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8"/>
  </p:notesMasterIdLst>
  <p:sldIdLst>
    <p:sldId id="456" r:id="rId3"/>
    <p:sldId id="256" r:id="rId4"/>
    <p:sldId id="457" r:id="rId5"/>
    <p:sldId id="257" r:id="rId6"/>
    <p:sldId id="26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5B"/>
    <a:srgbClr val="0066FF"/>
    <a:srgbClr val="990000"/>
    <a:srgbClr val="FFFF00"/>
    <a:srgbClr val="FF33CC"/>
    <a:srgbClr val="1DF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48" autoAdjust="0"/>
    <p:restoredTop sz="95147" autoAdjust="0"/>
  </p:normalViewPr>
  <p:slideViewPr>
    <p:cSldViewPr>
      <p:cViewPr varScale="1">
        <p:scale>
          <a:sx n="80" d="100"/>
          <a:sy n="80" d="100"/>
        </p:scale>
        <p:origin x="1474" y="62"/>
      </p:cViewPr>
      <p:guideLst>
        <p:guide orient="horz" pos="2160"/>
        <p:guide pos="3408"/>
      </p:guideLst>
    </p:cSldViewPr>
  </p:slideViewPr>
  <p:outlineViewPr>
    <p:cViewPr>
      <p:scale>
        <a:sx n="33" d="100"/>
        <a:sy n="33" d="100"/>
      </p:scale>
      <p:origin x="0" y="-5241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9B6B1B7C-3B9F-4B37-90CD-0E204A63C7C1}" type="datetimeFigureOut">
              <a:rPr lang="en-US" smtClean="0"/>
              <a:pPr/>
              <a:t>5/24/2021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4" tIns="46582" rIns="93164" bIns="465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A7AD6BEB-C978-4E61-A76D-DC6CE57BDC4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784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3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82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0651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27C8F013-58D5-4ABD-B2CB-0431FD14933E}"/>
              </a:ext>
            </a:extLst>
          </p:cNvPr>
          <p:cNvSpPr>
            <a:spLocks noGrp="1"/>
          </p:cNvSpPr>
          <p:nvPr userDrawn="1">
            <p:ph type="pic" sz="quarter" idx="29"/>
          </p:nvPr>
        </p:nvSpPr>
        <p:spPr>
          <a:xfrm>
            <a:off x="663232" y="918636"/>
            <a:ext cx="712800" cy="6876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5257CB-11D8-4D35-A676-05EDEFAA2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8692" y="595088"/>
            <a:ext cx="6462882" cy="793932"/>
          </a:xfrm>
        </p:spPr>
        <p:txBody>
          <a:bodyPr anchor="b">
            <a:normAutofit/>
          </a:bodyPr>
          <a:lstStyle>
            <a:lvl1pPr algn="r">
              <a:defRPr sz="33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ru-R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A622EE-EB76-4F63-BF73-21A4E7D3C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8692" y="1404941"/>
            <a:ext cx="6462882" cy="481916"/>
          </a:xfrm>
        </p:spPr>
        <p:txBody>
          <a:bodyPr>
            <a:noAutofit/>
          </a:bodyPr>
          <a:lstStyle>
            <a:lvl1pPr marL="0" indent="0" algn="r">
              <a:buNone/>
              <a:defRPr sz="2100" i="1">
                <a:solidFill>
                  <a:srgbClr val="001F5B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0D56C11-4279-4A7A-8ED5-B3CC4B49EBCE}"/>
              </a:ext>
            </a:extLst>
          </p:cNvPr>
          <p:cNvSpPr/>
          <p:nvPr userDrawn="1"/>
        </p:nvSpPr>
        <p:spPr>
          <a:xfrm>
            <a:off x="656035" y="2404913"/>
            <a:ext cx="8487965" cy="630936"/>
          </a:xfrm>
          <a:prstGeom prst="rect">
            <a:avLst/>
          </a:prstGeom>
          <a:solidFill>
            <a:srgbClr val="DEE6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350"/>
          </a:p>
        </p:txBody>
      </p:sp>
      <p:sp>
        <p:nvSpPr>
          <p:cNvPr id="68" name="Text Placeholder 67">
            <a:extLst>
              <a:ext uri="{FF2B5EF4-FFF2-40B4-BE49-F238E27FC236}">
                <a16:creationId xmlns:a16="http://schemas.microsoft.com/office/drawing/2014/main" id="{1448BB1C-FCE0-4368-9454-1C343179F82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749901" y="2489256"/>
            <a:ext cx="1272778" cy="450850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rgbClr val="BB133E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5" name="Text Placeholder 67">
            <a:extLst>
              <a:ext uri="{FF2B5EF4-FFF2-40B4-BE49-F238E27FC236}">
                <a16:creationId xmlns:a16="http://schemas.microsoft.com/office/drawing/2014/main" id="{0F809E17-A64D-4926-86F9-F23BA9D43374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751503" y="3176106"/>
            <a:ext cx="1272778" cy="368946"/>
          </a:xfrm>
        </p:spPr>
        <p:txBody>
          <a:bodyPr>
            <a:noAutofit/>
          </a:bodyPr>
          <a:lstStyle>
            <a:lvl1pPr marL="0" indent="0">
              <a:buNone/>
              <a:defRPr sz="1350" b="1">
                <a:solidFill>
                  <a:srgbClr val="001F5B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Step 1</a:t>
            </a:r>
            <a:endParaRPr lang="ru-RU" dirty="0"/>
          </a:p>
        </p:txBody>
      </p:sp>
      <p:sp>
        <p:nvSpPr>
          <p:cNvPr id="80" name="Text Placeholder 67">
            <a:extLst>
              <a:ext uri="{FF2B5EF4-FFF2-40B4-BE49-F238E27FC236}">
                <a16:creationId xmlns:a16="http://schemas.microsoft.com/office/drawing/2014/main" id="{CEAEBD1B-4DD3-4194-BDB3-E70AEE2E0CDB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49901" y="3580664"/>
            <a:ext cx="1272778" cy="1414919"/>
          </a:xfrm>
        </p:spPr>
        <p:txBody>
          <a:bodyPr>
            <a:noAutofit/>
          </a:bodyPr>
          <a:lstStyle>
            <a:lvl1pPr marL="0" indent="0">
              <a:buNone/>
              <a:defRPr sz="1125" b="0" i="1">
                <a:solidFill>
                  <a:srgbClr val="001F5B"/>
                </a:solidFill>
                <a:latin typeface="+mn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9" name="Text Placeholder 67">
            <a:extLst>
              <a:ext uri="{FF2B5EF4-FFF2-40B4-BE49-F238E27FC236}">
                <a16:creationId xmlns:a16="http://schemas.microsoft.com/office/drawing/2014/main" id="{D78D23EB-5D9F-4540-94A3-08DBF7B8B91F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2307697" y="2489256"/>
            <a:ext cx="1272778" cy="450850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rgbClr val="BB133E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6" name="Text Placeholder 67">
            <a:extLst>
              <a:ext uri="{FF2B5EF4-FFF2-40B4-BE49-F238E27FC236}">
                <a16:creationId xmlns:a16="http://schemas.microsoft.com/office/drawing/2014/main" id="{52C8DAAC-AC34-4ADE-B88F-1C9288A5AEA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2309298" y="3176106"/>
            <a:ext cx="1272778" cy="368946"/>
          </a:xfrm>
        </p:spPr>
        <p:txBody>
          <a:bodyPr>
            <a:noAutofit/>
          </a:bodyPr>
          <a:lstStyle>
            <a:lvl1pPr marL="0" indent="0">
              <a:buNone/>
              <a:defRPr sz="1350" b="1">
                <a:solidFill>
                  <a:srgbClr val="001F5B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Step 2</a:t>
            </a:r>
            <a:endParaRPr lang="ru-RU" dirty="0"/>
          </a:p>
        </p:txBody>
      </p:sp>
      <p:sp>
        <p:nvSpPr>
          <p:cNvPr id="81" name="Text Placeholder 67">
            <a:extLst>
              <a:ext uri="{FF2B5EF4-FFF2-40B4-BE49-F238E27FC236}">
                <a16:creationId xmlns:a16="http://schemas.microsoft.com/office/drawing/2014/main" id="{11C83BFB-0EB8-4D80-943B-BA7A252D4DFE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2307697" y="3580664"/>
            <a:ext cx="1272778" cy="1414919"/>
          </a:xfrm>
        </p:spPr>
        <p:txBody>
          <a:bodyPr>
            <a:noAutofit/>
          </a:bodyPr>
          <a:lstStyle>
            <a:lvl1pPr marL="0" indent="0">
              <a:buNone/>
              <a:defRPr sz="1125" b="0" i="1">
                <a:solidFill>
                  <a:srgbClr val="001F5B"/>
                </a:solidFill>
                <a:latin typeface="+mn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0" name="Text Placeholder 67">
            <a:extLst>
              <a:ext uri="{FF2B5EF4-FFF2-40B4-BE49-F238E27FC236}">
                <a16:creationId xmlns:a16="http://schemas.microsoft.com/office/drawing/2014/main" id="{4ED1DE17-B2BC-417B-BFB0-D3CDF7209734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3865493" y="2489256"/>
            <a:ext cx="1272778" cy="450850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rgbClr val="BB133E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7" name="Text Placeholder 67">
            <a:extLst>
              <a:ext uri="{FF2B5EF4-FFF2-40B4-BE49-F238E27FC236}">
                <a16:creationId xmlns:a16="http://schemas.microsoft.com/office/drawing/2014/main" id="{2406C601-7B6F-4E9D-A973-B2CC92C0DDA5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3867094" y="3176106"/>
            <a:ext cx="1272778" cy="368946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 b="1">
                <a:solidFill>
                  <a:srgbClr val="001F5B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3</a:t>
            </a:r>
            <a:endParaRPr lang="ru-RU" dirty="0"/>
          </a:p>
        </p:txBody>
      </p:sp>
      <p:sp>
        <p:nvSpPr>
          <p:cNvPr id="82" name="Text Placeholder 67">
            <a:extLst>
              <a:ext uri="{FF2B5EF4-FFF2-40B4-BE49-F238E27FC236}">
                <a16:creationId xmlns:a16="http://schemas.microsoft.com/office/drawing/2014/main" id="{1863E5AC-A2CE-4EFB-9433-5F599B2B061F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3865493" y="3580664"/>
            <a:ext cx="1272778" cy="1414919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25" b="0" i="1">
                <a:solidFill>
                  <a:srgbClr val="001F5B"/>
                </a:solidFill>
                <a:latin typeface="+mn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71" name="Text Placeholder 67">
            <a:extLst>
              <a:ext uri="{FF2B5EF4-FFF2-40B4-BE49-F238E27FC236}">
                <a16:creationId xmlns:a16="http://schemas.microsoft.com/office/drawing/2014/main" id="{166A426C-5268-45E2-8D57-A0DC553E0187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423289" y="2489256"/>
            <a:ext cx="1272778" cy="450850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rgbClr val="BB133E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8" name="Text Placeholder 67">
            <a:extLst>
              <a:ext uri="{FF2B5EF4-FFF2-40B4-BE49-F238E27FC236}">
                <a16:creationId xmlns:a16="http://schemas.microsoft.com/office/drawing/2014/main" id="{84AA07B3-267A-4EF3-884B-C7811E2A82E2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5424890" y="3176106"/>
            <a:ext cx="1272778" cy="368946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 b="1">
                <a:solidFill>
                  <a:srgbClr val="001F5B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4</a:t>
            </a:r>
            <a:endParaRPr lang="ru-RU" dirty="0"/>
          </a:p>
        </p:txBody>
      </p:sp>
      <p:sp>
        <p:nvSpPr>
          <p:cNvPr id="83" name="Text Placeholder 67">
            <a:extLst>
              <a:ext uri="{FF2B5EF4-FFF2-40B4-BE49-F238E27FC236}">
                <a16:creationId xmlns:a16="http://schemas.microsoft.com/office/drawing/2014/main" id="{8200DF41-88E6-45EF-AE9D-B56233AD17E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5423289" y="3580664"/>
            <a:ext cx="1272778" cy="1414919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25" b="0" i="1">
                <a:solidFill>
                  <a:srgbClr val="001F5B"/>
                </a:solidFill>
                <a:latin typeface="+mn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72" name="Text Placeholder 67">
            <a:extLst>
              <a:ext uri="{FF2B5EF4-FFF2-40B4-BE49-F238E27FC236}">
                <a16:creationId xmlns:a16="http://schemas.microsoft.com/office/drawing/2014/main" id="{27F6FCF2-4954-4E07-BD4A-54040E169886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6981084" y="2489256"/>
            <a:ext cx="1272778" cy="450850"/>
          </a:xfrm>
        </p:spPr>
        <p:txBody>
          <a:bodyPr>
            <a:noAutofit/>
          </a:bodyPr>
          <a:lstStyle>
            <a:lvl1pPr marL="0" indent="0">
              <a:buNone/>
              <a:defRPr sz="2100" b="1">
                <a:solidFill>
                  <a:srgbClr val="BB133E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79" name="Text Placeholder 67">
            <a:extLst>
              <a:ext uri="{FF2B5EF4-FFF2-40B4-BE49-F238E27FC236}">
                <a16:creationId xmlns:a16="http://schemas.microsoft.com/office/drawing/2014/main" id="{9752F311-54E4-4A2F-A676-CE541AC3AF22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6982686" y="3176106"/>
            <a:ext cx="1272778" cy="368946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50" b="1">
                <a:solidFill>
                  <a:srgbClr val="001F5B"/>
                </a:solidFill>
                <a:latin typeface="+mj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Step 5</a:t>
            </a:r>
            <a:endParaRPr lang="ru-RU" dirty="0"/>
          </a:p>
        </p:txBody>
      </p:sp>
      <p:sp>
        <p:nvSpPr>
          <p:cNvPr id="84" name="Text Placeholder 67">
            <a:extLst>
              <a:ext uri="{FF2B5EF4-FFF2-40B4-BE49-F238E27FC236}">
                <a16:creationId xmlns:a16="http://schemas.microsoft.com/office/drawing/2014/main" id="{293395E1-4412-462F-9A23-3BEF7CCC2498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6981084" y="3580664"/>
            <a:ext cx="1272778" cy="1414919"/>
          </a:xfrm>
        </p:spPr>
        <p:txBody>
          <a:bodyPr>
            <a:no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25" b="0" i="1">
                <a:solidFill>
                  <a:srgbClr val="001F5B"/>
                </a:solidFill>
                <a:latin typeface="+mn-lt"/>
              </a:defRPr>
            </a:lvl1pPr>
            <a:lvl2pPr>
              <a:defRPr sz="2100" b="1">
                <a:solidFill>
                  <a:srgbClr val="B4001B"/>
                </a:solidFill>
                <a:latin typeface="+mj-lt"/>
              </a:defRPr>
            </a:lvl2pPr>
            <a:lvl3pPr>
              <a:defRPr sz="2100" b="1">
                <a:solidFill>
                  <a:srgbClr val="B4001B"/>
                </a:solidFill>
                <a:latin typeface="+mj-lt"/>
              </a:defRPr>
            </a:lvl3pPr>
            <a:lvl4pPr>
              <a:defRPr sz="2100" b="1">
                <a:solidFill>
                  <a:srgbClr val="B4001B"/>
                </a:solidFill>
                <a:latin typeface="+mj-lt"/>
              </a:defRPr>
            </a:lvl4pPr>
            <a:lvl5pPr>
              <a:defRPr sz="2100" b="1">
                <a:solidFill>
                  <a:srgbClr val="B4001B"/>
                </a:solidFill>
                <a:latin typeface="+mj-lt"/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DA423E63-093D-4A99-8C31-28E180F8111E}"/>
              </a:ext>
            </a:extLst>
          </p:cNvPr>
          <p:cNvCxnSpPr>
            <a:cxnSpLocks/>
          </p:cNvCxnSpPr>
          <p:nvPr userDrawn="1"/>
        </p:nvCxnSpPr>
        <p:spPr>
          <a:xfrm>
            <a:off x="689498" y="2404913"/>
            <a:ext cx="8478000" cy="0"/>
          </a:xfrm>
          <a:prstGeom prst="line">
            <a:avLst/>
          </a:prstGeom>
          <a:ln w="19050">
            <a:solidFill>
              <a:srgbClr val="9399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F79A9D-F468-4B5C-9092-EE37C9E34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fld id="{513CFEE6-155F-4C22-BFC9-BDED101F64A3}" type="datetimeFigureOut">
              <a:rPr lang="ru-RU" smtClean="0"/>
              <a:pPr/>
              <a:t>24.05.2021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50B2E-E157-4C0C-94EB-9A67DEC03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D0389-9377-4F66-90DE-3BF0280F5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E0FEE-E42D-435A-A441-DBC63D7AFC28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45D4B62-FDA7-488E-8EA0-68805217F9F0}"/>
              </a:ext>
            </a:extLst>
          </p:cNvPr>
          <p:cNvGrpSpPr/>
          <p:nvPr userDrawn="1"/>
        </p:nvGrpSpPr>
        <p:grpSpPr>
          <a:xfrm>
            <a:off x="6846017" y="2331517"/>
            <a:ext cx="102870" cy="2999323"/>
            <a:chOff x="882917" y="2474883"/>
            <a:chExt cx="137160" cy="2999323"/>
          </a:xfrm>
          <a:solidFill>
            <a:srgbClr val="001F5B"/>
          </a:solidFill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E9FF919-D5B6-40BE-8340-99395C67A80B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4744F83E-0A7E-487F-94AD-18862D8C1DA5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604EFAD-8591-44A8-B023-93F6CBAA8FBB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CC36F7E-FD23-48F3-A09A-9CC43031B561}"/>
              </a:ext>
            </a:extLst>
          </p:cNvPr>
          <p:cNvCxnSpPr>
            <a:cxnSpLocks/>
          </p:cNvCxnSpPr>
          <p:nvPr userDrawn="1"/>
        </p:nvCxnSpPr>
        <p:spPr>
          <a:xfrm>
            <a:off x="713623" y="3032671"/>
            <a:ext cx="8430377" cy="0"/>
          </a:xfrm>
          <a:prstGeom prst="line">
            <a:avLst/>
          </a:prstGeom>
          <a:ln w="72390">
            <a:solidFill>
              <a:srgbClr val="BB13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" name="Group 64">
            <a:extLst>
              <a:ext uri="{FF2B5EF4-FFF2-40B4-BE49-F238E27FC236}">
                <a16:creationId xmlns:a16="http://schemas.microsoft.com/office/drawing/2014/main" id="{6A1B849D-4DD4-48E2-919C-6D027EBF0C55}"/>
              </a:ext>
            </a:extLst>
          </p:cNvPr>
          <p:cNvGrpSpPr/>
          <p:nvPr userDrawn="1"/>
        </p:nvGrpSpPr>
        <p:grpSpPr>
          <a:xfrm>
            <a:off x="610492" y="2331517"/>
            <a:ext cx="102872" cy="2999323"/>
            <a:chOff x="882915" y="2453736"/>
            <a:chExt cx="137162" cy="2999323"/>
          </a:xfrm>
          <a:solidFill>
            <a:srgbClr val="001F5B"/>
          </a:solidFill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735FDD3-D29F-4144-B941-C78FD2EDEC8F}"/>
                </a:ext>
              </a:extLst>
            </p:cNvPr>
            <p:cNvCxnSpPr/>
            <p:nvPr userDrawn="1"/>
          </p:nvCxnSpPr>
          <p:spPr>
            <a:xfrm>
              <a:off x="951497" y="2522316"/>
              <a:ext cx="0" cy="2898648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BCCA69E7-7E62-48D3-BECA-3195D6013009}"/>
                </a:ext>
              </a:extLst>
            </p:cNvPr>
            <p:cNvSpPr/>
            <p:nvPr userDrawn="1"/>
          </p:nvSpPr>
          <p:spPr>
            <a:xfrm>
              <a:off x="882915" y="2453736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372AC68-B45F-427C-BCD5-D1C11A81DEFD}"/>
                </a:ext>
              </a:extLst>
            </p:cNvPr>
            <p:cNvSpPr/>
            <p:nvPr userDrawn="1"/>
          </p:nvSpPr>
          <p:spPr>
            <a:xfrm>
              <a:off x="882917" y="5315899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063908B3-7B94-471C-A3B6-4DD1BAD057EC}"/>
              </a:ext>
            </a:extLst>
          </p:cNvPr>
          <p:cNvGrpSpPr/>
          <p:nvPr userDrawn="1"/>
        </p:nvGrpSpPr>
        <p:grpSpPr>
          <a:xfrm>
            <a:off x="563189" y="2898634"/>
            <a:ext cx="198882" cy="265176"/>
            <a:chOff x="818907" y="3062958"/>
            <a:chExt cx="265176" cy="26517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4EBB9D0A-1778-4373-AD41-62E890959DCF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5C3271EA-E74D-4A74-B991-5C50166C37A5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9A6FF48-4AA4-4CD2-B31D-B7049F9C4092}"/>
              </a:ext>
            </a:extLst>
          </p:cNvPr>
          <p:cNvGrpSpPr/>
          <p:nvPr userDrawn="1"/>
        </p:nvGrpSpPr>
        <p:grpSpPr>
          <a:xfrm>
            <a:off x="2181375" y="2331517"/>
            <a:ext cx="102870" cy="2999323"/>
            <a:chOff x="882917" y="2474883"/>
            <a:chExt cx="137160" cy="2999323"/>
          </a:xfrm>
          <a:solidFill>
            <a:srgbClr val="001F5B"/>
          </a:solidFill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E7874F7-CC98-4D64-8517-87F53501C42F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86453AEA-ACAA-4861-B099-D90257B9BAF8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CA8484F9-DBBB-48DB-8CBC-A0E91BBD8207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787AB91B-1402-478A-9277-84A12987C1FE}"/>
              </a:ext>
            </a:extLst>
          </p:cNvPr>
          <p:cNvGrpSpPr/>
          <p:nvPr userDrawn="1"/>
        </p:nvGrpSpPr>
        <p:grpSpPr>
          <a:xfrm>
            <a:off x="2135435" y="2898634"/>
            <a:ext cx="198882" cy="265176"/>
            <a:chOff x="818907" y="3062958"/>
            <a:chExt cx="265176" cy="265176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BEFCF036-CEA4-48A8-A00F-9F64AE548ED0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EE24256-9159-4D60-B60A-3498FC98CD09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FA8C6DB1-44F7-483A-950F-B873D1D5B8D3}"/>
              </a:ext>
            </a:extLst>
          </p:cNvPr>
          <p:cNvGrpSpPr/>
          <p:nvPr userDrawn="1"/>
        </p:nvGrpSpPr>
        <p:grpSpPr>
          <a:xfrm>
            <a:off x="6798713" y="2898634"/>
            <a:ext cx="198882" cy="265176"/>
            <a:chOff x="818907" y="3062958"/>
            <a:chExt cx="265176" cy="265176"/>
          </a:xfrm>
        </p:grpSpPr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E71AB570-1EDA-457E-B564-1F63367035D0}"/>
                </a:ext>
              </a:extLst>
            </p:cNvPr>
            <p:cNvSpPr/>
            <p:nvPr userDrawn="1"/>
          </p:nvSpPr>
          <p:spPr>
            <a:xfrm>
              <a:off x="818907" y="3062958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01CF7F51-5306-450B-9581-297B7DA95359}"/>
                </a:ext>
              </a:extLst>
            </p:cNvPr>
            <p:cNvSpPr/>
            <p:nvPr userDrawn="1"/>
          </p:nvSpPr>
          <p:spPr>
            <a:xfrm>
              <a:off x="882915" y="3126966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D88F938B-6889-476B-9F04-50877A3FFB94}"/>
              </a:ext>
            </a:extLst>
          </p:cNvPr>
          <p:cNvGrpSpPr/>
          <p:nvPr userDrawn="1"/>
        </p:nvGrpSpPr>
        <p:grpSpPr>
          <a:xfrm>
            <a:off x="3752258" y="2331517"/>
            <a:ext cx="102870" cy="2999323"/>
            <a:chOff x="882917" y="2474883"/>
            <a:chExt cx="137160" cy="2999323"/>
          </a:xfrm>
          <a:solidFill>
            <a:srgbClr val="001F5B"/>
          </a:solidFill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79342DA-D3C1-4717-B6CC-2654C333D29D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CB6D1AF-ADDB-42D5-BEB9-99A7EE070255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986ED45-F31E-4EB9-BB0F-3079602EB4A2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sp>
        <p:nvSpPr>
          <p:cNvPr id="57" name="Oval 56">
            <a:extLst>
              <a:ext uri="{FF2B5EF4-FFF2-40B4-BE49-F238E27FC236}">
                <a16:creationId xmlns:a16="http://schemas.microsoft.com/office/drawing/2014/main" id="{923CFC93-94E9-4366-8810-F0ACAFD54CFD}"/>
              </a:ext>
            </a:extLst>
          </p:cNvPr>
          <p:cNvSpPr/>
          <p:nvPr userDrawn="1"/>
        </p:nvSpPr>
        <p:spPr>
          <a:xfrm>
            <a:off x="3703820" y="2898634"/>
            <a:ext cx="198882" cy="2651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350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0D6790E5-47B0-4794-ADB1-4FC8402D665C}"/>
              </a:ext>
            </a:extLst>
          </p:cNvPr>
          <p:cNvSpPr/>
          <p:nvPr userDrawn="1"/>
        </p:nvSpPr>
        <p:spPr>
          <a:xfrm>
            <a:off x="3751826" y="2962642"/>
            <a:ext cx="102870" cy="1371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350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96C3237-54C9-480C-AABB-5A95AB84DF38}"/>
              </a:ext>
            </a:extLst>
          </p:cNvPr>
          <p:cNvGrpSpPr/>
          <p:nvPr userDrawn="1"/>
        </p:nvGrpSpPr>
        <p:grpSpPr>
          <a:xfrm>
            <a:off x="5323140" y="2331517"/>
            <a:ext cx="102870" cy="2999323"/>
            <a:chOff x="882917" y="2474883"/>
            <a:chExt cx="137160" cy="2999323"/>
          </a:xfrm>
          <a:solidFill>
            <a:srgbClr val="001F5B"/>
          </a:solidFill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B1C5BC3-88E2-4319-B05B-55A77D959B8C}"/>
                </a:ext>
              </a:extLst>
            </p:cNvPr>
            <p:cNvCxnSpPr/>
            <p:nvPr userDrawn="1"/>
          </p:nvCxnSpPr>
          <p:spPr>
            <a:xfrm>
              <a:off x="951497" y="2543463"/>
              <a:ext cx="0" cy="2898648"/>
            </a:xfrm>
            <a:prstGeom prst="line">
              <a:avLst/>
            </a:prstGeom>
            <a:grpFill/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75AD3DDE-89C5-4CB3-A7C4-52A77D798D0A}"/>
                </a:ext>
              </a:extLst>
            </p:cNvPr>
            <p:cNvSpPr/>
            <p:nvPr userDrawn="1"/>
          </p:nvSpPr>
          <p:spPr>
            <a:xfrm>
              <a:off x="882917" y="2474883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492ADD7-891E-47B3-B12A-0B729BD59B7C}"/>
                </a:ext>
              </a:extLst>
            </p:cNvPr>
            <p:cNvSpPr/>
            <p:nvPr userDrawn="1"/>
          </p:nvSpPr>
          <p:spPr>
            <a:xfrm>
              <a:off x="882917" y="5337046"/>
              <a:ext cx="137160" cy="13716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6626098-B638-41DE-A19F-347385124AF0}"/>
              </a:ext>
            </a:extLst>
          </p:cNvPr>
          <p:cNvGrpSpPr/>
          <p:nvPr userDrawn="1"/>
        </p:nvGrpSpPr>
        <p:grpSpPr>
          <a:xfrm>
            <a:off x="5277443" y="2898634"/>
            <a:ext cx="198882" cy="265176"/>
            <a:chOff x="821985" y="3062284"/>
            <a:chExt cx="265176" cy="265176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FDD77FF-4A87-4A8F-9110-8D6977A8ED44}"/>
                </a:ext>
              </a:extLst>
            </p:cNvPr>
            <p:cNvSpPr/>
            <p:nvPr userDrawn="1"/>
          </p:nvSpPr>
          <p:spPr>
            <a:xfrm>
              <a:off x="821985" y="3062284"/>
              <a:ext cx="265176" cy="265176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D6ECC322-F330-4C26-AC6A-506672D90A6F}"/>
                </a:ext>
              </a:extLst>
            </p:cNvPr>
            <p:cNvSpPr/>
            <p:nvPr userDrawn="1"/>
          </p:nvSpPr>
          <p:spPr>
            <a:xfrm>
              <a:off x="885993" y="3126292"/>
              <a:ext cx="137160" cy="13716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 sz="1350"/>
            </a:p>
          </p:txBody>
        </p:sp>
      </p:grpSp>
    </p:spTree>
    <p:extLst>
      <p:ext uri="{BB962C8B-B14F-4D97-AF65-F5344CB8AC3E}">
        <p14:creationId xmlns:p14="http://schemas.microsoft.com/office/powerpoint/2010/main" val="4039988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72">
          <p15:clr>
            <a:srgbClr val="FBAE40"/>
          </p15:clr>
        </p15:guide>
        <p15:guide id="2" pos="551">
          <p15:clr>
            <a:srgbClr val="FBAE40"/>
          </p15:clr>
        </p15:guide>
        <p15:guide id="3" pos="7080">
          <p15:clr>
            <a:srgbClr val="FBAE40"/>
          </p15:clr>
        </p15:guide>
        <p15:guide id="4" orient="horz" pos="374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(Body)"/>
                <a:cs typeface="Arial (Body)"/>
              </a:defRPr>
            </a:lvl1pPr>
          </a:lstStyle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902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02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(Body)"/>
                <a:cs typeface="Arial (Body)"/>
              </a:defRPr>
            </a:lvl1pPr>
          </a:lstStyle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08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1152" y="2463030"/>
            <a:ext cx="2975647" cy="274781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79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38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056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905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GISO.Template.Slide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pPr defTabSz="457200"/>
            <a:fld id="{FF103CA2-AF9F-284D-B336-2AC6FF00EA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34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 (Headings)"/>
          <a:ea typeface="+mj-ea"/>
          <a:cs typeface="arial (Headings)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FFE583A-448B-424C-9B6C-980A58B939A8}"/>
              </a:ext>
            </a:extLst>
          </p:cNvPr>
          <p:cNvCxnSpPr>
            <a:cxnSpLocks/>
            <a:stCxn id="8" idx="6"/>
            <a:endCxn id="10" idx="6"/>
          </p:cNvCxnSpPr>
          <p:nvPr userDrawn="1"/>
        </p:nvCxnSpPr>
        <p:spPr>
          <a:xfrm flipV="1">
            <a:off x="802660" y="6081965"/>
            <a:ext cx="7630538" cy="1"/>
          </a:xfrm>
          <a:prstGeom prst="line">
            <a:avLst/>
          </a:prstGeom>
          <a:ln w="889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F4F28C2-CC34-4947-B0FE-B44514C5BFC8}"/>
              </a:ext>
            </a:extLst>
          </p:cNvPr>
          <p:cNvSpPr/>
          <p:nvPr userDrawn="1"/>
        </p:nvSpPr>
        <p:spPr>
          <a:xfrm>
            <a:off x="8330327" y="6013384"/>
            <a:ext cx="102870" cy="13716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 </a:t>
            </a:r>
            <a:endParaRPr lang="ru-RU" sz="135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423FD6-47FA-40FA-AC79-BC9F7AE1F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E562E-0BAA-491E-B8FD-1A05C9CA6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2BA95-4805-4B42-9280-BD99DBEAF6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27824" y="6088551"/>
            <a:ext cx="20574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i="1">
                <a:solidFill>
                  <a:srgbClr val="3B4D55"/>
                </a:solidFill>
              </a:defRPr>
            </a:lvl1pPr>
          </a:lstStyle>
          <a:p>
            <a:r>
              <a:rPr lang="en-US" dirty="0"/>
              <a:t>MM.DD.20XX</a:t>
            </a:r>
            <a:endParaRPr lang="ru-RU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772EE-4DFE-49F7-BB57-F122C643F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227824" y="5829266"/>
            <a:ext cx="2057400" cy="2526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i="1">
                <a:solidFill>
                  <a:srgbClr val="B4001B"/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DF2AD18-5088-44AE-A929-D2B09BDCBE5A}"/>
              </a:ext>
            </a:extLst>
          </p:cNvPr>
          <p:cNvSpPr/>
          <p:nvPr userDrawn="1"/>
        </p:nvSpPr>
        <p:spPr>
          <a:xfrm>
            <a:off x="603778" y="5949377"/>
            <a:ext cx="198882" cy="2651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5A4A8-6013-489C-BF67-FC05831CE9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5937" y="5899403"/>
            <a:ext cx="2407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i="1">
                <a:solidFill>
                  <a:schemeClr val="bg1"/>
                </a:solidFill>
              </a:defRPr>
            </a:lvl1pPr>
          </a:lstStyle>
          <a:p>
            <a:fld id="{4F4E0FEE-E42D-435A-A441-DBC63D7AFC2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4576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125" kern="1200">
          <a:solidFill>
            <a:srgbClr val="3B4D55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rgbClr val="3B4D55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rgbClr val="3B4D55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rgbClr val="3B4D55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25" kern="1200">
          <a:solidFill>
            <a:srgbClr val="3B4D55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Shelby.johnson@arkansas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GISO.Template.Cover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0"/>
            <a:ext cx="9144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81000" y="709757"/>
            <a:ext cx="8458200" cy="4776643"/>
          </a:xfrm>
        </p:spPr>
        <p:txBody>
          <a:bodyPr>
            <a:normAutofit/>
          </a:bodyPr>
          <a:lstStyle/>
          <a:p>
            <a:pPr algn="ctr"/>
            <a:br>
              <a:rPr lang="en-US" sz="4000" dirty="0"/>
            </a:br>
            <a:r>
              <a:rPr lang="en-US" sz="3600" dirty="0"/>
              <a:t>2021 Redistricting</a:t>
            </a:r>
            <a:br>
              <a:rPr lang="en-US" sz="3600" dirty="0"/>
            </a:br>
            <a:br>
              <a:rPr lang="en-US" sz="3600" dirty="0"/>
            </a:br>
            <a:br>
              <a:rPr lang="en-US" sz="3600" dirty="0"/>
            </a:br>
            <a:r>
              <a:rPr lang="en-US" sz="2700" dirty="0"/>
              <a:t>Shelby Johnson</a:t>
            </a:r>
            <a:br>
              <a:rPr lang="en-US" sz="2700" dirty="0"/>
            </a:br>
            <a:r>
              <a:rPr lang="en-US" sz="1800" dirty="0"/>
              <a:t>State Geographic Information Officer</a:t>
            </a:r>
            <a:br>
              <a:rPr lang="en-US" sz="3200" dirty="0"/>
            </a:br>
            <a:br>
              <a:rPr lang="en-US" sz="3200" dirty="0"/>
            </a:br>
            <a:endParaRPr lang="en-US" sz="32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8CE1120-753F-4248-926F-B91379E95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7800" y="5486400"/>
            <a:ext cx="3886200" cy="13716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04F373F-8E64-4A75-B97B-BD70A49696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4102955"/>
            <a:ext cx="2895600" cy="275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043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D4E23-F409-4691-84CD-C0C52AD3F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001" y="1152786"/>
            <a:ext cx="7183223" cy="5954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Census Geography Timeline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04035-833F-47A3-9B42-8D3A786CD6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2013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627327C-3A41-4D1E-A5CE-D0A5F32812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904312-F9B9-4F27-8665-50D0641FBE5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0" y="3587877"/>
            <a:ext cx="1600200" cy="1061189"/>
          </a:xfrm>
        </p:spPr>
        <p:txBody>
          <a:bodyPr/>
          <a:lstStyle/>
          <a:p>
            <a:r>
              <a:rPr lang="en-US" sz="1400" dirty="0"/>
              <a:t>State Legislative and Congressional Districts transmitted to Census</a:t>
            </a:r>
            <a:endParaRPr lang="ru-RU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69FF3-8FFE-4E02-8E2A-BEDDF8690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May 31</a:t>
            </a:r>
            <a:r>
              <a:rPr lang="en-US" sz="1600" baseline="30000" dirty="0">
                <a:solidFill>
                  <a:schemeClr val="tx1"/>
                </a:solidFill>
              </a:rPr>
              <a:t>st</a:t>
            </a:r>
            <a:r>
              <a:rPr lang="en-US" sz="1600" dirty="0">
                <a:solidFill>
                  <a:schemeClr val="tx1"/>
                </a:solidFill>
              </a:rPr>
              <a:t> each Year</a:t>
            </a:r>
            <a:r>
              <a:rPr lang="en-US" sz="1800" dirty="0">
                <a:solidFill>
                  <a:schemeClr val="tx1"/>
                </a:solidFill>
              </a:rPr>
              <a:t>	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850A20-E11B-4BD8-8CD9-BF9B430BE6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EF11A1D-EB73-4B08-8ADD-1B50D40FC18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07697" y="3587877"/>
            <a:ext cx="1272778" cy="1061189"/>
          </a:xfrm>
        </p:spPr>
        <p:txBody>
          <a:bodyPr/>
          <a:lstStyle/>
          <a:p>
            <a:r>
              <a:rPr lang="en-US" sz="1400" dirty="0"/>
              <a:t>Municipal and administrative boundaries transmitted to the Census</a:t>
            </a:r>
            <a:endParaRPr lang="ru-RU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B50FA0-8BDD-46C8-99F1-A2927A8655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96912" y="2489256"/>
            <a:ext cx="1613288" cy="450850"/>
          </a:xfrm>
        </p:spPr>
        <p:txBody>
          <a:bodyPr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Dec 31</a:t>
            </a:r>
            <a:r>
              <a:rPr lang="en-US" sz="1600" baseline="30000" dirty="0">
                <a:solidFill>
                  <a:schemeClr val="tx1"/>
                </a:solidFill>
              </a:rPr>
              <a:t>st</a:t>
            </a:r>
            <a:r>
              <a:rPr lang="en-US" sz="1600" dirty="0">
                <a:solidFill>
                  <a:schemeClr val="tx1"/>
                </a:solidFill>
              </a:rPr>
              <a:t> each Year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E427F9-9DA3-442F-9E6F-54A21B401D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3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E9DC07-6080-4AF6-8CFB-03465BE57D4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865493" y="3587877"/>
            <a:ext cx="1272778" cy="1061189"/>
          </a:xfrm>
        </p:spPr>
        <p:txBody>
          <a:bodyPr/>
          <a:lstStyle/>
          <a:p>
            <a:r>
              <a:rPr lang="en-US" sz="1400" dirty="0"/>
              <a:t>School District boundaries transmitted to Census</a:t>
            </a:r>
            <a:endParaRPr lang="ru-RU" sz="1400" dirty="0">
              <a:solidFill>
                <a:schemeClr val="accent3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3D9E183-E0BA-4EFB-909C-B21CDB32981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23289" y="2489256"/>
            <a:ext cx="1326816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2018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45462CD-F97C-4BB7-AF35-E94CC36595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4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F398F53-954F-4FC0-88A5-32A456A33D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423289" y="3587877"/>
            <a:ext cx="1272778" cy="1061189"/>
          </a:xfrm>
        </p:spPr>
        <p:txBody>
          <a:bodyPr/>
          <a:lstStyle/>
          <a:p>
            <a:r>
              <a:rPr lang="en-US" sz="1400" dirty="0"/>
              <a:t>Local update of residential addresses reviewed with Census</a:t>
            </a:r>
            <a:endParaRPr lang="ru-RU" sz="14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2C7FD2-2A48-41BD-B107-E8DDA37CB1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81084" y="2489256"/>
            <a:ext cx="1705716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2018 - 2019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1F78730-06AC-4CBB-B56A-013A42F5F6E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5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DD7473F-5C97-4494-8F24-D313570F369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81083" y="3587877"/>
            <a:ext cx="1553317" cy="1061189"/>
          </a:xfrm>
        </p:spPr>
        <p:txBody>
          <a:bodyPr/>
          <a:lstStyle/>
          <a:p>
            <a:r>
              <a:rPr lang="en-US" sz="1400" dirty="0"/>
              <a:t>Election precincts transmitted to Census</a:t>
            </a:r>
            <a:endParaRPr lang="ru-RU" sz="14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A6ADF5-5FB4-4162-B8F5-88D43F05D795}"/>
              </a:ext>
            </a:extLst>
          </p:cNvPr>
          <p:cNvSpPr txBox="1"/>
          <p:nvPr/>
        </p:nvSpPr>
        <p:spPr>
          <a:xfrm>
            <a:off x="1625340" y="5410200"/>
            <a:ext cx="5893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Preparing the maps for the Decennial Census</a:t>
            </a:r>
          </a:p>
        </p:txBody>
      </p:sp>
      <p:sp>
        <p:nvSpPr>
          <p:cNvPr id="22" name="Subtitle 19">
            <a:extLst>
              <a:ext uri="{FF2B5EF4-FFF2-40B4-BE49-F238E27FC236}">
                <a16:creationId xmlns:a16="http://schemas.microsoft.com/office/drawing/2014/main" id="{E509216A-CDBB-4B44-9207-6E09696B0A7C}"/>
              </a:ext>
            </a:extLst>
          </p:cNvPr>
          <p:cNvSpPr txBox="1">
            <a:spLocks/>
          </p:cNvSpPr>
          <p:nvPr/>
        </p:nvSpPr>
        <p:spPr>
          <a:xfrm>
            <a:off x="749901" y="6175763"/>
            <a:ext cx="7884221" cy="595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i="1" kern="1200">
                <a:solidFill>
                  <a:srgbClr val="001F5B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939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D4E23-F409-4691-84CD-C0C52AD3F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8001" y="1152786"/>
            <a:ext cx="7183223" cy="5954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4"/>
                </a:solidFill>
              </a:rPr>
              <a:t>Census Year Normal Timeline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04035-833F-47A3-9B42-8D3A786CD6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49900" y="2489256"/>
            <a:ext cx="1326817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Mar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627327C-3A41-4D1E-A5CE-D0A5F32812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904312-F9B9-4F27-8665-50D0641FBE5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9901" y="3587877"/>
            <a:ext cx="1272778" cy="1061189"/>
          </a:xfrm>
        </p:spPr>
        <p:txBody>
          <a:bodyPr/>
          <a:lstStyle/>
          <a:p>
            <a:r>
              <a:rPr lang="en-US" sz="1400" dirty="0"/>
              <a:t>Census forms are mailed to households</a:t>
            </a:r>
            <a:endParaRPr lang="ru-RU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69FF3-8FFE-4E02-8E2A-BEDDF8690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53658" y="2489256"/>
            <a:ext cx="1611835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Apr 1</a:t>
            </a:r>
            <a:r>
              <a:rPr lang="en-US" sz="1800" baseline="30000" dirty="0">
                <a:solidFill>
                  <a:schemeClr val="tx1"/>
                </a:solidFill>
              </a:rPr>
              <a:t>st </a:t>
            </a:r>
            <a:r>
              <a:rPr lang="en-US" sz="1800" dirty="0">
                <a:solidFill>
                  <a:schemeClr val="tx1"/>
                </a:solidFill>
              </a:rPr>
              <a:t>2020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850A20-E11B-4BD8-8CD9-BF9B430BE6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EF11A1D-EB73-4B08-8ADD-1B50D40FC18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07697" y="3587877"/>
            <a:ext cx="1272778" cy="1061189"/>
          </a:xfrm>
        </p:spPr>
        <p:txBody>
          <a:bodyPr/>
          <a:lstStyle/>
          <a:p>
            <a:r>
              <a:rPr lang="en-US" sz="1400" dirty="0"/>
              <a:t>Census day </a:t>
            </a:r>
            <a:endParaRPr lang="ru-RU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B50FA0-8BDD-46C8-99F1-A2927A8655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796912" y="2489256"/>
            <a:ext cx="1613288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Jun - Aug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E427F9-9DA3-442F-9E6F-54A21B401D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3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E9DC07-6080-4AF6-8CFB-03465BE57D4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865493" y="3587877"/>
            <a:ext cx="1272778" cy="1061189"/>
          </a:xfrm>
        </p:spPr>
        <p:txBody>
          <a:bodyPr/>
          <a:lstStyle/>
          <a:p>
            <a:r>
              <a:rPr lang="en-US" sz="1400" dirty="0"/>
              <a:t>Address canvassing to non-response households</a:t>
            </a:r>
            <a:endParaRPr lang="ru-RU" sz="1400" dirty="0">
              <a:solidFill>
                <a:schemeClr val="accent3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3D9E183-E0BA-4EFB-909C-B21CDB32981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23289" y="2489256"/>
            <a:ext cx="1326816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Dec 31</a:t>
            </a:r>
            <a:r>
              <a:rPr lang="en-US" sz="1800" baseline="30000" dirty="0">
                <a:solidFill>
                  <a:schemeClr val="tx1"/>
                </a:solidFill>
              </a:rPr>
              <a:t>st  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	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45462CD-F97C-4BB7-AF35-E94CC36595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4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F398F53-954F-4FC0-88A5-32A456A33D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423289" y="3587877"/>
            <a:ext cx="1272778" cy="1061189"/>
          </a:xfrm>
        </p:spPr>
        <p:txBody>
          <a:bodyPr/>
          <a:lstStyle/>
          <a:p>
            <a:r>
              <a:rPr lang="en-US" sz="1400" dirty="0"/>
              <a:t>Apportionment counts delivered to the President</a:t>
            </a:r>
            <a:endParaRPr lang="ru-RU" sz="1400" dirty="0">
              <a:solidFill>
                <a:schemeClr val="accent3"/>
              </a:solidFill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2C7FD2-2A48-41BD-B107-E8DDA37CB1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81084" y="2489256"/>
            <a:ext cx="1705716" cy="450850"/>
          </a:xfrm>
        </p:spPr>
        <p:txBody>
          <a:bodyPr/>
          <a:lstStyle/>
          <a:p>
            <a:pPr algn="ctr"/>
            <a:r>
              <a:rPr lang="en-US" sz="1800" dirty="0">
                <a:solidFill>
                  <a:schemeClr val="tx1"/>
                </a:solidFill>
              </a:rPr>
              <a:t>Apr 1</a:t>
            </a:r>
            <a:r>
              <a:rPr lang="en-US" sz="1800" baseline="30000" dirty="0">
                <a:solidFill>
                  <a:schemeClr val="tx1"/>
                </a:solidFill>
              </a:rPr>
              <a:t>st</a:t>
            </a:r>
            <a:r>
              <a:rPr lang="en-US" sz="1800" dirty="0">
                <a:solidFill>
                  <a:schemeClr val="tx1"/>
                </a:solidFill>
              </a:rPr>
              <a:t> 2021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1F78730-06AC-4CBB-B56A-013A42F5F6E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5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DD7473F-5C97-4494-8F24-D313570F369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81083" y="3587877"/>
            <a:ext cx="1413015" cy="1061189"/>
          </a:xfrm>
        </p:spPr>
        <p:txBody>
          <a:bodyPr/>
          <a:lstStyle/>
          <a:p>
            <a:r>
              <a:rPr lang="en-US" sz="1400" dirty="0"/>
              <a:t>Redistricting data delivered to the States</a:t>
            </a:r>
            <a:endParaRPr lang="ru-RU" sz="1400" dirty="0">
              <a:solidFill>
                <a:schemeClr val="accent3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0A6ADF5-5FB4-4162-B8F5-88D43F05D795}"/>
              </a:ext>
            </a:extLst>
          </p:cNvPr>
          <p:cNvSpPr txBox="1"/>
          <p:nvPr/>
        </p:nvSpPr>
        <p:spPr>
          <a:xfrm>
            <a:off x="2970900" y="5410200"/>
            <a:ext cx="32022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Census Year Milestones</a:t>
            </a:r>
          </a:p>
        </p:txBody>
      </p:sp>
      <p:sp>
        <p:nvSpPr>
          <p:cNvPr id="22" name="Subtitle 19">
            <a:extLst>
              <a:ext uri="{FF2B5EF4-FFF2-40B4-BE49-F238E27FC236}">
                <a16:creationId xmlns:a16="http://schemas.microsoft.com/office/drawing/2014/main" id="{E509216A-CDBB-4B44-9207-6E09696B0A7C}"/>
              </a:ext>
            </a:extLst>
          </p:cNvPr>
          <p:cNvSpPr txBox="1">
            <a:spLocks/>
          </p:cNvSpPr>
          <p:nvPr/>
        </p:nvSpPr>
        <p:spPr>
          <a:xfrm>
            <a:off x="749901" y="6175763"/>
            <a:ext cx="7884221" cy="5954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i="1" kern="1200">
                <a:solidFill>
                  <a:srgbClr val="001F5B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rgbClr val="3B4D55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8402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D4E23-F409-4691-84CD-C0C52AD3F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0388" y="457201"/>
            <a:ext cx="7183223" cy="1335454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4"/>
                </a:solidFill>
              </a:rPr>
              <a:t>House &amp; Senate Redistricting Timeline from the Last Decade </a:t>
            </a:r>
            <a:endParaRPr lang="ru-RU" dirty="0">
              <a:solidFill>
                <a:schemeClr val="accent4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A04035-833F-47A3-9B42-8D3A786CD6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Feb 10th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627327C-3A41-4D1E-A5CE-D0A5F328120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1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904312-F9B9-4F27-8665-50D0641FBE5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9901" y="3587877"/>
            <a:ext cx="1272778" cy="1061189"/>
          </a:xfrm>
        </p:spPr>
        <p:txBody>
          <a:bodyPr/>
          <a:lstStyle/>
          <a:p>
            <a:r>
              <a:rPr lang="en-US" sz="1400" dirty="0"/>
              <a:t>2010 Census Redistricting Data Delivered</a:t>
            </a:r>
            <a:endParaRPr lang="ru-RU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69FF3-8FFE-4E02-8E2A-BEDDF86909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Mar 16</a:t>
            </a:r>
            <a:r>
              <a:rPr lang="en-US" sz="1800" baseline="30000" dirty="0">
                <a:solidFill>
                  <a:schemeClr val="tx1"/>
                </a:solidFill>
              </a:rPr>
              <a:t>th</a:t>
            </a:r>
            <a:r>
              <a:rPr lang="en-US" sz="1800" dirty="0">
                <a:solidFill>
                  <a:schemeClr val="tx1"/>
                </a:solidFill>
              </a:rPr>
              <a:t> 	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D850A20-E11B-4BD8-8CD9-BF9B430BE6E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2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EF11A1D-EB73-4B08-8ADD-1B50D40FC18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07697" y="3587877"/>
            <a:ext cx="1272778" cy="1061189"/>
          </a:xfrm>
        </p:spPr>
        <p:txBody>
          <a:bodyPr/>
          <a:lstStyle/>
          <a:p>
            <a:r>
              <a:rPr lang="en-US" sz="1400" dirty="0"/>
              <a:t>Board of Apportionment meets, discusses hiring a Director</a:t>
            </a:r>
            <a:endParaRPr lang="ru-RU" sz="1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B50FA0-8BDD-46C8-99F1-A2927A8655F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Apr 6th</a:t>
            </a:r>
            <a:r>
              <a:rPr lang="en-US" dirty="0">
                <a:solidFill>
                  <a:schemeClr val="tx1"/>
                </a:solidFill>
              </a:rPr>
              <a:t>		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E427F9-9DA3-442F-9E6F-54A21B401D5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3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16E9DC07-6080-4AF6-8CFB-03465BE57D4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865493" y="3587877"/>
            <a:ext cx="1272778" cy="1061189"/>
          </a:xfrm>
        </p:spPr>
        <p:txBody>
          <a:bodyPr/>
          <a:lstStyle/>
          <a:p>
            <a:r>
              <a:rPr lang="en-US" sz="1400" dirty="0"/>
              <a:t>Board of Apportionment meets, hires Director</a:t>
            </a:r>
            <a:endParaRPr lang="ru-RU" sz="1400" dirty="0"/>
          </a:p>
          <a:p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3D9E183-E0BA-4EFB-909C-B21CDB32981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May-Jul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45462CD-F97C-4BB7-AF35-E94CC36595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4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F398F53-954F-4FC0-88A5-32A456A33D3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423289" y="3587877"/>
            <a:ext cx="1272778" cy="1061189"/>
          </a:xfrm>
        </p:spPr>
        <p:txBody>
          <a:bodyPr/>
          <a:lstStyle/>
          <a:p>
            <a:r>
              <a:rPr lang="en-US" sz="1400" dirty="0"/>
              <a:t>Host and receive public comment from meetings throughout the state</a:t>
            </a:r>
            <a:endParaRPr lang="ru-RU" sz="14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D2C7FD2-2A48-41BD-B107-E8DDA37CB1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sz="1800" dirty="0">
                <a:solidFill>
                  <a:schemeClr val="tx1"/>
                </a:solidFill>
              </a:rPr>
              <a:t>Jul 29th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1F78730-06AC-4CBB-B56A-013A42F5F6E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Step 5</a:t>
            </a:r>
            <a:endParaRPr lang="ru-RU" dirty="0">
              <a:solidFill>
                <a:schemeClr val="accent3"/>
              </a:solidFill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4DD7473F-5C97-4494-8F24-D313570F369B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6981084" y="3587877"/>
            <a:ext cx="1272778" cy="1061189"/>
          </a:xfrm>
        </p:spPr>
        <p:txBody>
          <a:bodyPr/>
          <a:lstStyle/>
          <a:p>
            <a:r>
              <a:rPr lang="en-US" sz="1400" dirty="0"/>
              <a:t>Board adopts Governor’s House &amp; Senate Plan</a:t>
            </a:r>
            <a:endParaRPr lang="ru-RU" sz="1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C440258-356B-446D-8AEC-195604B33E95}"/>
              </a:ext>
            </a:extLst>
          </p:cNvPr>
          <p:cNvSpPr/>
          <p:nvPr/>
        </p:nvSpPr>
        <p:spPr>
          <a:xfrm>
            <a:off x="1752600" y="5345668"/>
            <a:ext cx="5791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170 Days From Data Arrival to Adoption</a:t>
            </a:r>
          </a:p>
        </p:txBody>
      </p:sp>
    </p:spTree>
    <p:extLst>
      <p:ext uri="{BB962C8B-B14F-4D97-AF65-F5344CB8AC3E}">
        <p14:creationId xmlns:p14="http://schemas.microsoft.com/office/powerpoint/2010/main" val="241916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Shelby Johnson</a:t>
            </a:r>
          </a:p>
          <a:p>
            <a:r>
              <a:rPr lang="en-US" dirty="0">
                <a:hlinkClick r:id="rId2"/>
              </a:rPr>
              <a:t>shelby.johnson@arkansas.gov</a:t>
            </a:r>
            <a:endParaRPr lang="en-US" dirty="0"/>
          </a:p>
          <a:p>
            <a:r>
              <a:rPr lang="en-US" dirty="0"/>
              <a:t>@</a:t>
            </a:r>
            <a:r>
              <a:rPr lang="en-US" dirty="0" err="1"/>
              <a:t>shelbydjohnson</a:t>
            </a:r>
            <a:endParaRPr lang="en-US" dirty="0"/>
          </a:p>
          <a:p>
            <a:r>
              <a:rPr lang="en-US" dirty="0"/>
              <a:t>501-682-2943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8A8F547-BB0F-4826-8C1D-E3F621DF0D5E}"/>
              </a:ext>
            </a:extLst>
          </p:cNvPr>
          <p:cNvSpPr/>
          <p:nvPr/>
        </p:nvSpPr>
        <p:spPr>
          <a:xfrm>
            <a:off x="0" y="5965824"/>
            <a:ext cx="2209800" cy="8921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2FA61CF-3F36-4D7B-8831-A54FCB175B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4107718"/>
            <a:ext cx="2895600" cy="2750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1313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2">
      <a:dk1>
        <a:srgbClr val="B4001B"/>
      </a:dk1>
      <a:lt1>
        <a:srgbClr val="FFFFFF"/>
      </a:lt1>
      <a:dk2>
        <a:srgbClr val="3B4D55"/>
      </a:dk2>
      <a:lt2>
        <a:srgbClr val="DEE6EE"/>
      </a:lt2>
      <a:accent1>
        <a:srgbClr val="B4001B"/>
      </a:accent1>
      <a:accent2>
        <a:srgbClr val="9399A1"/>
      </a:accent2>
      <a:accent3>
        <a:srgbClr val="3B4D55"/>
      </a:accent3>
      <a:accent4>
        <a:srgbClr val="000000"/>
      </a:accent4>
      <a:accent5>
        <a:srgbClr val="425537"/>
      </a:accent5>
      <a:accent6>
        <a:srgbClr val="FF0000"/>
      </a:accent6>
      <a:hlink>
        <a:srgbClr val="3B4D55"/>
      </a:hlink>
      <a:folHlink>
        <a:srgbClr val="3B4D55"/>
      </a:folHlink>
    </a:clrScheme>
    <a:fontScheme name="Custom 6">
      <a:majorFont>
        <a:latin typeface="Tahom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History_Timeline_05_MO - v3" id="{7FF5D5DD-C278-4CE6-8439-473DA481B1BB}" vid="{5298D311-D36A-4BC6-B02B-DC4D295524F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22383</TotalTime>
  <Words>232</Words>
  <Application>Microsoft Office PowerPoint</Application>
  <PresentationFormat>On-screen Show (4:3)</PresentationFormat>
  <Paragraphs>59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Arial</vt:lpstr>
      <vt:lpstr>Arial (Body)</vt:lpstr>
      <vt:lpstr>arial (Headings)</vt:lpstr>
      <vt:lpstr>Arial Black</vt:lpstr>
      <vt:lpstr>Calibri</vt:lpstr>
      <vt:lpstr>Tahoma</vt:lpstr>
      <vt:lpstr>Times New Roman</vt:lpstr>
      <vt:lpstr>1_Office Theme</vt:lpstr>
      <vt:lpstr>Office Theme</vt:lpstr>
      <vt:lpstr> 2021 Redistricting   Shelby Johnson State Geographic Information Officer  </vt:lpstr>
      <vt:lpstr>Census Geography Timeline</vt:lpstr>
      <vt:lpstr>Census Year Normal Timeline</vt:lpstr>
      <vt:lpstr>House &amp; Senate Redistricting Timeline from the Last Decade </vt:lpstr>
      <vt:lpstr>Questions?</vt:lpstr>
    </vt:vector>
  </TitlesOfParts>
  <Company>Arkansas GIS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Redistricting Timlines</dc:title>
  <dc:subject>Redistricting</dc:subject>
  <dc:creator>Shelby D Johnson</dc:creator>
  <dc:description>Prepared for the Arkansas Board of Apportionment</dc:description>
  <cp:lastModifiedBy>Shelby Johnson</cp:lastModifiedBy>
  <cp:revision>1183</cp:revision>
  <cp:lastPrinted>2020-12-14T15:00:25Z</cp:lastPrinted>
  <dcterms:created xsi:type="dcterms:W3CDTF">2006-08-16T00:00:00Z</dcterms:created>
  <dcterms:modified xsi:type="dcterms:W3CDTF">2021-05-24T21:24:21Z</dcterms:modified>
</cp:coreProperties>
</file>