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4" r:id="rId1"/>
  </p:sldMasterIdLst>
  <p:notesMasterIdLst>
    <p:notesMasterId r:id="rId26"/>
  </p:notesMasterIdLst>
  <p:handoutMasterIdLst>
    <p:handoutMasterId r:id="rId27"/>
  </p:handoutMasterIdLst>
  <p:sldIdLst>
    <p:sldId id="379" r:id="rId2"/>
    <p:sldId id="384" r:id="rId3"/>
    <p:sldId id="389" r:id="rId4"/>
    <p:sldId id="390" r:id="rId5"/>
    <p:sldId id="383" r:id="rId6"/>
    <p:sldId id="371" r:id="rId7"/>
    <p:sldId id="370" r:id="rId8"/>
    <p:sldId id="391" r:id="rId9"/>
    <p:sldId id="392" r:id="rId10"/>
    <p:sldId id="394" r:id="rId11"/>
    <p:sldId id="395" r:id="rId12"/>
    <p:sldId id="372" r:id="rId13"/>
    <p:sldId id="393" r:id="rId14"/>
    <p:sldId id="396" r:id="rId15"/>
    <p:sldId id="397" r:id="rId16"/>
    <p:sldId id="373" r:id="rId17"/>
    <p:sldId id="374" r:id="rId18"/>
    <p:sldId id="377" r:id="rId19"/>
    <p:sldId id="398" r:id="rId20"/>
    <p:sldId id="375" r:id="rId21"/>
    <p:sldId id="376" r:id="rId22"/>
    <p:sldId id="378" r:id="rId23"/>
    <p:sldId id="388" r:id="rId24"/>
    <p:sldId id="399" r:id="rId25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2F80"/>
    <a:srgbClr val="333333"/>
    <a:srgbClr val="00006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7" autoAdjust="0"/>
    <p:restoredTop sz="87024" autoAdjust="0"/>
  </p:normalViewPr>
  <p:slideViewPr>
    <p:cSldViewPr>
      <p:cViewPr varScale="1">
        <p:scale>
          <a:sx n="59" d="100"/>
          <a:sy n="59" d="100"/>
        </p:scale>
        <p:origin x="163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C5D40E73-B5EA-40DB-9472-D44928AED9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1022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5325"/>
            <a:ext cx="4641850" cy="34813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B95F7A35-4070-4D7D-B2E6-35D866B628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7575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dirty="0" smtClean="0"/>
              <a:t>Organizations can modify and augment this briefing as needed.</a:t>
            </a:r>
          </a:p>
          <a:p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D36FC3-A185-462C-B134-618937AEA322}" type="slidenum">
              <a:rPr lang="en-US" smtClean="0"/>
              <a:pPr/>
              <a:t>1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992260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30EB52-EACC-4E8F-A846-2E5A47C5A66F}" type="slidenum">
              <a:rPr lang="en-US" smtClean="0"/>
              <a:pPr/>
              <a:t>3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56635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30EB52-EACC-4E8F-A846-2E5A47C5A66F}" type="slidenum">
              <a:rPr lang="en-US" smtClean="0"/>
              <a:pPr/>
              <a:t>4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09338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5" descr="Your-Org-Logo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Directions for this Template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Use the Slide Master to make universal changes to the presentation, including inserting your organization’s logo</a:t>
            </a:r>
          </a:p>
          <a:p>
            <a:pPr lvl="1">
              <a:buClr>
                <a:schemeClr val="bg1"/>
              </a:buClr>
              <a:buFont typeface="Arial" charset="0"/>
              <a:buChar char="‒"/>
            </a:pPr>
            <a:r>
              <a:rPr lang="en-US" dirty="0" smtClean="0">
                <a:solidFill>
                  <a:schemeClr val="bg1"/>
                </a:solidFill>
              </a:rPr>
              <a:t>“View” tab &gt; “Slide Master”</a:t>
            </a:r>
          </a:p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Replace placeholders (indicated by brackets [ ]) with information specific to your exercise</a:t>
            </a:r>
          </a:p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Delete any slides that are not relevant for your exercise</a:t>
            </a:r>
          </a:p>
          <a:p>
            <a:pPr>
              <a:spcAft>
                <a:spcPts val="3000"/>
              </a:spcAft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Font size should not be smaller than 22pt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Rev. </a:t>
            </a:r>
            <a:r>
              <a:rPr lang="en-US">
                <a:solidFill>
                  <a:schemeClr val="bg1"/>
                </a:solidFill>
              </a:rPr>
              <a:t>2017 508</a:t>
            </a:r>
          </a:p>
          <a:p>
            <a:pPr>
              <a:buNone/>
            </a:pPr>
            <a:r>
              <a:rPr lang="en-US" smtClean="0">
                <a:solidFill>
                  <a:schemeClr val="bg1"/>
                </a:solidFill>
              </a:rPr>
              <a:t>HSEEP-C08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8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Exercise Schedule</a:t>
            </a:r>
            <a:endParaRPr lang="en-US" dirty="0" smtClean="0">
              <a:solidFill>
                <a:srgbClr val="003366"/>
              </a:solidFill>
            </a:endParaRPr>
          </a:p>
        </p:txBody>
      </p:sp>
      <p:sp>
        <p:nvSpPr>
          <p:cNvPr id="9220" name="Content Placeholder 4"/>
          <p:cNvSpPr>
            <a:spLocks noGrp="1"/>
          </p:cNvSpPr>
          <p:nvPr>
            <p:ph idx="1"/>
          </p:nvPr>
        </p:nvSpPr>
        <p:spPr bwMode="auto">
          <a:xfrm>
            <a:off x="457200" y="14478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r>
              <a:rPr lang="en-US" dirty="0"/>
              <a:t>Registration						[Time]</a:t>
            </a:r>
          </a:p>
          <a:p>
            <a:pPr marL="0" indent="0">
              <a:buFontTx/>
              <a:buNone/>
            </a:pPr>
            <a:r>
              <a:rPr lang="en-US" dirty="0"/>
              <a:t>Welcome and Introduction				[Time]</a:t>
            </a:r>
          </a:p>
          <a:p>
            <a:pPr marL="0" lvl="1" indent="0">
              <a:buFontTx/>
              <a:buNone/>
            </a:pPr>
            <a:r>
              <a:rPr lang="en-US" dirty="0"/>
              <a:t>Module 1: [Title]					[Time]</a:t>
            </a:r>
          </a:p>
          <a:p>
            <a:pPr marL="0" indent="0">
              <a:buFontTx/>
              <a:buNone/>
            </a:pPr>
            <a:r>
              <a:rPr lang="en-US" dirty="0"/>
              <a:t>Break							[Time]</a:t>
            </a:r>
          </a:p>
          <a:p>
            <a:pPr marL="0" indent="0">
              <a:buFontTx/>
              <a:buNone/>
            </a:pPr>
            <a:r>
              <a:rPr lang="en-US" dirty="0"/>
              <a:t>Module 2: [Title]					[Time]</a:t>
            </a:r>
          </a:p>
          <a:p>
            <a:pPr marL="0" indent="0">
              <a:buFontTx/>
              <a:buNone/>
            </a:pPr>
            <a:r>
              <a:rPr lang="en-US" dirty="0"/>
              <a:t>Lunch							[Time]</a:t>
            </a:r>
          </a:p>
          <a:p>
            <a:pPr marL="0" indent="0">
              <a:buFontTx/>
              <a:buNone/>
            </a:pPr>
            <a:r>
              <a:rPr lang="en-US" dirty="0"/>
              <a:t>Module 3: [Title]					[Time]</a:t>
            </a:r>
          </a:p>
          <a:p>
            <a:pPr marL="0" indent="0">
              <a:buFontTx/>
              <a:buNone/>
            </a:pPr>
            <a:r>
              <a:rPr lang="en-US" dirty="0"/>
              <a:t>Break							[Time]</a:t>
            </a:r>
          </a:p>
          <a:p>
            <a:pPr marL="0" indent="0">
              <a:buFontTx/>
              <a:buNone/>
            </a:pPr>
            <a:r>
              <a:rPr lang="en-US" dirty="0" err="1" smtClean="0"/>
              <a:t>Hotwash</a:t>
            </a:r>
            <a:r>
              <a:rPr lang="en-US" dirty="0"/>
              <a:t>						[Time]</a:t>
            </a:r>
          </a:p>
          <a:p>
            <a:pPr marL="0" indent="0">
              <a:buFontTx/>
              <a:buNone/>
            </a:pPr>
            <a:r>
              <a:rPr lang="en-US" dirty="0"/>
              <a:t>Closing Comments					[Time]</a:t>
            </a:r>
          </a:p>
        </p:txBody>
      </p:sp>
    </p:spTree>
    <p:extLst>
      <p:ext uri="{BB962C8B-B14F-4D97-AF65-F5344CB8AC3E}">
        <p14:creationId xmlns:p14="http://schemas.microsoft.com/office/powerpoint/2010/main" val="3623757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Module 1: [Title]</a:t>
            </a:r>
            <a:endParaRPr lang="en-US" dirty="0" smtClean="0">
              <a:solidFill>
                <a:srgbClr val="003366"/>
              </a:solidFill>
            </a:endParaRPr>
          </a:p>
        </p:txBody>
      </p:sp>
      <p:sp>
        <p:nvSpPr>
          <p:cNvPr id="9220" name="Content Placeholder 4"/>
          <p:cNvSpPr>
            <a:spLocks noGrp="1"/>
          </p:cNvSpPr>
          <p:nvPr>
            <p:ph idx="1"/>
          </p:nvPr>
        </p:nvSpPr>
        <p:spPr bwMode="auto">
          <a:xfrm>
            <a:off x="457200" y="14478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6733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Module 1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457200" y="1139825"/>
            <a:ext cx="6400800" cy="612775"/>
          </a:xfrm>
          <a:prstGeom prst="rect">
            <a:avLst/>
          </a:prstGeom>
        </p:spPr>
        <p:txBody>
          <a:bodyPr/>
          <a:lstStyle/>
          <a:p>
            <a:pPr marL="228600" indent="-228600" eaLnBrk="0" hangingPunct="0">
              <a:spcBef>
                <a:spcPct val="20000"/>
              </a:spcBef>
              <a:buClr>
                <a:srgbClr val="333333"/>
              </a:buClr>
              <a:defRPr/>
            </a:pPr>
            <a:r>
              <a:rPr lang="en-US" sz="2200" kern="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[Date</a:t>
            </a:r>
            <a:r>
              <a:rPr lang="en-US" sz="2200" kern="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kern="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Time]</a:t>
            </a:r>
            <a:endParaRPr lang="en-US" sz="2200" kern="0" dirty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5" name="Content Placeholder 5"/>
          <p:cNvSpPr>
            <a:spLocks noGrp="1"/>
          </p:cNvSpPr>
          <p:nvPr>
            <p:ph idx="1"/>
          </p:nvPr>
        </p:nvSpPr>
        <p:spPr bwMode="auto">
          <a:xfrm>
            <a:off x="457200" y="1646237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[Overview of Module 1]</a:t>
            </a:r>
          </a:p>
          <a:p>
            <a:pPr lvl="1"/>
            <a:r>
              <a:rPr lang="en-US" dirty="0" smtClean="0"/>
              <a:t>[Include as much information as possible directly from the Situation Manual (SitMan)]</a:t>
            </a:r>
          </a:p>
          <a:p>
            <a:pPr lvl="1"/>
            <a:r>
              <a:rPr lang="en-US" dirty="0" smtClean="0"/>
              <a:t>[Accompany the text with photographs and graphics as appropriate]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Module 1: Key Issues</a:t>
            </a:r>
            <a:endParaRPr lang="en-US" dirty="0" smtClean="0">
              <a:solidFill>
                <a:srgbClr val="003366"/>
              </a:solidFill>
            </a:endParaRPr>
          </a:p>
        </p:txBody>
      </p:sp>
      <p:sp>
        <p:nvSpPr>
          <p:cNvPr id="9220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[Key points of the scenario in this module]</a:t>
            </a:r>
          </a:p>
        </p:txBody>
      </p:sp>
    </p:spTree>
    <p:extLst>
      <p:ext uri="{BB962C8B-B14F-4D97-AF65-F5344CB8AC3E}">
        <p14:creationId xmlns:p14="http://schemas.microsoft.com/office/powerpoint/2010/main" val="614870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Module 1: Discussion</a:t>
            </a:r>
            <a:endParaRPr lang="en-US" dirty="0" smtClean="0">
              <a:solidFill>
                <a:srgbClr val="003366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[Time allotted]</a:t>
            </a:r>
          </a:p>
        </p:txBody>
      </p:sp>
    </p:spTree>
    <p:extLst>
      <p:ext uri="{BB962C8B-B14F-4D97-AF65-F5344CB8AC3E}">
        <p14:creationId xmlns:p14="http://schemas.microsoft.com/office/powerpoint/2010/main" val="15575168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Module </a:t>
            </a:r>
            <a:r>
              <a:rPr lang="en-US" dirty="0" smtClean="0">
                <a:solidFill>
                  <a:srgbClr val="003366"/>
                </a:solidFill>
              </a:rPr>
              <a:t>2: </a:t>
            </a:r>
            <a:r>
              <a:rPr lang="en-US" dirty="0">
                <a:solidFill>
                  <a:srgbClr val="003366"/>
                </a:solidFill>
              </a:rPr>
              <a:t>[Title]</a:t>
            </a:r>
            <a:endParaRPr lang="en-US" dirty="0" smtClean="0">
              <a:solidFill>
                <a:srgbClr val="003366"/>
              </a:solidFill>
            </a:endParaRPr>
          </a:p>
        </p:txBody>
      </p:sp>
      <p:sp>
        <p:nvSpPr>
          <p:cNvPr id="9220" name="Content Placeholder 4"/>
          <p:cNvSpPr>
            <a:spLocks noGrp="1"/>
          </p:cNvSpPr>
          <p:nvPr>
            <p:ph idx="1"/>
          </p:nvPr>
        </p:nvSpPr>
        <p:spPr bwMode="auto">
          <a:xfrm>
            <a:off x="457200" y="14478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203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Module 2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57200" y="1139825"/>
            <a:ext cx="6400800" cy="612775"/>
          </a:xfrm>
          <a:prstGeom prst="rect">
            <a:avLst/>
          </a:prstGeom>
        </p:spPr>
        <p:txBody>
          <a:bodyPr/>
          <a:lstStyle/>
          <a:p>
            <a:pPr marL="228600" indent="-228600" eaLnBrk="0" hangingPunct="0">
              <a:spcBef>
                <a:spcPct val="20000"/>
              </a:spcBef>
              <a:buClr>
                <a:srgbClr val="333333"/>
              </a:buClr>
              <a:defRPr/>
            </a:pPr>
            <a:r>
              <a:rPr lang="en-US" sz="2200" kern="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[Date</a:t>
            </a:r>
            <a:r>
              <a:rPr lang="en-US" sz="2200" kern="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kern="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Time]</a:t>
            </a:r>
            <a:endParaRPr lang="en-US" sz="2200" kern="0" dirty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1" name="Content Placeholder 5"/>
          <p:cNvSpPr>
            <a:spLocks noGrp="1"/>
          </p:cNvSpPr>
          <p:nvPr>
            <p:ph idx="1"/>
          </p:nvPr>
        </p:nvSpPr>
        <p:spPr bwMode="auto">
          <a:xfrm>
            <a:off x="457200" y="1646237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[Overview of Module 2]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Module 2: Key Issues</a:t>
            </a:r>
          </a:p>
        </p:txBody>
      </p:sp>
      <p:sp>
        <p:nvSpPr>
          <p:cNvPr id="20484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[Key points of the scenario in this module]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Module 2: Discussion</a:t>
            </a:r>
          </a:p>
        </p:txBody>
      </p:sp>
      <p:sp>
        <p:nvSpPr>
          <p:cNvPr id="21508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[Time allotted]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Module 3</a:t>
            </a:r>
            <a:r>
              <a:rPr lang="en-US" dirty="0" smtClean="0">
                <a:solidFill>
                  <a:srgbClr val="003366"/>
                </a:solidFill>
              </a:rPr>
              <a:t>: </a:t>
            </a:r>
            <a:r>
              <a:rPr lang="en-US" dirty="0">
                <a:solidFill>
                  <a:srgbClr val="003366"/>
                </a:solidFill>
              </a:rPr>
              <a:t>[Title]</a:t>
            </a:r>
            <a:endParaRPr lang="en-US" dirty="0" smtClean="0">
              <a:solidFill>
                <a:srgbClr val="003366"/>
              </a:solidFill>
            </a:endParaRPr>
          </a:p>
        </p:txBody>
      </p:sp>
      <p:sp>
        <p:nvSpPr>
          <p:cNvPr id="9220" name="Content Placeholder 4"/>
          <p:cNvSpPr>
            <a:spLocks noGrp="1"/>
          </p:cNvSpPr>
          <p:nvPr>
            <p:ph idx="1"/>
          </p:nvPr>
        </p:nvSpPr>
        <p:spPr bwMode="auto">
          <a:xfrm>
            <a:off x="457200" y="14478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438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[Exercise Name]</a:t>
            </a:r>
            <a:endParaRPr lang="en-US" dirty="0">
              <a:solidFill>
                <a:srgbClr val="003366"/>
              </a:solidFill>
            </a:endParaRPr>
          </a:p>
        </p:txBody>
      </p:sp>
      <p:cxnSp>
        <p:nvCxnSpPr>
          <p:cNvPr id="4" name="Straight Connector 3" descr="Solid line to separate the exercise name from the type of briefing. In this case, the Controller/Evaluator Briefing and date. " title="Straight Connector"/>
          <p:cNvCxnSpPr/>
          <p:nvPr/>
        </p:nvCxnSpPr>
        <p:spPr>
          <a:xfrm>
            <a:off x="381000" y="1143000"/>
            <a:ext cx="8229600" cy="0"/>
          </a:xfrm>
          <a:prstGeom prst="line">
            <a:avLst/>
          </a:prstGeom>
          <a:ln w="12700">
            <a:solidFill>
              <a:srgbClr val="002F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Exercise Briefing</a:t>
            </a:r>
          </a:p>
          <a:p>
            <a:r>
              <a:rPr lang="en-US" dirty="0" smtClean="0"/>
              <a:t>[Date]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Module 3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57200" y="1139825"/>
            <a:ext cx="6400800" cy="612775"/>
          </a:xfrm>
          <a:prstGeom prst="rect">
            <a:avLst/>
          </a:prstGeom>
        </p:spPr>
        <p:txBody>
          <a:bodyPr/>
          <a:lstStyle/>
          <a:p>
            <a:pPr marL="228600" indent="-228600" eaLnBrk="0" hangingPunct="0">
              <a:spcBef>
                <a:spcPct val="20000"/>
              </a:spcBef>
              <a:buClr>
                <a:srgbClr val="333333"/>
              </a:buClr>
              <a:defRPr/>
            </a:pPr>
            <a:r>
              <a:rPr lang="en-US" sz="2200" kern="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[Date</a:t>
            </a:r>
            <a:r>
              <a:rPr lang="en-US" sz="2200" kern="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kern="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Time]</a:t>
            </a:r>
            <a:endParaRPr lang="en-US" sz="2200" kern="0" dirty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 bwMode="auto">
          <a:xfrm>
            <a:off x="457200" y="1646237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[Overview of Module 3]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Module 3: Key Issues</a:t>
            </a:r>
          </a:p>
        </p:txBody>
      </p:sp>
      <p:sp>
        <p:nvSpPr>
          <p:cNvPr id="24580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[Key points of the scenario in this module]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Module 3: Discussion</a:t>
            </a:r>
          </a:p>
        </p:txBody>
      </p:sp>
      <p:sp>
        <p:nvSpPr>
          <p:cNvPr id="25604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[Time allotted]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Hot Wash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Strengths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Areas for Improvement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Closing Comments</a:t>
            </a:r>
            <a:endParaRPr lang="en-US" dirty="0" smtClean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495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Welcome and Overview</a:t>
            </a:r>
            <a:endParaRPr lang="en-US" dirty="0" smtClean="0">
              <a:solidFill>
                <a:srgbClr val="003366"/>
              </a:solidFill>
            </a:endParaRPr>
          </a:p>
        </p:txBody>
      </p:sp>
      <p:sp>
        <p:nvSpPr>
          <p:cNvPr id="8195" name="Content Placeholder 3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[Name]</a:t>
            </a:r>
          </a:p>
          <a:p>
            <a:r>
              <a:rPr lang="en-US" dirty="0"/>
              <a:t>[Title (e.g., Exercise Director or Lead Planner)]</a:t>
            </a:r>
          </a:p>
          <a:p>
            <a:r>
              <a:rPr lang="en-US" dirty="0"/>
              <a:t>[Organization]</a:t>
            </a:r>
          </a:p>
        </p:txBody>
      </p:sp>
    </p:spTree>
    <p:extLst>
      <p:ext uri="{BB962C8B-B14F-4D97-AF65-F5344CB8AC3E}">
        <p14:creationId xmlns:p14="http://schemas.microsoft.com/office/powerpoint/2010/main" val="2545467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Overview</a:t>
            </a:r>
          </a:p>
        </p:txBody>
      </p:sp>
      <p:sp>
        <p:nvSpPr>
          <p:cNvPr id="8195" name="Content Placeholder 3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Exercise scope: [insert exercise type, duration, location(s), and parameters]</a:t>
            </a:r>
          </a:p>
          <a:p>
            <a:r>
              <a:rPr lang="en-US" dirty="0" smtClean="0"/>
              <a:t>Mission area(s): [insert mission area]</a:t>
            </a:r>
          </a:p>
        </p:txBody>
      </p:sp>
    </p:spTree>
    <p:extLst>
      <p:ext uri="{BB962C8B-B14F-4D97-AF65-F5344CB8AC3E}">
        <p14:creationId xmlns:p14="http://schemas.microsoft.com/office/powerpoint/2010/main" val="2465741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Objectives and Core Capabilities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[Exercise objective]</a:t>
            </a:r>
          </a:p>
          <a:p>
            <a:pPr lvl="1"/>
            <a:r>
              <a:rPr lang="en-US" dirty="0" smtClean="0"/>
              <a:t>[Linked core capabilities]</a:t>
            </a:r>
          </a:p>
          <a:p>
            <a:r>
              <a:rPr lang="en-US" dirty="0" smtClean="0"/>
              <a:t>[Exercise objective]</a:t>
            </a:r>
          </a:p>
          <a:p>
            <a:pPr lvl="1"/>
            <a:r>
              <a:rPr lang="en-US" dirty="0" smtClean="0"/>
              <a:t>[Linked core capabilities]</a:t>
            </a:r>
          </a:p>
          <a:p>
            <a:r>
              <a:rPr lang="en-US" dirty="0" smtClean="0"/>
              <a:t>[Exercise objective]</a:t>
            </a:r>
          </a:p>
          <a:p>
            <a:pPr lvl="1"/>
            <a:r>
              <a:rPr lang="en-US" dirty="0" smtClean="0"/>
              <a:t>[Linked core capabilities]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820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3366"/>
                </a:solidFill>
              </a:rPr>
              <a:t>Participant Roles and Responsibilities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5425" indent="-225425">
              <a:defRPr/>
            </a:pPr>
            <a:r>
              <a:rPr lang="en-US" b="1" dirty="0" smtClean="0"/>
              <a:t>Players:</a:t>
            </a:r>
            <a:r>
              <a:rPr lang="en-US" dirty="0" smtClean="0"/>
              <a:t>  Respond to situation presented based on current plans, policies, and procedures</a:t>
            </a:r>
          </a:p>
          <a:p>
            <a:pPr marL="225425" indent="-225425">
              <a:defRPr/>
            </a:pPr>
            <a:r>
              <a:rPr lang="en-US" b="1" dirty="0" smtClean="0"/>
              <a:t>Observers:</a:t>
            </a:r>
            <a:r>
              <a:rPr lang="en-US" dirty="0" smtClean="0"/>
              <a:t>  Support players in developing responses, but do not participate in moderated discussion</a:t>
            </a:r>
          </a:p>
          <a:p>
            <a:pPr marL="225425" indent="-225425">
              <a:defRPr/>
            </a:pPr>
            <a:r>
              <a:rPr lang="en-US" b="1" dirty="0" smtClean="0"/>
              <a:t>Facilitators:</a:t>
            </a:r>
            <a:r>
              <a:rPr lang="en-US" dirty="0" smtClean="0"/>
              <a:t>  Provide situation updates and moderate discussions</a:t>
            </a:r>
          </a:p>
          <a:p>
            <a:pPr marL="225425" indent="-225425">
              <a:defRPr/>
            </a:pPr>
            <a:r>
              <a:rPr lang="en-US" b="1" dirty="0" smtClean="0"/>
              <a:t>Evaluators:</a:t>
            </a:r>
            <a:r>
              <a:rPr lang="en-US" dirty="0" smtClean="0"/>
              <a:t>  Observe and document player discussions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Structure</a:t>
            </a:r>
          </a:p>
        </p:txBody>
      </p:sp>
      <p:sp>
        <p:nvSpPr>
          <p:cNvPr id="9220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[Overview of exercise structure, including number and content of modules]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Exercise Guidelines</a:t>
            </a:r>
            <a:endParaRPr lang="en-US" dirty="0" smtClean="0">
              <a:solidFill>
                <a:srgbClr val="003366"/>
              </a:solidFill>
            </a:endParaRPr>
          </a:p>
        </p:txBody>
      </p:sp>
      <p:sp>
        <p:nvSpPr>
          <p:cNvPr id="9220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This </a:t>
            </a:r>
            <a:r>
              <a:rPr lang="en-US" dirty="0"/>
              <a:t>is an open, low-stress, no-fault environment.  Varying viewpoints, even disagreements, are expected</a:t>
            </a:r>
          </a:p>
          <a:p>
            <a:r>
              <a:rPr lang="en-US" dirty="0"/>
              <a:t>Base your responses on the current plans and capabilities of your organization</a:t>
            </a:r>
          </a:p>
          <a:p>
            <a:r>
              <a:rPr lang="en-US" dirty="0"/>
              <a:t>Decisions are not precedent setting; consider different approaches and suggest improvements</a:t>
            </a:r>
          </a:p>
          <a:p>
            <a:r>
              <a:rPr lang="en-US" dirty="0"/>
              <a:t>Issue identification is not as valuable as suggestions and recommended actions that could improve [mission area] efforts; problem-solving efforts should be the focus</a:t>
            </a:r>
          </a:p>
          <a:p>
            <a:r>
              <a:rPr lang="en-US" dirty="0"/>
              <a:t>[Other applicable exercise guidelines as needed]</a:t>
            </a:r>
          </a:p>
        </p:txBody>
      </p:sp>
    </p:spTree>
    <p:extLst>
      <p:ext uri="{BB962C8B-B14F-4D97-AF65-F5344CB8AC3E}">
        <p14:creationId xmlns:p14="http://schemas.microsoft.com/office/powerpoint/2010/main" val="165220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Assumptions and Artificialities</a:t>
            </a:r>
            <a:endParaRPr lang="en-US" dirty="0" smtClean="0">
              <a:solidFill>
                <a:srgbClr val="003366"/>
              </a:solidFill>
            </a:endParaRPr>
          </a:p>
        </p:txBody>
      </p:sp>
      <p:sp>
        <p:nvSpPr>
          <p:cNvPr id="9220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The exercise is conducted in a no-fault learning environment wherein capabilities, plans, systems, and processes will be evaluated</a:t>
            </a:r>
          </a:p>
          <a:p>
            <a:r>
              <a:rPr lang="en-US" dirty="0"/>
              <a:t>The exercise scenario is plausible, and events occur as they are presented</a:t>
            </a:r>
          </a:p>
          <a:p>
            <a:r>
              <a:rPr lang="en-US" dirty="0"/>
              <a:t>All players receive information at the same time</a:t>
            </a:r>
          </a:p>
          <a:p>
            <a:pPr>
              <a:lnSpc>
                <a:spcPct val="90000"/>
              </a:lnSpc>
            </a:pPr>
            <a:r>
              <a:rPr lang="en-US" dirty="0"/>
              <a:t>[Other assumptions and artificialities as needed]</a:t>
            </a:r>
          </a:p>
        </p:txBody>
      </p:sp>
    </p:spTree>
    <p:extLst>
      <p:ext uri="{BB962C8B-B14F-4D97-AF65-F5344CB8AC3E}">
        <p14:creationId xmlns:p14="http://schemas.microsoft.com/office/powerpoint/2010/main" val="3910905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552</Words>
  <Application>Microsoft Office PowerPoint</Application>
  <PresentationFormat>On-screen Show (4:3)</PresentationFormat>
  <Paragraphs>117</Paragraphs>
  <Slides>24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Times New Roman</vt:lpstr>
      <vt:lpstr>Wingdings</vt:lpstr>
      <vt:lpstr>Office Theme</vt:lpstr>
      <vt:lpstr>Directions for this Template</vt:lpstr>
      <vt:lpstr>[Exercise Name]</vt:lpstr>
      <vt:lpstr>Welcome and Overview</vt:lpstr>
      <vt:lpstr>Exercise Overview</vt:lpstr>
      <vt:lpstr>Objectives and Core Capabilities</vt:lpstr>
      <vt:lpstr>Participant Roles and Responsibilities</vt:lpstr>
      <vt:lpstr>Exercise Structure</vt:lpstr>
      <vt:lpstr>Exercise Guidelines</vt:lpstr>
      <vt:lpstr>Assumptions and Artificialities</vt:lpstr>
      <vt:lpstr>Exercise Schedule</vt:lpstr>
      <vt:lpstr>Module 1: [Title]</vt:lpstr>
      <vt:lpstr>Module 1</vt:lpstr>
      <vt:lpstr>Module 1: Key Issues</vt:lpstr>
      <vt:lpstr>Module 1: Discussion</vt:lpstr>
      <vt:lpstr>Module 2: [Title]</vt:lpstr>
      <vt:lpstr>Module 2</vt:lpstr>
      <vt:lpstr>Module 2: Key Issues</vt:lpstr>
      <vt:lpstr>Module 2: Discussion</vt:lpstr>
      <vt:lpstr>Module 3: [Title]</vt:lpstr>
      <vt:lpstr>Module 3</vt:lpstr>
      <vt:lpstr>Module 3: Key Issues</vt:lpstr>
      <vt:lpstr>Module 3: Discussion</vt:lpstr>
      <vt:lpstr>Hot Wash</vt:lpstr>
      <vt:lpstr>Closing Comments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TTX Exercise Briefing Template</dc:title>
  <dc:creator>DHS FEMA</dc:creator>
  <cp:keywords>Tabletop, Exercise, Briefing, Template, HSEEP</cp:keywords>
  <cp:lastModifiedBy>Aslett, Randy</cp:lastModifiedBy>
  <cp:revision>3</cp:revision>
  <dcterms:created xsi:type="dcterms:W3CDTF">2016-11-30T16:21:21Z</dcterms:created>
  <dcterms:modified xsi:type="dcterms:W3CDTF">2017-02-14T18:48:20Z</dcterms:modified>
  <cp:category/>
</cp:coreProperties>
</file>