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4" r:id="rId1"/>
  </p:sldMasterIdLst>
  <p:notesMasterIdLst>
    <p:notesMasterId r:id="rId34"/>
  </p:notesMasterIdLst>
  <p:handoutMasterIdLst>
    <p:handoutMasterId r:id="rId35"/>
  </p:handoutMasterIdLst>
  <p:sldIdLst>
    <p:sldId id="352" r:id="rId2"/>
    <p:sldId id="355" r:id="rId3"/>
    <p:sldId id="356" r:id="rId4"/>
    <p:sldId id="357" r:id="rId5"/>
    <p:sldId id="359" r:id="rId6"/>
    <p:sldId id="360" r:id="rId7"/>
    <p:sldId id="361" r:id="rId8"/>
    <p:sldId id="362" r:id="rId9"/>
    <p:sldId id="363" r:id="rId10"/>
    <p:sldId id="388" r:id="rId11"/>
    <p:sldId id="364" r:id="rId12"/>
    <p:sldId id="367" r:id="rId13"/>
    <p:sldId id="373" r:id="rId14"/>
    <p:sldId id="366" r:id="rId15"/>
    <p:sldId id="368" r:id="rId16"/>
    <p:sldId id="371" r:id="rId17"/>
    <p:sldId id="374" r:id="rId18"/>
    <p:sldId id="375" r:id="rId19"/>
    <p:sldId id="376" r:id="rId20"/>
    <p:sldId id="377" r:id="rId21"/>
    <p:sldId id="365" r:id="rId22"/>
    <p:sldId id="378" r:id="rId23"/>
    <p:sldId id="379" r:id="rId24"/>
    <p:sldId id="380" r:id="rId25"/>
    <p:sldId id="381" r:id="rId26"/>
    <p:sldId id="382" r:id="rId27"/>
    <p:sldId id="383" r:id="rId28"/>
    <p:sldId id="384" r:id="rId29"/>
    <p:sldId id="385" r:id="rId30"/>
    <p:sldId id="386" r:id="rId31"/>
    <p:sldId id="387" r:id="rId32"/>
    <p:sldId id="389" r:id="rId33"/>
  </p:sldIdLst>
  <p:sldSz cx="9144000" cy="6858000" type="screen4x3"/>
  <p:notesSz cx="6997700" cy="9283700"/>
  <p:defaultTextStyle>
    <a:defPPr>
      <a:defRPr lang="en-US"/>
    </a:defPPr>
    <a:lvl1pPr algn="ctr" rtl="0" fontAlgn="base">
      <a:spcBef>
        <a:spcPct val="0"/>
      </a:spcBef>
      <a:spcAft>
        <a:spcPct val="0"/>
      </a:spcAft>
      <a:defRPr sz="4400" b="1" kern="1200">
        <a:solidFill>
          <a:schemeClr val="tx1"/>
        </a:solidFill>
        <a:latin typeface="Arial" charset="0"/>
        <a:ea typeface="+mn-ea"/>
        <a:cs typeface="+mn-cs"/>
      </a:defRPr>
    </a:lvl1pPr>
    <a:lvl2pPr marL="457200" algn="ctr" rtl="0" fontAlgn="base">
      <a:spcBef>
        <a:spcPct val="0"/>
      </a:spcBef>
      <a:spcAft>
        <a:spcPct val="0"/>
      </a:spcAft>
      <a:defRPr sz="4400" b="1" kern="1200">
        <a:solidFill>
          <a:schemeClr val="tx1"/>
        </a:solidFill>
        <a:latin typeface="Arial" charset="0"/>
        <a:ea typeface="+mn-ea"/>
        <a:cs typeface="+mn-cs"/>
      </a:defRPr>
    </a:lvl2pPr>
    <a:lvl3pPr marL="914400" algn="ctr" rtl="0" fontAlgn="base">
      <a:spcBef>
        <a:spcPct val="0"/>
      </a:spcBef>
      <a:spcAft>
        <a:spcPct val="0"/>
      </a:spcAft>
      <a:defRPr sz="4400" b="1" kern="1200">
        <a:solidFill>
          <a:schemeClr val="tx1"/>
        </a:solidFill>
        <a:latin typeface="Arial" charset="0"/>
        <a:ea typeface="+mn-ea"/>
        <a:cs typeface="+mn-cs"/>
      </a:defRPr>
    </a:lvl3pPr>
    <a:lvl4pPr marL="1371600" algn="ctr" rtl="0" fontAlgn="base">
      <a:spcBef>
        <a:spcPct val="0"/>
      </a:spcBef>
      <a:spcAft>
        <a:spcPct val="0"/>
      </a:spcAft>
      <a:defRPr sz="4400" b="1" kern="1200">
        <a:solidFill>
          <a:schemeClr val="tx1"/>
        </a:solidFill>
        <a:latin typeface="Arial" charset="0"/>
        <a:ea typeface="+mn-ea"/>
        <a:cs typeface="+mn-cs"/>
      </a:defRPr>
    </a:lvl4pPr>
    <a:lvl5pPr marL="1828800" algn="ctr" rtl="0" fontAlgn="base">
      <a:spcBef>
        <a:spcPct val="0"/>
      </a:spcBef>
      <a:spcAft>
        <a:spcPct val="0"/>
      </a:spcAft>
      <a:defRPr sz="4400" b="1" kern="1200">
        <a:solidFill>
          <a:schemeClr val="tx1"/>
        </a:solidFill>
        <a:latin typeface="Arial" charset="0"/>
        <a:ea typeface="+mn-ea"/>
        <a:cs typeface="+mn-cs"/>
      </a:defRPr>
    </a:lvl5pPr>
    <a:lvl6pPr marL="2286000" algn="l" defTabSz="914400" rtl="0" eaLnBrk="1" latinLnBrk="0" hangingPunct="1">
      <a:defRPr sz="4400" b="1" kern="1200">
        <a:solidFill>
          <a:schemeClr val="tx1"/>
        </a:solidFill>
        <a:latin typeface="Arial" charset="0"/>
        <a:ea typeface="+mn-ea"/>
        <a:cs typeface="+mn-cs"/>
      </a:defRPr>
    </a:lvl6pPr>
    <a:lvl7pPr marL="2743200" algn="l" defTabSz="914400" rtl="0" eaLnBrk="1" latinLnBrk="0" hangingPunct="1">
      <a:defRPr sz="4400" b="1" kern="1200">
        <a:solidFill>
          <a:schemeClr val="tx1"/>
        </a:solidFill>
        <a:latin typeface="Arial" charset="0"/>
        <a:ea typeface="+mn-ea"/>
        <a:cs typeface="+mn-cs"/>
      </a:defRPr>
    </a:lvl7pPr>
    <a:lvl8pPr marL="3200400" algn="l" defTabSz="914400" rtl="0" eaLnBrk="1" latinLnBrk="0" hangingPunct="1">
      <a:defRPr sz="4400" b="1" kern="1200">
        <a:solidFill>
          <a:schemeClr val="tx1"/>
        </a:solidFill>
        <a:latin typeface="Arial" charset="0"/>
        <a:ea typeface="+mn-ea"/>
        <a:cs typeface="+mn-cs"/>
      </a:defRPr>
    </a:lvl8pPr>
    <a:lvl9pPr marL="3657600" algn="l" defTabSz="914400" rtl="0" eaLnBrk="1" latinLnBrk="0" hangingPunct="1">
      <a:defRPr sz="4400"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linda Rubinstein" initials="MR"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006699"/>
    <a:srgbClr val="339900"/>
    <a:srgbClr val="999999"/>
    <a:srgbClr val="333333"/>
    <a:srgbClr val="E7EAF3"/>
    <a:srgbClr val="CBD1E5"/>
    <a:srgbClr val="000080"/>
    <a:srgbClr val="F6B403"/>
    <a:srgbClr val="2F03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67" autoAdjust="0"/>
    <p:restoredTop sz="86306" autoAdjust="0"/>
  </p:normalViewPr>
  <p:slideViewPr>
    <p:cSldViewPr>
      <p:cViewPr varScale="1">
        <p:scale>
          <a:sx n="59" d="100"/>
          <a:sy n="59" d="100"/>
        </p:scale>
        <p:origin x="1212"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0" d="100"/>
          <a:sy n="100" d="100"/>
        </p:scale>
        <p:origin x="-2514" y="-96"/>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6E6F74-7581-40F4-95D1-34ACB4EBE218}" type="doc">
      <dgm:prSet loTypeId="urn:microsoft.com/office/officeart/2005/8/layout/chevron1" loCatId="process" qsTypeId="urn:microsoft.com/office/officeart/2005/8/quickstyle/simple1" qsCatId="simple" csTypeId="urn:microsoft.com/office/officeart/2005/8/colors/accent1_2" csCatId="accent1" phldr="1"/>
      <dgm:spPr/>
    </dgm:pt>
    <dgm:pt modelId="{70C1DFD0-3C9B-4A64-9122-5134930B3BB1}">
      <dgm:prSet phldrT="[Text]" custT="1"/>
      <dgm:spPr>
        <a:solidFill>
          <a:srgbClr val="0070B2"/>
        </a:solidFill>
      </dgm:spPr>
      <dgm:t>
        <a:bodyPr/>
        <a:lstStyle/>
        <a:p>
          <a:r>
            <a:rPr lang="en-US" sz="1400" b="1" dirty="0" smtClean="0">
              <a:latin typeface="Arial" panose="020B0604020202020204" pitchFamily="34" charset="0"/>
              <a:cs typeface="Arial" panose="020B0604020202020204" pitchFamily="34" charset="0"/>
            </a:rPr>
            <a:t>Identify Factors for Consideration</a:t>
          </a:r>
          <a:endParaRPr lang="en-US" sz="1400" b="1" dirty="0">
            <a:latin typeface="Arial" panose="020B0604020202020204" pitchFamily="34" charset="0"/>
            <a:cs typeface="Arial" panose="020B0604020202020204" pitchFamily="34" charset="0"/>
          </a:endParaRPr>
        </a:p>
      </dgm:t>
    </dgm:pt>
    <dgm:pt modelId="{B1FFDD31-0C8D-4ADF-B3A5-00AB36A94B67}" type="parTrans" cxnId="{36F81E30-DC83-4D5F-A7CB-615B4BE070BE}">
      <dgm:prSet/>
      <dgm:spPr/>
      <dgm:t>
        <a:bodyPr/>
        <a:lstStyle/>
        <a:p>
          <a:endParaRPr lang="en-US"/>
        </a:p>
      </dgm:t>
    </dgm:pt>
    <dgm:pt modelId="{FCB9A4F1-B450-4118-8A76-8F648D86BBE3}" type="sibTrans" cxnId="{36F81E30-DC83-4D5F-A7CB-615B4BE070BE}">
      <dgm:prSet/>
      <dgm:spPr/>
      <dgm:t>
        <a:bodyPr/>
        <a:lstStyle/>
        <a:p>
          <a:endParaRPr lang="en-US"/>
        </a:p>
      </dgm:t>
    </dgm:pt>
    <dgm:pt modelId="{4BF65284-D7F4-406E-B068-6BE0A89F1595}">
      <dgm:prSet phldrT="[Text]" custT="1"/>
      <dgm:spPr>
        <a:solidFill>
          <a:srgbClr val="0070C0"/>
        </a:solidFill>
      </dgm:spPr>
      <dgm:t>
        <a:bodyPr/>
        <a:lstStyle/>
        <a:p>
          <a:r>
            <a:rPr lang="en-US" sz="1400" b="1" dirty="0" smtClean="0">
              <a:latin typeface="Arial" panose="020B0604020202020204" pitchFamily="34" charset="0"/>
              <a:cs typeface="Arial" panose="020B0604020202020204" pitchFamily="34" charset="0"/>
            </a:rPr>
            <a:t>Link Factors to Core Capabilities</a:t>
          </a:r>
          <a:endParaRPr lang="en-US" sz="1400" b="1" dirty="0">
            <a:latin typeface="Arial" panose="020B0604020202020204" pitchFamily="34" charset="0"/>
            <a:cs typeface="Arial" panose="020B0604020202020204" pitchFamily="34" charset="0"/>
          </a:endParaRPr>
        </a:p>
      </dgm:t>
    </dgm:pt>
    <dgm:pt modelId="{607E2490-84AE-4646-95A8-415BFFBFB212}" type="parTrans" cxnId="{8B8AA632-6662-4F08-9DCD-C6D57F02000D}">
      <dgm:prSet/>
      <dgm:spPr/>
      <dgm:t>
        <a:bodyPr/>
        <a:lstStyle/>
        <a:p>
          <a:endParaRPr lang="en-US"/>
        </a:p>
      </dgm:t>
    </dgm:pt>
    <dgm:pt modelId="{8647586E-5B42-46D2-9750-24AE742B1582}" type="sibTrans" cxnId="{8B8AA632-6662-4F08-9DCD-C6D57F02000D}">
      <dgm:prSet/>
      <dgm:spPr/>
      <dgm:t>
        <a:bodyPr/>
        <a:lstStyle/>
        <a:p>
          <a:endParaRPr lang="en-US"/>
        </a:p>
      </dgm:t>
    </dgm:pt>
    <dgm:pt modelId="{87C534CA-554F-4527-B038-E50250826CC3}">
      <dgm:prSet phldrT="[Text]" custT="1"/>
      <dgm:spPr>
        <a:solidFill>
          <a:srgbClr val="0070C0"/>
        </a:solidFill>
      </dgm:spPr>
      <dgm:t>
        <a:bodyPr/>
        <a:lstStyle/>
        <a:p>
          <a:r>
            <a:rPr lang="en-US" sz="1400" b="1" dirty="0" smtClean="0">
              <a:latin typeface="Arial" panose="020B0604020202020204" pitchFamily="34" charset="0"/>
              <a:cs typeface="Arial" panose="020B0604020202020204" pitchFamily="34" charset="0"/>
            </a:rPr>
            <a:t>Develop a Multi-year Schedule</a:t>
          </a:r>
          <a:endParaRPr lang="en-US" sz="1400" b="1" dirty="0">
            <a:latin typeface="Arial" panose="020B0604020202020204" pitchFamily="34" charset="0"/>
            <a:cs typeface="Arial" panose="020B0604020202020204" pitchFamily="34" charset="0"/>
          </a:endParaRPr>
        </a:p>
      </dgm:t>
    </dgm:pt>
    <dgm:pt modelId="{6AC54523-708D-42DC-B04A-A22833E550B7}" type="parTrans" cxnId="{1A2473EF-EFB9-4F82-B3E6-ADA46E3AB2C4}">
      <dgm:prSet/>
      <dgm:spPr/>
      <dgm:t>
        <a:bodyPr/>
        <a:lstStyle/>
        <a:p>
          <a:endParaRPr lang="en-US"/>
        </a:p>
      </dgm:t>
    </dgm:pt>
    <dgm:pt modelId="{811AAA69-672B-4BBA-83C4-747187583AB9}" type="sibTrans" cxnId="{1A2473EF-EFB9-4F82-B3E6-ADA46E3AB2C4}">
      <dgm:prSet/>
      <dgm:spPr/>
      <dgm:t>
        <a:bodyPr/>
        <a:lstStyle/>
        <a:p>
          <a:endParaRPr lang="en-US"/>
        </a:p>
      </dgm:t>
    </dgm:pt>
    <dgm:pt modelId="{2AB8E4DA-B5AA-4C46-ABAF-57F234F9F70A}">
      <dgm:prSet phldrT="[Text]" custT="1"/>
      <dgm:spPr>
        <a:solidFill>
          <a:srgbClr val="0070C0"/>
        </a:solidFill>
      </dgm:spPr>
      <dgm:t>
        <a:bodyPr/>
        <a:lstStyle/>
        <a:p>
          <a:r>
            <a:rPr lang="en-US" sz="1400" b="1" dirty="0" smtClean="0">
              <a:latin typeface="Arial" panose="020B0604020202020204" pitchFamily="34" charset="0"/>
              <a:cs typeface="Arial" panose="020B0604020202020204" pitchFamily="34" charset="0"/>
            </a:rPr>
            <a:t>Establish Exercise Program Priorities</a:t>
          </a:r>
          <a:endParaRPr lang="en-US" sz="1400" b="1" dirty="0">
            <a:latin typeface="Arial" panose="020B0604020202020204" pitchFamily="34" charset="0"/>
            <a:cs typeface="Arial" panose="020B0604020202020204" pitchFamily="34" charset="0"/>
          </a:endParaRPr>
        </a:p>
      </dgm:t>
    </dgm:pt>
    <dgm:pt modelId="{A5473375-2DF3-4F15-BD34-BB6C443F88CB}" type="parTrans" cxnId="{805AEC55-3B9F-4841-BD1C-4684F9111ADC}">
      <dgm:prSet/>
      <dgm:spPr/>
      <dgm:t>
        <a:bodyPr/>
        <a:lstStyle/>
        <a:p>
          <a:endParaRPr lang="en-US"/>
        </a:p>
      </dgm:t>
    </dgm:pt>
    <dgm:pt modelId="{3FF8CE1E-E2DC-45F6-BFEB-5940CC7C621D}" type="sibTrans" cxnId="{805AEC55-3B9F-4841-BD1C-4684F9111ADC}">
      <dgm:prSet/>
      <dgm:spPr/>
      <dgm:t>
        <a:bodyPr/>
        <a:lstStyle/>
        <a:p>
          <a:endParaRPr lang="en-US"/>
        </a:p>
      </dgm:t>
    </dgm:pt>
    <dgm:pt modelId="{B83CC4D1-B0A3-43EE-AB87-B7EA6AB94FBC}" type="pres">
      <dgm:prSet presAssocID="{AE6E6F74-7581-40F4-95D1-34ACB4EBE218}" presName="Name0" presStyleCnt="0">
        <dgm:presLayoutVars>
          <dgm:dir/>
          <dgm:animLvl val="lvl"/>
          <dgm:resizeHandles val="exact"/>
        </dgm:presLayoutVars>
      </dgm:prSet>
      <dgm:spPr/>
    </dgm:pt>
    <dgm:pt modelId="{44BDC902-013D-4FEA-8C0F-54E843681E7E}" type="pres">
      <dgm:prSet presAssocID="{70C1DFD0-3C9B-4A64-9122-5134930B3BB1}" presName="parTxOnly" presStyleLbl="node1" presStyleIdx="0" presStyleCnt="4" custLinFactNeighborX="-821" custLinFactNeighborY="-394">
        <dgm:presLayoutVars>
          <dgm:chMax val="0"/>
          <dgm:chPref val="0"/>
          <dgm:bulletEnabled val="1"/>
        </dgm:presLayoutVars>
      </dgm:prSet>
      <dgm:spPr/>
      <dgm:t>
        <a:bodyPr/>
        <a:lstStyle/>
        <a:p>
          <a:endParaRPr lang="en-US"/>
        </a:p>
      </dgm:t>
    </dgm:pt>
    <dgm:pt modelId="{E616CC2C-978C-47DD-A874-5A10E268BF70}" type="pres">
      <dgm:prSet presAssocID="{FCB9A4F1-B450-4118-8A76-8F648D86BBE3}" presName="parTxOnlySpace" presStyleCnt="0"/>
      <dgm:spPr/>
    </dgm:pt>
    <dgm:pt modelId="{8C437D51-61DB-4AA1-8E16-98F4EB6BA1CD}" type="pres">
      <dgm:prSet presAssocID="{4BF65284-D7F4-406E-B068-6BE0A89F1595}" presName="parTxOnly" presStyleLbl="node1" presStyleIdx="1" presStyleCnt="4">
        <dgm:presLayoutVars>
          <dgm:chMax val="0"/>
          <dgm:chPref val="0"/>
          <dgm:bulletEnabled val="1"/>
        </dgm:presLayoutVars>
      </dgm:prSet>
      <dgm:spPr/>
      <dgm:t>
        <a:bodyPr/>
        <a:lstStyle/>
        <a:p>
          <a:endParaRPr lang="en-US"/>
        </a:p>
      </dgm:t>
    </dgm:pt>
    <dgm:pt modelId="{B557C81E-D30E-4CB8-9E3C-594345C62650}" type="pres">
      <dgm:prSet presAssocID="{8647586E-5B42-46D2-9750-24AE742B1582}" presName="parTxOnlySpace" presStyleCnt="0"/>
      <dgm:spPr/>
    </dgm:pt>
    <dgm:pt modelId="{748842F6-BCF4-4858-B2B9-E4705FD3727C}" type="pres">
      <dgm:prSet presAssocID="{2AB8E4DA-B5AA-4C46-ABAF-57F234F9F70A}" presName="parTxOnly" presStyleLbl="node1" presStyleIdx="2" presStyleCnt="4">
        <dgm:presLayoutVars>
          <dgm:chMax val="0"/>
          <dgm:chPref val="0"/>
          <dgm:bulletEnabled val="1"/>
        </dgm:presLayoutVars>
      </dgm:prSet>
      <dgm:spPr/>
      <dgm:t>
        <a:bodyPr/>
        <a:lstStyle/>
        <a:p>
          <a:endParaRPr lang="en-US"/>
        </a:p>
      </dgm:t>
    </dgm:pt>
    <dgm:pt modelId="{9DBC6AE2-8BFB-49D6-AA07-84C3C2BA8D9A}" type="pres">
      <dgm:prSet presAssocID="{3FF8CE1E-E2DC-45F6-BFEB-5940CC7C621D}" presName="parTxOnlySpace" presStyleCnt="0"/>
      <dgm:spPr/>
    </dgm:pt>
    <dgm:pt modelId="{222F4669-2C60-4C00-894F-C77C063C721C}" type="pres">
      <dgm:prSet presAssocID="{87C534CA-554F-4527-B038-E50250826CC3}" presName="parTxOnly" presStyleLbl="node1" presStyleIdx="3" presStyleCnt="4">
        <dgm:presLayoutVars>
          <dgm:chMax val="0"/>
          <dgm:chPref val="0"/>
          <dgm:bulletEnabled val="1"/>
        </dgm:presLayoutVars>
      </dgm:prSet>
      <dgm:spPr/>
      <dgm:t>
        <a:bodyPr/>
        <a:lstStyle/>
        <a:p>
          <a:endParaRPr lang="en-US"/>
        </a:p>
      </dgm:t>
    </dgm:pt>
  </dgm:ptLst>
  <dgm:cxnLst>
    <dgm:cxn modelId="{3E71A929-6AB8-45B5-897B-D3B5FBB4F31E}" type="presOf" srcId="{87C534CA-554F-4527-B038-E50250826CC3}" destId="{222F4669-2C60-4C00-894F-C77C063C721C}" srcOrd="0" destOrd="0" presId="urn:microsoft.com/office/officeart/2005/8/layout/chevron1"/>
    <dgm:cxn modelId="{2A2536D7-D2FF-4B55-9265-ACD6EA736431}" type="presOf" srcId="{2AB8E4DA-B5AA-4C46-ABAF-57F234F9F70A}" destId="{748842F6-BCF4-4858-B2B9-E4705FD3727C}" srcOrd="0" destOrd="0" presId="urn:microsoft.com/office/officeart/2005/8/layout/chevron1"/>
    <dgm:cxn modelId="{8B8AA632-6662-4F08-9DCD-C6D57F02000D}" srcId="{AE6E6F74-7581-40F4-95D1-34ACB4EBE218}" destId="{4BF65284-D7F4-406E-B068-6BE0A89F1595}" srcOrd="1" destOrd="0" parTransId="{607E2490-84AE-4646-95A8-415BFFBFB212}" sibTransId="{8647586E-5B42-46D2-9750-24AE742B1582}"/>
    <dgm:cxn modelId="{805AEC55-3B9F-4841-BD1C-4684F9111ADC}" srcId="{AE6E6F74-7581-40F4-95D1-34ACB4EBE218}" destId="{2AB8E4DA-B5AA-4C46-ABAF-57F234F9F70A}" srcOrd="2" destOrd="0" parTransId="{A5473375-2DF3-4F15-BD34-BB6C443F88CB}" sibTransId="{3FF8CE1E-E2DC-45F6-BFEB-5940CC7C621D}"/>
    <dgm:cxn modelId="{D35CE0A2-FA44-4A62-B777-56D4D276771E}" type="presOf" srcId="{70C1DFD0-3C9B-4A64-9122-5134930B3BB1}" destId="{44BDC902-013D-4FEA-8C0F-54E843681E7E}" srcOrd="0" destOrd="0" presId="urn:microsoft.com/office/officeart/2005/8/layout/chevron1"/>
    <dgm:cxn modelId="{1A2473EF-EFB9-4F82-B3E6-ADA46E3AB2C4}" srcId="{AE6E6F74-7581-40F4-95D1-34ACB4EBE218}" destId="{87C534CA-554F-4527-B038-E50250826CC3}" srcOrd="3" destOrd="0" parTransId="{6AC54523-708D-42DC-B04A-A22833E550B7}" sibTransId="{811AAA69-672B-4BBA-83C4-747187583AB9}"/>
    <dgm:cxn modelId="{36F81E30-DC83-4D5F-A7CB-615B4BE070BE}" srcId="{AE6E6F74-7581-40F4-95D1-34ACB4EBE218}" destId="{70C1DFD0-3C9B-4A64-9122-5134930B3BB1}" srcOrd="0" destOrd="0" parTransId="{B1FFDD31-0C8D-4ADF-B3A5-00AB36A94B67}" sibTransId="{FCB9A4F1-B450-4118-8A76-8F648D86BBE3}"/>
    <dgm:cxn modelId="{78669CD2-1DD1-43CD-886D-190A0E300485}" type="presOf" srcId="{AE6E6F74-7581-40F4-95D1-34ACB4EBE218}" destId="{B83CC4D1-B0A3-43EE-AB87-B7EA6AB94FBC}" srcOrd="0" destOrd="0" presId="urn:microsoft.com/office/officeart/2005/8/layout/chevron1"/>
    <dgm:cxn modelId="{F2E31DE0-D38B-4B53-B47E-4C56FC593644}" type="presOf" srcId="{4BF65284-D7F4-406E-B068-6BE0A89F1595}" destId="{8C437D51-61DB-4AA1-8E16-98F4EB6BA1CD}" srcOrd="0" destOrd="0" presId="urn:microsoft.com/office/officeart/2005/8/layout/chevron1"/>
    <dgm:cxn modelId="{277392F4-E057-4CE4-87BF-D3F4B6D3EF2A}" type="presParOf" srcId="{B83CC4D1-B0A3-43EE-AB87-B7EA6AB94FBC}" destId="{44BDC902-013D-4FEA-8C0F-54E843681E7E}" srcOrd="0" destOrd="0" presId="urn:microsoft.com/office/officeart/2005/8/layout/chevron1"/>
    <dgm:cxn modelId="{6A0F0A83-D594-41B8-9CBC-85CA735998B0}" type="presParOf" srcId="{B83CC4D1-B0A3-43EE-AB87-B7EA6AB94FBC}" destId="{E616CC2C-978C-47DD-A874-5A10E268BF70}" srcOrd="1" destOrd="0" presId="urn:microsoft.com/office/officeart/2005/8/layout/chevron1"/>
    <dgm:cxn modelId="{6E4E5A31-462F-4B08-B4FE-C3FC1A31AAEC}" type="presParOf" srcId="{B83CC4D1-B0A3-43EE-AB87-B7EA6AB94FBC}" destId="{8C437D51-61DB-4AA1-8E16-98F4EB6BA1CD}" srcOrd="2" destOrd="0" presId="urn:microsoft.com/office/officeart/2005/8/layout/chevron1"/>
    <dgm:cxn modelId="{523A8B3D-E850-433B-88CE-CAB97D432ECD}" type="presParOf" srcId="{B83CC4D1-B0A3-43EE-AB87-B7EA6AB94FBC}" destId="{B557C81E-D30E-4CB8-9E3C-594345C62650}" srcOrd="3" destOrd="0" presId="urn:microsoft.com/office/officeart/2005/8/layout/chevron1"/>
    <dgm:cxn modelId="{69E5FFBD-D6D8-4BB9-9477-AC59D9BCF368}" type="presParOf" srcId="{B83CC4D1-B0A3-43EE-AB87-B7EA6AB94FBC}" destId="{748842F6-BCF4-4858-B2B9-E4705FD3727C}" srcOrd="4" destOrd="0" presId="urn:microsoft.com/office/officeart/2005/8/layout/chevron1"/>
    <dgm:cxn modelId="{4DBF36CD-771C-46E2-BE63-AB3F717A1E5B}" type="presParOf" srcId="{B83CC4D1-B0A3-43EE-AB87-B7EA6AB94FBC}" destId="{9DBC6AE2-8BFB-49D6-AA07-84C3C2BA8D9A}" srcOrd="5" destOrd="0" presId="urn:microsoft.com/office/officeart/2005/8/layout/chevron1"/>
    <dgm:cxn modelId="{7820BB85-3804-4F29-A75A-D20DA1299C5F}" type="presParOf" srcId="{B83CC4D1-B0A3-43EE-AB87-B7EA6AB94FBC}" destId="{222F4669-2C60-4C00-894F-C77C063C721C}"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6E6F74-7581-40F4-95D1-34ACB4EBE218}" type="doc">
      <dgm:prSet loTypeId="urn:microsoft.com/office/officeart/2005/8/layout/chevron1" loCatId="process" qsTypeId="urn:microsoft.com/office/officeart/2005/8/quickstyle/simple1" qsCatId="simple" csTypeId="urn:microsoft.com/office/officeart/2005/8/colors/accent1_2" csCatId="accent1" phldr="1"/>
      <dgm:spPr/>
    </dgm:pt>
    <dgm:pt modelId="{70C1DFD0-3C9B-4A64-9122-5134930B3BB1}">
      <dgm:prSet phldrT="[Text]"/>
      <dgm:spPr>
        <a:solidFill>
          <a:srgbClr val="006699"/>
        </a:solidFill>
      </dgm:spPr>
      <dgm:t>
        <a:bodyPr/>
        <a:lstStyle/>
        <a:p>
          <a:r>
            <a:rPr lang="en-US" b="1" dirty="0" smtClean="0"/>
            <a:t>Identify Factors for Consideration</a:t>
          </a:r>
          <a:endParaRPr lang="en-US" b="1" dirty="0"/>
        </a:p>
      </dgm:t>
    </dgm:pt>
    <dgm:pt modelId="{B1FFDD31-0C8D-4ADF-B3A5-00AB36A94B67}" type="parTrans" cxnId="{36F81E30-DC83-4D5F-A7CB-615B4BE070BE}">
      <dgm:prSet/>
      <dgm:spPr/>
      <dgm:t>
        <a:bodyPr/>
        <a:lstStyle/>
        <a:p>
          <a:endParaRPr lang="en-US"/>
        </a:p>
      </dgm:t>
    </dgm:pt>
    <dgm:pt modelId="{FCB9A4F1-B450-4118-8A76-8F648D86BBE3}" type="sibTrans" cxnId="{36F81E30-DC83-4D5F-A7CB-615B4BE070BE}">
      <dgm:prSet/>
      <dgm:spPr/>
      <dgm:t>
        <a:bodyPr/>
        <a:lstStyle/>
        <a:p>
          <a:endParaRPr lang="en-US"/>
        </a:p>
      </dgm:t>
    </dgm:pt>
    <dgm:pt modelId="{4BF65284-D7F4-406E-B068-6BE0A89F1595}">
      <dgm:prSet phldrT="[Text]"/>
      <dgm:spPr>
        <a:solidFill>
          <a:srgbClr val="999999"/>
        </a:solidFill>
      </dgm:spPr>
      <dgm:t>
        <a:bodyPr/>
        <a:lstStyle/>
        <a:p>
          <a:r>
            <a:rPr lang="en-US" b="1" dirty="0" smtClean="0"/>
            <a:t>Link Factors to Core Capabilities</a:t>
          </a:r>
          <a:endParaRPr lang="en-US" b="1" dirty="0"/>
        </a:p>
      </dgm:t>
    </dgm:pt>
    <dgm:pt modelId="{607E2490-84AE-4646-95A8-415BFFBFB212}" type="parTrans" cxnId="{8B8AA632-6662-4F08-9DCD-C6D57F02000D}">
      <dgm:prSet/>
      <dgm:spPr/>
      <dgm:t>
        <a:bodyPr/>
        <a:lstStyle/>
        <a:p>
          <a:endParaRPr lang="en-US"/>
        </a:p>
      </dgm:t>
    </dgm:pt>
    <dgm:pt modelId="{8647586E-5B42-46D2-9750-24AE742B1582}" type="sibTrans" cxnId="{8B8AA632-6662-4F08-9DCD-C6D57F02000D}">
      <dgm:prSet/>
      <dgm:spPr/>
      <dgm:t>
        <a:bodyPr/>
        <a:lstStyle/>
        <a:p>
          <a:endParaRPr lang="en-US"/>
        </a:p>
      </dgm:t>
    </dgm:pt>
    <dgm:pt modelId="{87C534CA-554F-4527-B038-E50250826CC3}">
      <dgm:prSet phldrT="[Text]"/>
      <dgm:spPr>
        <a:solidFill>
          <a:srgbClr val="999999"/>
        </a:solidFill>
      </dgm:spPr>
      <dgm:t>
        <a:bodyPr/>
        <a:lstStyle/>
        <a:p>
          <a:r>
            <a:rPr lang="en-US" b="1" dirty="0" smtClean="0"/>
            <a:t>Develop a Multi-year Schedule</a:t>
          </a:r>
          <a:endParaRPr lang="en-US" b="1" dirty="0"/>
        </a:p>
      </dgm:t>
    </dgm:pt>
    <dgm:pt modelId="{6AC54523-708D-42DC-B04A-A22833E550B7}" type="parTrans" cxnId="{1A2473EF-EFB9-4F82-B3E6-ADA46E3AB2C4}">
      <dgm:prSet/>
      <dgm:spPr/>
      <dgm:t>
        <a:bodyPr/>
        <a:lstStyle/>
        <a:p>
          <a:endParaRPr lang="en-US"/>
        </a:p>
      </dgm:t>
    </dgm:pt>
    <dgm:pt modelId="{811AAA69-672B-4BBA-83C4-747187583AB9}" type="sibTrans" cxnId="{1A2473EF-EFB9-4F82-B3E6-ADA46E3AB2C4}">
      <dgm:prSet/>
      <dgm:spPr/>
      <dgm:t>
        <a:bodyPr/>
        <a:lstStyle/>
        <a:p>
          <a:endParaRPr lang="en-US"/>
        </a:p>
      </dgm:t>
    </dgm:pt>
    <dgm:pt modelId="{2AB8E4DA-B5AA-4C46-ABAF-57F234F9F70A}">
      <dgm:prSet phldrT="[Text]"/>
      <dgm:spPr>
        <a:solidFill>
          <a:srgbClr val="999999"/>
        </a:solidFill>
      </dgm:spPr>
      <dgm:t>
        <a:bodyPr/>
        <a:lstStyle/>
        <a:p>
          <a:r>
            <a:rPr lang="en-US" b="1" dirty="0" smtClean="0"/>
            <a:t>Establish Exercise Program Priorities</a:t>
          </a:r>
          <a:endParaRPr lang="en-US" b="1" dirty="0"/>
        </a:p>
      </dgm:t>
    </dgm:pt>
    <dgm:pt modelId="{A5473375-2DF3-4F15-BD34-BB6C443F88CB}" type="parTrans" cxnId="{805AEC55-3B9F-4841-BD1C-4684F9111ADC}">
      <dgm:prSet/>
      <dgm:spPr/>
      <dgm:t>
        <a:bodyPr/>
        <a:lstStyle/>
        <a:p>
          <a:endParaRPr lang="en-US"/>
        </a:p>
      </dgm:t>
    </dgm:pt>
    <dgm:pt modelId="{3FF8CE1E-E2DC-45F6-BFEB-5940CC7C621D}" type="sibTrans" cxnId="{805AEC55-3B9F-4841-BD1C-4684F9111ADC}">
      <dgm:prSet/>
      <dgm:spPr/>
      <dgm:t>
        <a:bodyPr/>
        <a:lstStyle/>
        <a:p>
          <a:endParaRPr lang="en-US"/>
        </a:p>
      </dgm:t>
    </dgm:pt>
    <dgm:pt modelId="{B83CC4D1-B0A3-43EE-AB87-B7EA6AB94FBC}" type="pres">
      <dgm:prSet presAssocID="{AE6E6F74-7581-40F4-95D1-34ACB4EBE218}" presName="Name0" presStyleCnt="0">
        <dgm:presLayoutVars>
          <dgm:dir/>
          <dgm:animLvl val="lvl"/>
          <dgm:resizeHandles val="exact"/>
        </dgm:presLayoutVars>
      </dgm:prSet>
      <dgm:spPr/>
    </dgm:pt>
    <dgm:pt modelId="{44BDC902-013D-4FEA-8C0F-54E843681E7E}" type="pres">
      <dgm:prSet presAssocID="{70C1DFD0-3C9B-4A64-9122-5134930B3BB1}" presName="parTxOnly" presStyleLbl="node1" presStyleIdx="0" presStyleCnt="4" custLinFactNeighborX="-821" custLinFactNeighborY="-394">
        <dgm:presLayoutVars>
          <dgm:chMax val="0"/>
          <dgm:chPref val="0"/>
          <dgm:bulletEnabled val="1"/>
        </dgm:presLayoutVars>
      </dgm:prSet>
      <dgm:spPr/>
      <dgm:t>
        <a:bodyPr/>
        <a:lstStyle/>
        <a:p>
          <a:endParaRPr lang="en-US"/>
        </a:p>
      </dgm:t>
    </dgm:pt>
    <dgm:pt modelId="{E616CC2C-978C-47DD-A874-5A10E268BF70}" type="pres">
      <dgm:prSet presAssocID="{FCB9A4F1-B450-4118-8A76-8F648D86BBE3}" presName="parTxOnlySpace" presStyleCnt="0"/>
      <dgm:spPr/>
    </dgm:pt>
    <dgm:pt modelId="{8C437D51-61DB-4AA1-8E16-98F4EB6BA1CD}" type="pres">
      <dgm:prSet presAssocID="{4BF65284-D7F4-406E-B068-6BE0A89F1595}" presName="parTxOnly" presStyleLbl="node1" presStyleIdx="1" presStyleCnt="4">
        <dgm:presLayoutVars>
          <dgm:chMax val="0"/>
          <dgm:chPref val="0"/>
          <dgm:bulletEnabled val="1"/>
        </dgm:presLayoutVars>
      </dgm:prSet>
      <dgm:spPr/>
      <dgm:t>
        <a:bodyPr/>
        <a:lstStyle/>
        <a:p>
          <a:endParaRPr lang="en-US"/>
        </a:p>
      </dgm:t>
    </dgm:pt>
    <dgm:pt modelId="{B557C81E-D30E-4CB8-9E3C-594345C62650}" type="pres">
      <dgm:prSet presAssocID="{8647586E-5B42-46D2-9750-24AE742B1582}" presName="parTxOnlySpace" presStyleCnt="0"/>
      <dgm:spPr/>
    </dgm:pt>
    <dgm:pt modelId="{748842F6-BCF4-4858-B2B9-E4705FD3727C}" type="pres">
      <dgm:prSet presAssocID="{2AB8E4DA-B5AA-4C46-ABAF-57F234F9F70A}" presName="parTxOnly" presStyleLbl="node1" presStyleIdx="2" presStyleCnt="4">
        <dgm:presLayoutVars>
          <dgm:chMax val="0"/>
          <dgm:chPref val="0"/>
          <dgm:bulletEnabled val="1"/>
        </dgm:presLayoutVars>
      </dgm:prSet>
      <dgm:spPr/>
      <dgm:t>
        <a:bodyPr/>
        <a:lstStyle/>
        <a:p>
          <a:endParaRPr lang="en-US"/>
        </a:p>
      </dgm:t>
    </dgm:pt>
    <dgm:pt modelId="{9DBC6AE2-8BFB-49D6-AA07-84C3C2BA8D9A}" type="pres">
      <dgm:prSet presAssocID="{3FF8CE1E-E2DC-45F6-BFEB-5940CC7C621D}" presName="parTxOnlySpace" presStyleCnt="0"/>
      <dgm:spPr/>
    </dgm:pt>
    <dgm:pt modelId="{222F4669-2C60-4C00-894F-C77C063C721C}" type="pres">
      <dgm:prSet presAssocID="{87C534CA-554F-4527-B038-E50250826CC3}" presName="parTxOnly" presStyleLbl="node1" presStyleIdx="3" presStyleCnt="4">
        <dgm:presLayoutVars>
          <dgm:chMax val="0"/>
          <dgm:chPref val="0"/>
          <dgm:bulletEnabled val="1"/>
        </dgm:presLayoutVars>
      </dgm:prSet>
      <dgm:spPr/>
      <dgm:t>
        <a:bodyPr/>
        <a:lstStyle/>
        <a:p>
          <a:endParaRPr lang="en-US"/>
        </a:p>
      </dgm:t>
    </dgm:pt>
  </dgm:ptLst>
  <dgm:cxnLst>
    <dgm:cxn modelId="{291F284B-813D-400D-8C01-402B69C2A8A7}" type="presOf" srcId="{2AB8E4DA-B5AA-4C46-ABAF-57F234F9F70A}" destId="{748842F6-BCF4-4858-B2B9-E4705FD3727C}" srcOrd="0" destOrd="0" presId="urn:microsoft.com/office/officeart/2005/8/layout/chevron1"/>
    <dgm:cxn modelId="{6E2721C3-A74F-4C74-A4ED-AAE1D61808CA}" type="presOf" srcId="{87C534CA-554F-4527-B038-E50250826CC3}" destId="{222F4669-2C60-4C00-894F-C77C063C721C}" srcOrd="0" destOrd="0" presId="urn:microsoft.com/office/officeart/2005/8/layout/chevron1"/>
    <dgm:cxn modelId="{A4937CD0-0821-48AE-9CA5-FE63589037FE}" type="presOf" srcId="{AE6E6F74-7581-40F4-95D1-34ACB4EBE218}" destId="{B83CC4D1-B0A3-43EE-AB87-B7EA6AB94FBC}" srcOrd="0" destOrd="0" presId="urn:microsoft.com/office/officeart/2005/8/layout/chevron1"/>
    <dgm:cxn modelId="{D6DE543D-1D38-4B39-8C74-A3D5ACDEA87D}" type="presOf" srcId="{4BF65284-D7F4-406E-B068-6BE0A89F1595}" destId="{8C437D51-61DB-4AA1-8E16-98F4EB6BA1CD}" srcOrd="0" destOrd="0" presId="urn:microsoft.com/office/officeart/2005/8/layout/chevron1"/>
    <dgm:cxn modelId="{8B8AA632-6662-4F08-9DCD-C6D57F02000D}" srcId="{AE6E6F74-7581-40F4-95D1-34ACB4EBE218}" destId="{4BF65284-D7F4-406E-B068-6BE0A89F1595}" srcOrd="1" destOrd="0" parTransId="{607E2490-84AE-4646-95A8-415BFFBFB212}" sibTransId="{8647586E-5B42-46D2-9750-24AE742B1582}"/>
    <dgm:cxn modelId="{805AEC55-3B9F-4841-BD1C-4684F9111ADC}" srcId="{AE6E6F74-7581-40F4-95D1-34ACB4EBE218}" destId="{2AB8E4DA-B5AA-4C46-ABAF-57F234F9F70A}" srcOrd="2" destOrd="0" parTransId="{A5473375-2DF3-4F15-BD34-BB6C443F88CB}" sibTransId="{3FF8CE1E-E2DC-45F6-BFEB-5940CC7C621D}"/>
    <dgm:cxn modelId="{1A2473EF-EFB9-4F82-B3E6-ADA46E3AB2C4}" srcId="{AE6E6F74-7581-40F4-95D1-34ACB4EBE218}" destId="{87C534CA-554F-4527-B038-E50250826CC3}" srcOrd="3" destOrd="0" parTransId="{6AC54523-708D-42DC-B04A-A22833E550B7}" sibTransId="{811AAA69-672B-4BBA-83C4-747187583AB9}"/>
    <dgm:cxn modelId="{36F81E30-DC83-4D5F-A7CB-615B4BE070BE}" srcId="{AE6E6F74-7581-40F4-95D1-34ACB4EBE218}" destId="{70C1DFD0-3C9B-4A64-9122-5134930B3BB1}" srcOrd="0" destOrd="0" parTransId="{B1FFDD31-0C8D-4ADF-B3A5-00AB36A94B67}" sibTransId="{FCB9A4F1-B450-4118-8A76-8F648D86BBE3}"/>
    <dgm:cxn modelId="{13032AD6-248B-43FC-8644-933AFEC18477}" type="presOf" srcId="{70C1DFD0-3C9B-4A64-9122-5134930B3BB1}" destId="{44BDC902-013D-4FEA-8C0F-54E843681E7E}" srcOrd="0" destOrd="0" presId="urn:microsoft.com/office/officeart/2005/8/layout/chevron1"/>
    <dgm:cxn modelId="{F1B06008-7D66-4563-BE53-F3588BDF8724}" type="presParOf" srcId="{B83CC4D1-B0A3-43EE-AB87-B7EA6AB94FBC}" destId="{44BDC902-013D-4FEA-8C0F-54E843681E7E}" srcOrd="0" destOrd="0" presId="urn:microsoft.com/office/officeart/2005/8/layout/chevron1"/>
    <dgm:cxn modelId="{04B11BF8-2D30-4A69-B25D-D7244F88F47C}" type="presParOf" srcId="{B83CC4D1-B0A3-43EE-AB87-B7EA6AB94FBC}" destId="{E616CC2C-978C-47DD-A874-5A10E268BF70}" srcOrd="1" destOrd="0" presId="urn:microsoft.com/office/officeart/2005/8/layout/chevron1"/>
    <dgm:cxn modelId="{CBDCC4EF-166A-4B43-AD25-B57DB2DE3D6A}" type="presParOf" srcId="{B83CC4D1-B0A3-43EE-AB87-B7EA6AB94FBC}" destId="{8C437D51-61DB-4AA1-8E16-98F4EB6BA1CD}" srcOrd="2" destOrd="0" presId="urn:microsoft.com/office/officeart/2005/8/layout/chevron1"/>
    <dgm:cxn modelId="{A86CF19D-DE36-464E-A14B-5B55AF720603}" type="presParOf" srcId="{B83CC4D1-B0A3-43EE-AB87-B7EA6AB94FBC}" destId="{B557C81E-D30E-4CB8-9E3C-594345C62650}" srcOrd="3" destOrd="0" presId="urn:microsoft.com/office/officeart/2005/8/layout/chevron1"/>
    <dgm:cxn modelId="{A68C3AA7-E865-4D6E-893B-C6E5132279BC}" type="presParOf" srcId="{B83CC4D1-B0A3-43EE-AB87-B7EA6AB94FBC}" destId="{748842F6-BCF4-4858-B2B9-E4705FD3727C}" srcOrd="4" destOrd="0" presId="urn:microsoft.com/office/officeart/2005/8/layout/chevron1"/>
    <dgm:cxn modelId="{09D95408-7B29-4018-9519-C6EF1F527B9F}" type="presParOf" srcId="{B83CC4D1-B0A3-43EE-AB87-B7EA6AB94FBC}" destId="{9DBC6AE2-8BFB-49D6-AA07-84C3C2BA8D9A}" srcOrd="5" destOrd="0" presId="urn:microsoft.com/office/officeart/2005/8/layout/chevron1"/>
    <dgm:cxn modelId="{DA1EFAE9-2F02-4F17-AA52-C641764D267E}" type="presParOf" srcId="{B83CC4D1-B0A3-43EE-AB87-B7EA6AB94FBC}" destId="{222F4669-2C60-4C00-894F-C77C063C721C}"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6E6F74-7581-40F4-95D1-34ACB4EBE218}" type="doc">
      <dgm:prSet loTypeId="urn:microsoft.com/office/officeart/2005/8/layout/chevron1" loCatId="process" qsTypeId="urn:microsoft.com/office/officeart/2005/8/quickstyle/simple1" qsCatId="simple" csTypeId="urn:microsoft.com/office/officeart/2005/8/colors/accent1_2" csCatId="accent1" phldr="1"/>
      <dgm:spPr/>
    </dgm:pt>
    <dgm:pt modelId="{70C1DFD0-3C9B-4A64-9122-5134930B3BB1}">
      <dgm:prSet phldrT="[Text]" custT="1"/>
      <dgm:spPr>
        <a:solidFill>
          <a:srgbClr val="339900"/>
        </a:solidFill>
      </dgm:spPr>
      <dgm:t>
        <a:bodyPr/>
        <a:lstStyle/>
        <a:p>
          <a:r>
            <a:rPr lang="en-US" sz="1400" b="1" dirty="0" smtClean="0">
              <a:latin typeface="Arial" panose="020B0604020202020204" pitchFamily="34" charset="0"/>
              <a:cs typeface="Arial" panose="020B0604020202020204" pitchFamily="34" charset="0"/>
            </a:rPr>
            <a:t>Identify Factors for Consideration</a:t>
          </a:r>
          <a:endParaRPr lang="en-US" sz="1400" b="1" dirty="0">
            <a:latin typeface="Arial" panose="020B0604020202020204" pitchFamily="34" charset="0"/>
            <a:cs typeface="Arial" panose="020B0604020202020204" pitchFamily="34" charset="0"/>
          </a:endParaRPr>
        </a:p>
      </dgm:t>
    </dgm:pt>
    <dgm:pt modelId="{B1FFDD31-0C8D-4ADF-B3A5-00AB36A94B67}" type="parTrans" cxnId="{36F81E30-DC83-4D5F-A7CB-615B4BE070BE}">
      <dgm:prSet/>
      <dgm:spPr/>
      <dgm:t>
        <a:bodyPr/>
        <a:lstStyle/>
        <a:p>
          <a:endParaRPr lang="en-US"/>
        </a:p>
      </dgm:t>
    </dgm:pt>
    <dgm:pt modelId="{FCB9A4F1-B450-4118-8A76-8F648D86BBE3}" type="sibTrans" cxnId="{36F81E30-DC83-4D5F-A7CB-615B4BE070BE}">
      <dgm:prSet/>
      <dgm:spPr/>
      <dgm:t>
        <a:bodyPr/>
        <a:lstStyle/>
        <a:p>
          <a:endParaRPr lang="en-US"/>
        </a:p>
      </dgm:t>
    </dgm:pt>
    <dgm:pt modelId="{4BF65284-D7F4-406E-B068-6BE0A89F1595}">
      <dgm:prSet phldrT="[Text]" custT="1"/>
      <dgm:spPr>
        <a:solidFill>
          <a:srgbClr val="006699"/>
        </a:solidFill>
      </dgm:spPr>
      <dgm:t>
        <a:bodyPr/>
        <a:lstStyle/>
        <a:p>
          <a:r>
            <a:rPr lang="en-US" sz="1400" b="1" dirty="0" smtClean="0">
              <a:latin typeface="Arial" panose="020B0604020202020204" pitchFamily="34" charset="0"/>
              <a:cs typeface="Arial" panose="020B0604020202020204" pitchFamily="34" charset="0"/>
            </a:rPr>
            <a:t>Link Factors to Core Capabilities</a:t>
          </a:r>
          <a:endParaRPr lang="en-US" sz="1400" b="1" dirty="0">
            <a:latin typeface="Arial" panose="020B0604020202020204" pitchFamily="34" charset="0"/>
            <a:cs typeface="Arial" panose="020B0604020202020204" pitchFamily="34" charset="0"/>
          </a:endParaRPr>
        </a:p>
      </dgm:t>
    </dgm:pt>
    <dgm:pt modelId="{607E2490-84AE-4646-95A8-415BFFBFB212}" type="parTrans" cxnId="{8B8AA632-6662-4F08-9DCD-C6D57F02000D}">
      <dgm:prSet/>
      <dgm:spPr/>
      <dgm:t>
        <a:bodyPr/>
        <a:lstStyle/>
        <a:p>
          <a:endParaRPr lang="en-US"/>
        </a:p>
      </dgm:t>
    </dgm:pt>
    <dgm:pt modelId="{8647586E-5B42-46D2-9750-24AE742B1582}" type="sibTrans" cxnId="{8B8AA632-6662-4F08-9DCD-C6D57F02000D}">
      <dgm:prSet/>
      <dgm:spPr/>
      <dgm:t>
        <a:bodyPr/>
        <a:lstStyle/>
        <a:p>
          <a:endParaRPr lang="en-US"/>
        </a:p>
      </dgm:t>
    </dgm:pt>
    <dgm:pt modelId="{87C534CA-554F-4527-B038-E50250826CC3}">
      <dgm:prSet phldrT="[Text]" custT="1"/>
      <dgm:spPr>
        <a:solidFill>
          <a:srgbClr val="999999"/>
        </a:solidFill>
      </dgm:spPr>
      <dgm:t>
        <a:bodyPr/>
        <a:lstStyle/>
        <a:p>
          <a:r>
            <a:rPr lang="en-US" sz="1400" b="1" dirty="0" smtClean="0">
              <a:latin typeface="Arial" panose="020B0604020202020204" pitchFamily="34" charset="0"/>
              <a:cs typeface="Arial" panose="020B0604020202020204" pitchFamily="34" charset="0"/>
            </a:rPr>
            <a:t>Develop a Multi-year Schedule</a:t>
          </a:r>
          <a:endParaRPr lang="en-US" sz="1400" b="1" dirty="0">
            <a:latin typeface="Arial" panose="020B0604020202020204" pitchFamily="34" charset="0"/>
            <a:cs typeface="Arial" panose="020B0604020202020204" pitchFamily="34" charset="0"/>
          </a:endParaRPr>
        </a:p>
      </dgm:t>
    </dgm:pt>
    <dgm:pt modelId="{6AC54523-708D-42DC-B04A-A22833E550B7}" type="parTrans" cxnId="{1A2473EF-EFB9-4F82-B3E6-ADA46E3AB2C4}">
      <dgm:prSet/>
      <dgm:spPr/>
      <dgm:t>
        <a:bodyPr/>
        <a:lstStyle/>
        <a:p>
          <a:endParaRPr lang="en-US"/>
        </a:p>
      </dgm:t>
    </dgm:pt>
    <dgm:pt modelId="{811AAA69-672B-4BBA-83C4-747187583AB9}" type="sibTrans" cxnId="{1A2473EF-EFB9-4F82-B3E6-ADA46E3AB2C4}">
      <dgm:prSet/>
      <dgm:spPr/>
      <dgm:t>
        <a:bodyPr/>
        <a:lstStyle/>
        <a:p>
          <a:endParaRPr lang="en-US"/>
        </a:p>
      </dgm:t>
    </dgm:pt>
    <dgm:pt modelId="{2AB8E4DA-B5AA-4C46-ABAF-57F234F9F70A}">
      <dgm:prSet phldrT="[Text]" custT="1"/>
      <dgm:spPr>
        <a:solidFill>
          <a:srgbClr val="999999"/>
        </a:solidFill>
      </dgm:spPr>
      <dgm:t>
        <a:bodyPr/>
        <a:lstStyle/>
        <a:p>
          <a:r>
            <a:rPr lang="en-US" sz="1400" b="1" dirty="0" smtClean="0">
              <a:latin typeface="Arial" panose="020B0604020202020204" pitchFamily="34" charset="0"/>
              <a:cs typeface="Arial" panose="020B0604020202020204" pitchFamily="34" charset="0"/>
            </a:rPr>
            <a:t>Establish Exercise Program Priorities</a:t>
          </a:r>
          <a:endParaRPr lang="en-US" sz="1400" b="1" dirty="0">
            <a:latin typeface="Arial" panose="020B0604020202020204" pitchFamily="34" charset="0"/>
            <a:cs typeface="Arial" panose="020B0604020202020204" pitchFamily="34" charset="0"/>
          </a:endParaRPr>
        </a:p>
      </dgm:t>
    </dgm:pt>
    <dgm:pt modelId="{A5473375-2DF3-4F15-BD34-BB6C443F88CB}" type="parTrans" cxnId="{805AEC55-3B9F-4841-BD1C-4684F9111ADC}">
      <dgm:prSet/>
      <dgm:spPr/>
      <dgm:t>
        <a:bodyPr/>
        <a:lstStyle/>
        <a:p>
          <a:endParaRPr lang="en-US"/>
        </a:p>
      </dgm:t>
    </dgm:pt>
    <dgm:pt modelId="{3FF8CE1E-E2DC-45F6-BFEB-5940CC7C621D}" type="sibTrans" cxnId="{805AEC55-3B9F-4841-BD1C-4684F9111ADC}">
      <dgm:prSet/>
      <dgm:spPr/>
      <dgm:t>
        <a:bodyPr/>
        <a:lstStyle/>
        <a:p>
          <a:endParaRPr lang="en-US"/>
        </a:p>
      </dgm:t>
    </dgm:pt>
    <dgm:pt modelId="{B83CC4D1-B0A3-43EE-AB87-B7EA6AB94FBC}" type="pres">
      <dgm:prSet presAssocID="{AE6E6F74-7581-40F4-95D1-34ACB4EBE218}" presName="Name0" presStyleCnt="0">
        <dgm:presLayoutVars>
          <dgm:dir/>
          <dgm:animLvl val="lvl"/>
          <dgm:resizeHandles val="exact"/>
        </dgm:presLayoutVars>
      </dgm:prSet>
      <dgm:spPr/>
    </dgm:pt>
    <dgm:pt modelId="{44BDC902-013D-4FEA-8C0F-54E843681E7E}" type="pres">
      <dgm:prSet presAssocID="{70C1DFD0-3C9B-4A64-9122-5134930B3BB1}" presName="parTxOnly" presStyleLbl="node1" presStyleIdx="0" presStyleCnt="4" custLinFactNeighborX="-821" custLinFactNeighborY="-394">
        <dgm:presLayoutVars>
          <dgm:chMax val="0"/>
          <dgm:chPref val="0"/>
          <dgm:bulletEnabled val="1"/>
        </dgm:presLayoutVars>
      </dgm:prSet>
      <dgm:spPr/>
      <dgm:t>
        <a:bodyPr/>
        <a:lstStyle/>
        <a:p>
          <a:endParaRPr lang="en-US"/>
        </a:p>
      </dgm:t>
    </dgm:pt>
    <dgm:pt modelId="{E616CC2C-978C-47DD-A874-5A10E268BF70}" type="pres">
      <dgm:prSet presAssocID="{FCB9A4F1-B450-4118-8A76-8F648D86BBE3}" presName="parTxOnlySpace" presStyleCnt="0"/>
      <dgm:spPr/>
    </dgm:pt>
    <dgm:pt modelId="{8C437D51-61DB-4AA1-8E16-98F4EB6BA1CD}" type="pres">
      <dgm:prSet presAssocID="{4BF65284-D7F4-406E-B068-6BE0A89F1595}" presName="parTxOnly" presStyleLbl="node1" presStyleIdx="1" presStyleCnt="4">
        <dgm:presLayoutVars>
          <dgm:chMax val="0"/>
          <dgm:chPref val="0"/>
          <dgm:bulletEnabled val="1"/>
        </dgm:presLayoutVars>
      </dgm:prSet>
      <dgm:spPr/>
      <dgm:t>
        <a:bodyPr/>
        <a:lstStyle/>
        <a:p>
          <a:endParaRPr lang="en-US"/>
        </a:p>
      </dgm:t>
    </dgm:pt>
    <dgm:pt modelId="{B557C81E-D30E-4CB8-9E3C-594345C62650}" type="pres">
      <dgm:prSet presAssocID="{8647586E-5B42-46D2-9750-24AE742B1582}" presName="parTxOnlySpace" presStyleCnt="0"/>
      <dgm:spPr/>
    </dgm:pt>
    <dgm:pt modelId="{748842F6-BCF4-4858-B2B9-E4705FD3727C}" type="pres">
      <dgm:prSet presAssocID="{2AB8E4DA-B5AA-4C46-ABAF-57F234F9F70A}" presName="parTxOnly" presStyleLbl="node1" presStyleIdx="2" presStyleCnt="4">
        <dgm:presLayoutVars>
          <dgm:chMax val="0"/>
          <dgm:chPref val="0"/>
          <dgm:bulletEnabled val="1"/>
        </dgm:presLayoutVars>
      </dgm:prSet>
      <dgm:spPr/>
      <dgm:t>
        <a:bodyPr/>
        <a:lstStyle/>
        <a:p>
          <a:endParaRPr lang="en-US"/>
        </a:p>
      </dgm:t>
    </dgm:pt>
    <dgm:pt modelId="{9DBC6AE2-8BFB-49D6-AA07-84C3C2BA8D9A}" type="pres">
      <dgm:prSet presAssocID="{3FF8CE1E-E2DC-45F6-BFEB-5940CC7C621D}" presName="parTxOnlySpace" presStyleCnt="0"/>
      <dgm:spPr/>
    </dgm:pt>
    <dgm:pt modelId="{222F4669-2C60-4C00-894F-C77C063C721C}" type="pres">
      <dgm:prSet presAssocID="{87C534CA-554F-4527-B038-E50250826CC3}" presName="parTxOnly" presStyleLbl="node1" presStyleIdx="3" presStyleCnt="4">
        <dgm:presLayoutVars>
          <dgm:chMax val="0"/>
          <dgm:chPref val="0"/>
          <dgm:bulletEnabled val="1"/>
        </dgm:presLayoutVars>
      </dgm:prSet>
      <dgm:spPr/>
      <dgm:t>
        <a:bodyPr/>
        <a:lstStyle/>
        <a:p>
          <a:endParaRPr lang="en-US"/>
        </a:p>
      </dgm:t>
    </dgm:pt>
  </dgm:ptLst>
  <dgm:cxnLst>
    <dgm:cxn modelId="{C1CECBE7-C368-4012-BDC0-6ECA63C5EBB1}" type="presOf" srcId="{AE6E6F74-7581-40F4-95D1-34ACB4EBE218}" destId="{B83CC4D1-B0A3-43EE-AB87-B7EA6AB94FBC}" srcOrd="0" destOrd="0" presId="urn:microsoft.com/office/officeart/2005/8/layout/chevron1"/>
    <dgm:cxn modelId="{8B8AA632-6662-4F08-9DCD-C6D57F02000D}" srcId="{AE6E6F74-7581-40F4-95D1-34ACB4EBE218}" destId="{4BF65284-D7F4-406E-B068-6BE0A89F1595}" srcOrd="1" destOrd="0" parTransId="{607E2490-84AE-4646-95A8-415BFFBFB212}" sibTransId="{8647586E-5B42-46D2-9750-24AE742B1582}"/>
    <dgm:cxn modelId="{9B441E11-6479-42F7-AECB-0054E0E3FA30}" type="presOf" srcId="{4BF65284-D7F4-406E-B068-6BE0A89F1595}" destId="{8C437D51-61DB-4AA1-8E16-98F4EB6BA1CD}" srcOrd="0" destOrd="0" presId="urn:microsoft.com/office/officeart/2005/8/layout/chevron1"/>
    <dgm:cxn modelId="{805AEC55-3B9F-4841-BD1C-4684F9111ADC}" srcId="{AE6E6F74-7581-40F4-95D1-34ACB4EBE218}" destId="{2AB8E4DA-B5AA-4C46-ABAF-57F234F9F70A}" srcOrd="2" destOrd="0" parTransId="{A5473375-2DF3-4F15-BD34-BB6C443F88CB}" sibTransId="{3FF8CE1E-E2DC-45F6-BFEB-5940CC7C621D}"/>
    <dgm:cxn modelId="{DC7D4D3E-E0A0-4E32-AD94-2D0AB746E4DD}" type="presOf" srcId="{87C534CA-554F-4527-B038-E50250826CC3}" destId="{222F4669-2C60-4C00-894F-C77C063C721C}" srcOrd="0" destOrd="0" presId="urn:microsoft.com/office/officeart/2005/8/layout/chevron1"/>
    <dgm:cxn modelId="{1A2473EF-EFB9-4F82-B3E6-ADA46E3AB2C4}" srcId="{AE6E6F74-7581-40F4-95D1-34ACB4EBE218}" destId="{87C534CA-554F-4527-B038-E50250826CC3}" srcOrd="3" destOrd="0" parTransId="{6AC54523-708D-42DC-B04A-A22833E550B7}" sibTransId="{811AAA69-672B-4BBA-83C4-747187583AB9}"/>
    <dgm:cxn modelId="{36F81E30-DC83-4D5F-A7CB-615B4BE070BE}" srcId="{AE6E6F74-7581-40F4-95D1-34ACB4EBE218}" destId="{70C1DFD0-3C9B-4A64-9122-5134930B3BB1}" srcOrd="0" destOrd="0" parTransId="{B1FFDD31-0C8D-4ADF-B3A5-00AB36A94B67}" sibTransId="{FCB9A4F1-B450-4118-8A76-8F648D86BBE3}"/>
    <dgm:cxn modelId="{470B914C-4975-4944-8FF1-FC6645069877}" type="presOf" srcId="{70C1DFD0-3C9B-4A64-9122-5134930B3BB1}" destId="{44BDC902-013D-4FEA-8C0F-54E843681E7E}" srcOrd="0" destOrd="0" presId="urn:microsoft.com/office/officeart/2005/8/layout/chevron1"/>
    <dgm:cxn modelId="{D58FC942-E8F0-400D-A2B0-990D11BFA661}" type="presOf" srcId="{2AB8E4DA-B5AA-4C46-ABAF-57F234F9F70A}" destId="{748842F6-BCF4-4858-B2B9-E4705FD3727C}" srcOrd="0" destOrd="0" presId="urn:microsoft.com/office/officeart/2005/8/layout/chevron1"/>
    <dgm:cxn modelId="{FDAB9C0E-1A6E-4500-95AE-D9D83B9F62EA}" type="presParOf" srcId="{B83CC4D1-B0A3-43EE-AB87-B7EA6AB94FBC}" destId="{44BDC902-013D-4FEA-8C0F-54E843681E7E}" srcOrd="0" destOrd="0" presId="urn:microsoft.com/office/officeart/2005/8/layout/chevron1"/>
    <dgm:cxn modelId="{5F577888-0813-4E73-B022-5646F06D185A}" type="presParOf" srcId="{B83CC4D1-B0A3-43EE-AB87-B7EA6AB94FBC}" destId="{E616CC2C-978C-47DD-A874-5A10E268BF70}" srcOrd="1" destOrd="0" presId="urn:microsoft.com/office/officeart/2005/8/layout/chevron1"/>
    <dgm:cxn modelId="{59D13C7C-F523-4BC1-8DF0-88BC2A512541}" type="presParOf" srcId="{B83CC4D1-B0A3-43EE-AB87-B7EA6AB94FBC}" destId="{8C437D51-61DB-4AA1-8E16-98F4EB6BA1CD}" srcOrd="2" destOrd="0" presId="urn:microsoft.com/office/officeart/2005/8/layout/chevron1"/>
    <dgm:cxn modelId="{C573E268-6C94-4472-BB87-7B59EC34FC11}" type="presParOf" srcId="{B83CC4D1-B0A3-43EE-AB87-B7EA6AB94FBC}" destId="{B557C81E-D30E-4CB8-9E3C-594345C62650}" srcOrd="3" destOrd="0" presId="urn:microsoft.com/office/officeart/2005/8/layout/chevron1"/>
    <dgm:cxn modelId="{73FF85B9-7122-44F5-9A80-5E683BBF139B}" type="presParOf" srcId="{B83CC4D1-B0A3-43EE-AB87-B7EA6AB94FBC}" destId="{748842F6-BCF4-4858-B2B9-E4705FD3727C}" srcOrd="4" destOrd="0" presId="urn:microsoft.com/office/officeart/2005/8/layout/chevron1"/>
    <dgm:cxn modelId="{E70B4A0C-9C5F-4C43-A2C0-A6C377230E75}" type="presParOf" srcId="{B83CC4D1-B0A3-43EE-AB87-B7EA6AB94FBC}" destId="{9DBC6AE2-8BFB-49D6-AA07-84C3C2BA8D9A}" srcOrd="5" destOrd="0" presId="urn:microsoft.com/office/officeart/2005/8/layout/chevron1"/>
    <dgm:cxn modelId="{D6C7C4CE-E2A4-4C36-B8FB-7BB21C0B1CEE}" type="presParOf" srcId="{B83CC4D1-B0A3-43EE-AB87-B7EA6AB94FBC}" destId="{222F4669-2C60-4C00-894F-C77C063C721C}"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6E6F74-7581-40F4-95D1-34ACB4EBE218}" type="doc">
      <dgm:prSet loTypeId="urn:microsoft.com/office/officeart/2005/8/layout/chevron1" loCatId="process" qsTypeId="urn:microsoft.com/office/officeart/2005/8/quickstyle/simple1" qsCatId="simple" csTypeId="urn:microsoft.com/office/officeart/2005/8/colors/accent1_2" csCatId="accent1" phldr="1"/>
      <dgm:spPr/>
    </dgm:pt>
    <dgm:pt modelId="{70C1DFD0-3C9B-4A64-9122-5134930B3BB1}">
      <dgm:prSet phldrT="[Text]" custT="1"/>
      <dgm:spPr>
        <a:solidFill>
          <a:srgbClr val="339900"/>
        </a:solidFill>
      </dgm:spPr>
      <dgm:t>
        <a:bodyPr/>
        <a:lstStyle/>
        <a:p>
          <a:r>
            <a:rPr lang="en-US" sz="1400" b="1" dirty="0" smtClean="0">
              <a:latin typeface="Arial" panose="020B0604020202020204" pitchFamily="34" charset="0"/>
              <a:cs typeface="Arial" panose="020B0604020202020204" pitchFamily="34" charset="0"/>
            </a:rPr>
            <a:t>Identify Factors for Consideration</a:t>
          </a:r>
          <a:endParaRPr lang="en-US" sz="1400" b="1" dirty="0">
            <a:latin typeface="Arial" panose="020B0604020202020204" pitchFamily="34" charset="0"/>
            <a:cs typeface="Arial" panose="020B0604020202020204" pitchFamily="34" charset="0"/>
          </a:endParaRPr>
        </a:p>
      </dgm:t>
    </dgm:pt>
    <dgm:pt modelId="{B1FFDD31-0C8D-4ADF-B3A5-00AB36A94B67}" type="parTrans" cxnId="{36F81E30-DC83-4D5F-A7CB-615B4BE070BE}">
      <dgm:prSet/>
      <dgm:spPr/>
      <dgm:t>
        <a:bodyPr/>
        <a:lstStyle/>
        <a:p>
          <a:endParaRPr lang="en-US"/>
        </a:p>
      </dgm:t>
    </dgm:pt>
    <dgm:pt modelId="{FCB9A4F1-B450-4118-8A76-8F648D86BBE3}" type="sibTrans" cxnId="{36F81E30-DC83-4D5F-A7CB-615B4BE070BE}">
      <dgm:prSet/>
      <dgm:spPr/>
      <dgm:t>
        <a:bodyPr/>
        <a:lstStyle/>
        <a:p>
          <a:endParaRPr lang="en-US"/>
        </a:p>
      </dgm:t>
    </dgm:pt>
    <dgm:pt modelId="{4BF65284-D7F4-406E-B068-6BE0A89F1595}">
      <dgm:prSet phldrT="[Text]" custT="1"/>
      <dgm:spPr>
        <a:solidFill>
          <a:srgbClr val="339900"/>
        </a:solidFill>
      </dgm:spPr>
      <dgm:t>
        <a:bodyPr/>
        <a:lstStyle/>
        <a:p>
          <a:r>
            <a:rPr lang="en-US" sz="1400" b="1" dirty="0" smtClean="0">
              <a:latin typeface="Arial" panose="020B0604020202020204" pitchFamily="34" charset="0"/>
              <a:cs typeface="Arial" panose="020B0604020202020204" pitchFamily="34" charset="0"/>
            </a:rPr>
            <a:t>Link Factors to Core Capabilities</a:t>
          </a:r>
          <a:endParaRPr lang="en-US" sz="1400" b="1" dirty="0">
            <a:latin typeface="Arial" panose="020B0604020202020204" pitchFamily="34" charset="0"/>
            <a:cs typeface="Arial" panose="020B0604020202020204" pitchFamily="34" charset="0"/>
          </a:endParaRPr>
        </a:p>
      </dgm:t>
    </dgm:pt>
    <dgm:pt modelId="{607E2490-84AE-4646-95A8-415BFFBFB212}" type="parTrans" cxnId="{8B8AA632-6662-4F08-9DCD-C6D57F02000D}">
      <dgm:prSet/>
      <dgm:spPr/>
      <dgm:t>
        <a:bodyPr/>
        <a:lstStyle/>
        <a:p>
          <a:endParaRPr lang="en-US"/>
        </a:p>
      </dgm:t>
    </dgm:pt>
    <dgm:pt modelId="{8647586E-5B42-46D2-9750-24AE742B1582}" type="sibTrans" cxnId="{8B8AA632-6662-4F08-9DCD-C6D57F02000D}">
      <dgm:prSet/>
      <dgm:spPr/>
      <dgm:t>
        <a:bodyPr/>
        <a:lstStyle/>
        <a:p>
          <a:endParaRPr lang="en-US"/>
        </a:p>
      </dgm:t>
    </dgm:pt>
    <dgm:pt modelId="{87C534CA-554F-4527-B038-E50250826CC3}">
      <dgm:prSet phldrT="[Text]" custT="1"/>
      <dgm:spPr>
        <a:solidFill>
          <a:srgbClr val="999999"/>
        </a:solidFill>
      </dgm:spPr>
      <dgm:t>
        <a:bodyPr/>
        <a:lstStyle/>
        <a:p>
          <a:r>
            <a:rPr lang="en-US" sz="1400" b="1" dirty="0" smtClean="0">
              <a:latin typeface="Arial" panose="020B0604020202020204" pitchFamily="34" charset="0"/>
              <a:cs typeface="Arial" panose="020B0604020202020204" pitchFamily="34" charset="0"/>
            </a:rPr>
            <a:t>Develop a Multi-year Schedule</a:t>
          </a:r>
          <a:endParaRPr lang="en-US" sz="1400" b="1" dirty="0">
            <a:latin typeface="Arial" panose="020B0604020202020204" pitchFamily="34" charset="0"/>
            <a:cs typeface="Arial" panose="020B0604020202020204" pitchFamily="34" charset="0"/>
          </a:endParaRPr>
        </a:p>
      </dgm:t>
    </dgm:pt>
    <dgm:pt modelId="{6AC54523-708D-42DC-B04A-A22833E550B7}" type="parTrans" cxnId="{1A2473EF-EFB9-4F82-B3E6-ADA46E3AB2C4}">
      <dgm:prSet/>
      <dgm:spPr/>
      <dgm:t>
        <a:bodyPr/>
        <a:lstStyle/>
        <a:p>
          <a:endParaRPr lang="en-US"/>
        </a:p>
      </dgm:t>
    </dgm:pt>
    <dgm:pt modelId="{811AAA69-672B-4BBA-83C4-747187583AB9}" type="sibTrans" cxnId="{1A2473EF-EFB9-4F82-B3E6-ADA46E3AB2C4}">
      <dgm:prSet/>
      <dgm:spPr/>
      <dgm:t>
        <a:bodyPr/>
        <a:lstStyle/>
        <a:p>
          <a:endParaRPr lang="en-US"/>
        </a:p>
      </dgm:t>
    </dgm:pt>
    <dgm:pt modelId="{2AB8E4DA-B5AA-4C46-ABAF-57F234F9F70A}">
      <dgm:prSet phldrT="[Text]" custT="1"/>
      <dgm:spPr>
        <a:solidFill>
          <a:srgbClr val="006699"/>
        </a:solidFill>
      </dgm:spPr>
      <dgm:t>
        <a:bodyPr/>
        <a:lstStyle/>
        <a:p>
          <a:r>
            <a:rPr lang="en-US" sz="1400" b="1" dirty="0" smtClean="0">
              <a:latin typeface="Arial" panose="020B0604020202020204" pitchFamily="34" charset="0"/>
              <a:cs typeface="Arial" panose="020B0604020202020204" pitchFamily="34" charset="0"/>
            </a:rPr>
            <a:t>Establish Exercise Program Priorities</a:t>
          </a:r>
          <a:endParaRPr lang="en-US" sz="1400" b="1" dirty="0">
            <a:latin typeface="Arial" panose="020B0604020202020204" pitchFamily="34" charset="0"/>
            <a:cs typeface="Arial" panose="020B0604020202020204" pitchFamily="34" charset="0"/>
          </a:endParaRPr>
        </a:p>
      </dgm:t>
    </dgm:pt>
    <dgm:pt modelId="{A5473375-2DF3-4F15-BD34-BB6C443F88CB}" type="parTrans" cxnId="{805AEC55-3B9F-4841-BD1C-4684F9111ADC}">
      <dgm:prSet/>
      <dgm:spPr/>
      <dgm:t>
        <a:bodyPr/>
        <a:lstStyle/>
        <a:p>
          <a:endParaRPr lang="en-US"/>
        </a:p>
      </dgm:t>
    </dgm:pt>
    <dgm:pt modelId="{3FF8CE1E-E2DC-45F6-BFEB-5940CC7C621D}" type="sibTrans" cxnId="{805AEC55-3B9F-4841-BD1C-4684F9111ADC}">
      <dgm:prSet/>
      <dgm:spPr/>
      <dgm:t>
        <a:bodyPr/>
        <a:lstStyle/>
        <a:p>
          <a:endParaRPr lang="en-US"/>
        </a:p>
      </dgm:t>
    </dgm:pt>
    <dgm:pt modelId="{B83CC4D1-B0A3-43EE-AB87-B7EA6AB94FBC}" type="pres">
      <dgm:prSet presAssocID="{AE6E6F74-7581-40F4-95D1-34ACB4EBE218}" presName="Name0" presStyleCnt="0">
        <dgm:presLayoutVars>
          <dgm:dir/>
          <dgm:animLvl val="lvl"/>
          <dgm:resizeHandles val="exact"/>
        </dgm:presLayoutVars>
      </dgm:prSet>
      <dgm:spPr/>
    </dgm:pt>
    <dgm:pt modelId="{44BDC902-013D-4FEA-8C0F-54E843681E7E}" type="pres">
      <dgm:prSet presAssocID="{70C1DFD0-3C9B-4A64-9122-5134930B3BB1}" presName="parTxOnly" presStyleLbl="node1" presStyleIdx="0" presStyleCnt="4" custLinFactNeighborX="-821" custLinFactNeighborY="-394">
        <dgm:presLayoutVars>
          <dgm:chMax val="0"/>
          <dgm:chPref val="0"/>
          <dgm:bulletEnabled val="1"/>
        </dgm:presLayoutVars>
      </dgm:prSet>
      <dgm:spPr/>
      <dgm:t>
        <a:bodyPr/>
        <a:lstStyle/>
        <a:p>
          <a:endParaRPr lang="en-US"/>
        </a:p>
      </dgm:t>
    </dgm:pt>
    <dgm:pt modelId="{E616CC2C-978C-47DD-A874-5A10E268BF70}" type="pres">
      <dgm:prSet presAssocID="{FCB9A4F1-B450-4118-8A76-8F648D86BBE3}" presName="parTxOnlySpace" presStyleCnt="0"/>
      <dgm:spPr/>
    </dgm:pt>
    <dgm:pt modelId="{8C437D51-61DB-4AA1-8E16-98F4EB6BA1CD}" type="pres">
      <dgm:prSet presAssocID="{4BF65284-D7F4-406E-B068-6BE0A89F1595}" presName="parTxOnly" presStyleLbl="node1" presStyleIdx="1" presStyleCnt="4">
        <dgm:presLayoutVars>
          <dgm:chMax val="0"/>
          <dgm:chPref val="0"/>
          <dgm:bulletEnabled val="1"/>
        </dgm:presLayoutVars>
      </dgm:prSet>
      <dgm:spPr/>
      <dgm:t>
        <a:bodyPr/>
        <a:lstStyle/>
        <a:p>
          <a:endParaRPr lang="en-US"/>
        </a:p>
      </dgm:t>
    </dgm:pt>
    <dgm:pt modelId="{B557C81E-D30E-4CB8-9E3C-594345C62650}" type="pres">
      <dgm:prSet presAssocID="{8647586E-5B42-46D2-9750-24AE742B1582}" presName="parTxOnlySpace" presStyleCnt="0"/>
      <dgm:spPr/>
    </dgm:pt>
    <dgm:pt modelId="{748842F6-BCF4-4858-B2B9-E4705FD3727C}" type="pres">
      <dgm:prSet presAssocID="{2AB8E4DA-B5AA-4C46-ABAF-57F234F9F70A}" presName="parTxOnly" presStyleLbl="node1" presStyleIdx="2" presStyleCnt="4">
        <dgm:presLayoutVars>
          <dgm:chMax val="0"/>
          <dgm:chPref val="0"/>
          <dgm:bulletEnabled val="1"/>
        </dgm:presLayoutVars>
      </dgm:prSet>
      <dgm:spPr/>
      <dgm:t>
        <a:bodyPr/>
        <a:lstStyle/>
        <a:p>
          <a:endParaRPr lang="en-US"/>
        </a:p>
      </dgm:t>
    </dgm:pt>
    <dgm:pt modelId="{9DBC6AE2-8BFB-49D6-AA07-84C3C2BA8D9A}" type="pres">
      <dgm:prSet presAssocID="{3FF8CE1E-E2DC-45F6-BFEB-5940CC7C621D}" presName="parTxOnlySpace" presStyleCnt="0"/>
      <dgm:spPr/>
    </dgm:pt>
    <dgm:pt modelId="{222F4669-2C60-4C00-894F-C77C063C721C}" type="pres">
      <dgm:prSet presAssocID="{87C534CA-554F-4527-B038-E50250826CC3}" presName="parTxOnly" presStyleLbl="node1" presStyleIdx="3" presStyleCnt="4">
        <dgm:presLayoutVars>
          <dgm:chMax val="0"/>
          <dgm:chPref val="0"/>
          <dgm:bulletEnabled val="1"/>
        </dgm:presLayoutVars>
      </dgm:prSet>
      <dgm:spPr/>
      <dgm:t>
        <a:bodyPr/>
        <a:lstStyle/>
        <a:p>
          <a:endParaRPr lang="en-US"/>
        </a:p>
      </dgm:t>
    </dgm:pt>
  </dgm:ptLst>
  <dgm:cxnLst>
    <dgm:cxn modelId="{A883192E-6799-4876-A882-4CE87583CC09}" type="presOf" srcId="{AE6E6F74-7581-40F4-95D1-34ACB4EBE218}" destId="{B83CC4D1-B0A3-43EE-AB87-B7EA6AB94FBC}" srcOrd="0" destOrd="0" presId="urn:microsoft.com/office/officeart/2005/8/layout/chevron1"/>
    <dgm:cxn modelId="{17626286-A1C1-4663-A4E6-612C46554731}" type="presOf" srcId="{87C534CA-554F-4527-B038-E50250826CC3}" destId="{222F4669-2C60-4C00-894F-C77C063C721C}" srcOrd="0" destOrd="0" presId="urn:microsoft.com/office/officeart/2005/8/layout/chevron1"/>
    <dgm:cxn modelId="{805AEC55-3B9F-4841-BD1C-4684F9111ADC}" srcId="{AE6E6F74-7581-40F4-95D1-34ACB4EBE218}" destId="{2AB8E4DA-B5AA-4C46-ABAF-57F234F9F70A}" srcOrd="2" destOrd="0" parTransId="{A5473375-2DF3-4F15-BD34-BB6C443F88CB}" sibTransId="{3FF8CE1E-E2DC-45F6-BFEB-5940CC7C621D}"/>
    <dgm:cxn modelId="{9213C36F-92A5-4227-8B0D-6E28374CF59D}" type="presOf" srcId="{4BF65284-D7F4-406E-B068-6BE0A89F1595}" destId="{8C437D51-61DB-4AA1-8E16-98F4EB6BA1CD}" srcOrd="0" destOrd="0" presId="urn:microsoft.com/office/officeart/2005/8/layout/chevron1"/>
    <dgm:cxn modelId="{1A2473EF-EFB9-4F82-B3E6-ADA46E3AB2C4}" srcId="{AE6E6F74-7581-40F4-95D1-34ACB4EBE218}" destId="{87C534CA-554F-4527-B038-E50250826CC3}" srcOrd="3" destOrd="0" parTransId="{6AC54523-708D-42DC-B04A-A22833E550B7}" sibTransId="{811AAA69-672B-4BBA-83C4-747187583AB9}"/>
    <dgm:cxn modelId="{36F81E30-DC83-4D5F-A7CB-615B4BE070BE}" srcId="{AE6E6F74-7581-40F4-95D1-34ACB4EBE218}" destId="{70C1DFD0-3C9B-4A64-9122-5134930B3BB1}" srcOrd="0" destOrd="0" parTransId="{B1FFDD31-0C8D-4ADF-B3A5-00AB36A94B67}" sibTransId="{FCB9A4F1-B450-4118-8A76-8F648D86BBE3}"/>
    <dgm:cxn modelId="{650F56C8-540E-457E-88B8-A235BF79811D}" type="presOf" srcId="{2AB8E4DA-B5AA-4C46-ABAF-57F234F9F70A}" destId="{748842F6-BCF4-4858-B2B9-E4705FD3727C}" srcOrd="0" destOrd="0" presId="urn:microsoft.com/office/officeart/2005/8/layout/chevron1"/>
    <dgm:cxn modelId="{5F9B4323-A6F1-421B-A54B-7CBBA34BDCB4}" type="presOf" srcId="{70C1DFD0-3C9B-4A64-9122-5134930B3BB1}" destId="{44BDC902-013D-4FEA-8C0F-54E843681E7E}" srcOrd="0" destOrd="0" presId="urn:microsoft.com/office/officeart/2005/8/layout/chevron1"/>
    <dgm:cxn modelId="{8B8AA632-6662-4F08-9DCD-C6D57F02000D}" srcId="{AE6E6F74-7581-40F4-95D1-34ACB4EBE218}" destId="{4BF65284-D7F4-406E-B068-6BE0A89F1595}" srcOrd="1" destOrd="0" parTransId="{607E2490-84AE-4646-95A8-415BFFBFB212}" sibTransId="{8647586E-5B42-46D2-9750-24AE742B1582}"/>
    <dgm:cxn modelId="{B209EFB3-AC87-4CFF-AD3D-57C0BBC683F8}" type="presParOf" srcId="{B83CC4D1-B0A3-43EE-AB87-B7EA6AB94FBC}" destId="{44BDC902-013D-4FEA-8C0F-54E843681E7E}" srcOrd="0" destOrd="0" presId="urn:microsoft.com/office/officeart/2005/8/layout/chevron1"/>
    <dgm:cxn modelId="{2852FC96-F30B-4CE0-B715-A174017C3DFC}" type="presParOf" srcId="{B83CC4D1-B0A3-43EE-AB87-B7EA6AB94FBC}" destId="{E616CC2C-978C-47DD-A874-5A10E268BF70}" srcOrd="1" destOrd="0" presId="urn:microsoft.com/office/officeart/2005/8/layout/chevron1"/>
    <dgm:cxn modelId="{0909E425-0AB1-431E-9A51-85AA4309A755}" type="presParOf" srcId="{B83CC4D1-B0A3-43EE-AB87-B7EA6AB94FBC}" destId="{8C437D51-61DB-4AA1-8E16-98F4EB6BA1CD}" srcOrd="2" destOrd="0" presId="urn:microsoft.com/office/officeart/2005/8/layout/chevron1"/>
    <dgm:cxn modelId="{C6968770-44D7-49B3-A4B3-53886F91F81E}" type="presParOf" srcId="{B83CC4D1-B0A3-43EE-AB87-B7EA6AB94FBC}" destId="{B557C81E-D30E-4CB8-9E3C-594345C62650}" srcOrd="3" destOrd="0" presId="urn:microsoft.com/office/officeart/2005/8/layout/chevron1"/>
    <dgm:cxn modelId="{C23CE040-4DE8-4BB8-83A9-FD2EEA99D089}" type="presParOf" srcId="{B83CC4D1-B0A3-43EE-AB87-B7EA6AB94FBC}" destId="{748842F6-BCF4-4858-B2B9-E4705FD3727C}" srcOrd="4" destOrd="0" presId="urn:microsoft.com/office/officeart/2005/8/layout/chevron1"/>
    <dgm:cxn modelId="{64422389-0CE5-4A9A-BD91-F7272D1906A6}" type="presParOf" srcId="{B83CC4D1-B0A3-43EE-AB87-B7EA6AB94FBC}" destId="{9DBC6AE2-8BFB-49D6-AA07-84C3C2BA8D9A}" srcOrd="5" destOrd="0" presId="urn:microsoft.com/office/officeart/2005/8/layout/chevron1"/>
    <dgm:cxn modelId="{EFBFE806-A913-4D76-8202-D59843580320}" type="presParOf" srcId="{B83CC4D1-B0A3-43EE-AB87-B7EA6AB94FBC}" destId="{222F4669-2C60-4C00-894F-C77C063C721C}"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E6E6F74-7581-40F4-95D1-34ACB4EBE218}" type="doc">
      <dgm:prSet loTypeId="urn:microsoft.com/office/officeart/2005/8/layout/chevron1" loCatId="process" qsTypeId="urn:microsoft.com/office/officeart/2005/8/quickstyle/simple1" qsCatId="simple" csTypeId="urn:microsoft.com/office/officeart/2005/8/colors/accent1_2" csCatId="accent1" phldr="1"/>
      <dgm:spPr/>
    </dgm:pt>
    <dgm:pt modelId="{70C1DFD0-3C9B-4A64-9122-5134930B3BB1}">
      <dgm:prSet phldrT="[Text]" custT="1"/>
      <dgm:spPr>
        <a:solidFill>
          <a:srgbClr val="339900"/>
        </a:solidFill>
      </dgm:spPr>
      <dgm:t>
        <a:bodyPr/>
        <a:lstStyle/>
        <a:p>
          <a:r>
            <a:rPr lang="en-US" sz="1400" b="1" dirty="0" smtClean="0">
              <a:latin typeface="Arial" panose="020B0604020202020204" pitchFamily="34" charset="0"/>
              <a:cs typeface="Arial" panose="020B0604020202020204" pitchFamily="34" charset="0"/>
            </a:rPr>
            <a:t>Identify Factors for Consideration</a:t>
          </a:r>
          <a:endParaRPr lang="en-US" sz="1400" b="1" dirty="0">
            <a:latin typeface="Arial" panose="020B0604020202020204" pitchFamily="34" charset="0"/>
            <a:cs typeface="Arial" panose="020B0604020202020204" pitchFamily="34" charset="0"/>
          </a:endParaRPr>
        </a:p>
      </dgm:t>
    </dgm:pt>
    <dgm:pt modelId="{B1FFDD31-0C8D-4ADF-B3A5-00AB36A94B67}" type="parTrans" cxnId="{36F81E30-DC83-4D5F-A7CB-615B4BE070BE}">
      <dgm:prSet/>
      <dgm:spPr/>
      <dgm:t>
        <a:bodyPr/>
        <a:lstStyle/>
        <a:p>
          <a:endParaRPr lang="en-US"/>
        </a:p>
      </dgm:t>
    </dgm:pt>
    <dgm:pt modelId="{FCB9A4F1-B450-4118-8A76-8F648D86BBE3}" type="sibTrans" cxnId="{36F81E30-DC83-4D5F-A7CB-615B4BE070BE}">
      <dgm:prSet/>
      <dgm:spPr/>
      <dgm:t>
        <a:bodyPr/>
        <a:lstStyle/>
        <a:p>
          <a:endParaRPr lang="en-US"/>
        </a:p>
      </dgm:t>
    </dgm:pt>
    <dgm:pt modelId="{4BF65284-D7F4-406E-B068-6BE0A89F1595}">
      <dgm:prSet phldrT="[Text]" custT="1"/>
      <dgm:spPr>
        <a:solidFill>
          <a:srgbClr val="339900"/>
        </a:solidFill>
      </dgm:spPr>
      <dgm:t>
        <a:bodyPr/>
        <a:lstStyle/>
        <a:p>
          <a:r>
            <a:rPr lang="en-US" sz="1400" b="1" dirty="0" smtClean="0">
              <a:latin typeface="Arial" panose="020B0604020202020204" pitchFamily="34" charset="0"/>
              <a:cs typeface="Arial" panose="020B0604020202020204" pitchFamily="34" charset="0"/>
            </a:rPr>
            <a:t>Link Factors to Core Capabilities</a:t>
          </a:r>
          <a:endParaRPr lang="en-US" sz="1400" b="1" dirty="0">
            <a:latin typeface="Arial" panose="020B0604020202020204" pitchFamily="34" charset="0"/>
            <a:cs typeface="Arial" panose="020B0604020202020204" pitchFamily="34" charset="0"/>
          </a:endParaRPr>
        </a:p>
      </dgm:t>
    </dgm:pt>
    <dgm:pt modelId="{607E2490-84AE-4646-95A8-415BFFBFB212}" type="parTrans" cxnId="{8B8AA632-6662-4F08-9DCD-C6D57F02000D}">
      <dgm:prSet/>
      <dgm:spPr/>
      <dgm:t>
        <a:bodyPr/>
        <a:lstStyle/>
        <a:p>
          <a:endParaRPr lang="en-US"/>
        </a:p>
      </dgm:t>
    </dgm:pt>
    <dgm:pt modelId="{8647586E-5B42-46D2-9750-24AE742B1582}" type="sibTrans" cxnId="{8B8AA632-6662-4F08-9DCD-C6D57F02000D}">
      <dgm:prSet/>
      <dgm:spPr/>
      <dgm:t>
        <a:bodyPr/>
        <a:lstStyle/>
        <a:p>
          <a:endParaRPr lang="en-US"/>
        </a:p>
      </dgm:t>
    </dgm:pt>
    <dgm:pt modelId="{87C534CA-554F-4527-B038-E50250826CC3}">
      <dgm:prSet phldrT="[Text]" custT="1"/>
      <dgm:spPr>
        <a:solidFill>
          <a:srgbClr val="006699"/>
        </a:solidFill>
      </dgm:spPr>
      <dgm:t>
        <a:bodyPr/>
        <a:lstStyle/>
        <a:p>
          <a:r>
            <a:rPr lang="en-US" sz="1400" b="1" dirty="0" smtClean="0">
              <a:latin typeface="Arial" panose="020B0604020202020204" pitchFamily="34" charset="0"/>
              <a:cs typeface="Arial" panose="020B0604020202020204" pitchFamily="34" charset="0"/>
            </a:rPr>
            <a:t>Develop a Multi-year Schedule</a:t>
          </a:r>
          <a:endParaRPr lang="en-US" sz="1400" b="1" dirty="0">
            <a:latin typeface="Arial" panose="020B0604020202020204" pitchFamily="34" charset="0"/>
            <a:cs typeface="Arial" panose="020B0604020202020204" pitchFamily="34" charset="0"/>
          </a:endParaRPr>
        </a:p>
      </dgm:t>
    </dgm:pt>
    <dgm:pt modelId="{6AC54523-708D-42DC-B04A-A22833E550B7}" type="parTrans" cxnId="{1A2473EF-EFB9-4F82-B3E6-ADA46E3AB2C4}">
      <dgm:prSet/>
      <dgm:spPr/>
      <dgm:t>
        <a:bodyPr/>
        <a:lstStyle/>
        <a:p>
          <a:endParaRPr lang="en-US"/>
        </a:p>
      </dgm:t>
    </dgm:pt>
    <dgm:pt modelId="{811AAA69-672B-4BBA-83C4-747187583AB9}" type="sibTrans" cxnId="{1A2473EF-EFB9-4F82-B3E6-ADA46E3AB2C4}">
      <dgm:prSet/>
      <dgm:spPr/>
      <dgm:t>
        <a:bodyPr/>
        <a:lstStyle/>
        <a:p>
          <a:endParaRPr lang="en-US"/>
        </a:p>
      </dgm:t>
    </dgm:pt>
    <dgm:pt modelId="{2AB8E4DA-B5AA-4C46-ABAF-57F234F9F70A}">
      <dgm:prSet phldrT="[Text]" custT="1"/>
      <dgm:spPr>
        <a:solidFill>
          <a:srgbClr val="339900"/>
        </a:solidFill>
      </dgm:spPr>
      <dgm:t>
        <a:bodyPr/>
        <a:lstStyle/>
        <a:p>
          <a:r>
            <a:rPr lang="en-US" sz="1400" b="1" dirty="0" smtClean="0">
              <a:latin typeface="Arial" panose="020B0604020202020204" pitchFamily="34" charset="0"/>
              <a:cs typeface="Arial" panose="020B0604020202020204" pitchFamily="34" charset="0"/>
            </a:rPr>
            <a:t>Establish Exercise Program Priorities</a:t>
          </a:r>
          <a:endParaRPr lang="en-US" sz="1400" b="1" dirty="0">
            <a:latin typeface="Arial" panose="020B0604020202020204" pitchFamily="34" charset="0"/>
            <a:cs typeface="Arial" panose="020B0604020202020204" pitchFamily="34" charset="0"/>
          </a:endParaRPr>
        </a:p>
      </dgm:t>
    </dgm:pt>
    <dgm:pt modelId="{A5473375-2DF3-4F15-BD34-BB6C443F88CB}" type="parTrans" cxnId="{805AEC55-3B9F-4841-BD1C-4684F9111ADC}">
      <dgm:prSet/>
      <dgm:spPr/>
      <dgm:t>
        <a:bodyPr/>
        <a:lstStyle/>
        <a:p>
          <a:endParaRPr lang="en-US"/>
        </a:p>
      </dgm:t>
    </dgm:pt>
    <dgm:pt modelId="{3FF8CE1E-E2DC-45F6-BFEB-5940CC7C621D}" type="sibTrans" cxnId="{805AEC55-3B9F-4841-BD1C-4684F9111ADC}">
      <dgm:prSet/>
      <dgm:spPr/>
      <dgm:t>
        <a:bodyPr/>
        <a:lstStyle/>
        <a:p>
          <a:endParaRPr lang="en-US"/>
        </a:p>
      </dgm:t>
    </dgm:pt>
    <dgm:pt modelId="{B83CC4D1-B0A3-43EE-AB87-B7EA6AB94FBC}" type="pres">
      <dgm:prSet presAssocID="{AE6E6F74-7581-40F4-95D1-34ACB4EBE218}" presName="Name0" presStyleCnt="0">
        <dgm:presLayoutVars>
          <dgm:dir/>
          <dgm:animLvl val="lvl"/>
          <dgm:resizeHandles val="exact"/>
        </dgm:presLayoutVars>
      </dgm:prSet>
      <dgm:spPr/>
    </dgm:pt>
    <dgm:pt modelId="{44BDC902-013D-4FEA-8C0F-54E843681E7E}" type="pres">
      <dgm:prSet presAssocID="{70C1DFD0-3C9B-4A64-9122-5134930B3BB1}" presName="parTxOnly" presStyleLbl="node1" presStyleIdx="0" presStyleCnt="4" custLinFactNeighborX="-821" custLinFactNeighborY="-394">
        <dgm:presLayoutVars>
          <dgm:chMax val="0"/>
          <dgm:chPref val="0"/>
          <dgm:bulletEnabled val="1"/>
        </dgm:presLayoutVars>
      </dgm:prSet>
      <dgm:spPr/>
      <dgm:t>
        <a:bodyPr/>
        <a:lstStyle/>
        <a:p>
          <a:endParaRPr lang="en-US"/>
        </a:p>
      </dgm:t>
    </dgm:pt>
    <dgm:pt modelId="{E616CC2C-978C-47DD-A874-5A10E268BF70}" type="pres">
      <dgm:prSet presAssocID="{FCB9A4F1-B450-4118-8A76-8F648D86BBE3}" presName="parTxOnlySpace" presStyleCnt="0"/>
      <dgm:spPr/>
    </dgm:pt>
    <dgm:pt modelId="{8C437D51-61DB-4AA1-8E16-98F4EB6BA1CD}" type="pres">
      <dgm:prSet presAssocID="{4BF65284-D7F4-406E-B068-6BE0A89F1595}" presName="parTxOnly" presStyleLbl="node1" presStyleIdx="1" presStyleCnt="4">
        <dgm:presLayoutVars>
          <dgm:chMax val="0"/>
          <dgm:chPref val="0"/>
          <dgm:bulletEnabled val="1"/>
        </dgm:presLayoutVars>
      </dgm:prSet>
      <dgm:spPr/>
      <dgm:t>
        <a:bodyPr/>
        <a:lstStyle/>
        <a:p>
          <a:endParaRPr lang="en-US"/>
        </a:p>
      </dgm:t>
    </dgm:pt>
    <dgm:pt modelId="{B557C81E-D30E-4CB8-9E3C-594345C62650}" type="pres">
      <dgm:prSet presAssocID="{8647586E-5B42-46D2-9750-24AE742B1582}" presName="parTxOnlySpace" presStyleCnt="0"/>
      <dgm:spPr/>
    </dgm:pt>
    <dgm:pt modelId="{748842F6-BCF4-4858-B2B9-E4705FD3727C}" type="pres">
      <dgm:prSet presAssocID="{2AB8E4DA-B5AA-4C46-ABAF-57F234F9F70A}" presName="parTxOnly" presStyleLbl="node1" presStyleIdx="2" presStyleCnt="4">
        <dgm:presLayoutVars>
          <dgm:chMax val="0"/>
          <dgm:chPref val="0"/>
          <dgm:bulletEnabled val="1"/>
        </dgm:presLayoutVars>
      </dgm:prSet>
      <dgm:spPr/>
      <dgm:t>
        <a:bodyPr/>
        <a:lstStyle/>
        <a:p>
          <a:endParaRPr lang="en-US"/>
        </a:p>
      </dgm:t>
    </dgm:pt>
    <dgm:pt modelId="{9DBC6AE2-8BFB-49D6-AA07-84C3C2BA8D9A}" type="pres">
      <dgm:prSet presAssocID="{3FF8CE1E-E2DC-45F6-BFEB-5940CC7C621D}" presName="parTxOnlySpace" presStyleCnt="0"/>
      <dgm:spPr/>
    </dgm:pt>
    <dgm:pt modelId="{222F4669-2C60-4C00-894F-C77C063C721C}" type="pres">
      <dgm:prSet presAssocID="{87C534CA-554F-4527-B038-E50250826CC3}" presName="parTxOnly" presStyleLbl="node1" presStyleIdx="3" presStyleCnt="4">
        <dgm:presLayoutVars>
          <dgm:chMax val="0"/>
          <dgm:chPref val="0"/>
          <dgm:bulletEnabled val="1"/>
        </dgm:presLayoutVars>
      </dgm:prSet>
      <dgm:spPr/>
      <dgm:t>
        <a:bodyPr/>
        <a:lstStyle/>
        <a:p>
          <a:endParaRPr lang="en-US"/>
        </a:p>
      </dgm:t>
    </dgm:pt>
  </dgm:ptLst>
  <dgm:cxnLst>
    <dgm:cxn modelId="{4D69B18E-163C-4D7E-B341-A8CA543E1808}" type="presOf" srcId="{2AB8E4DA-B5AA-4C46-ABAF-57F234F9F70A}" destId="{748842F6-BCF4-4858-B2B9-E4705FD3727C}" srcOrd="0" destOrd="0" presId="urn:microsoft.com/office/officeart/2005/8/layout/chevron1"/>
    <dgm:cxn modelId="{5E570FC6-F354-42C1-ACA2-5EFDB2D71E7E}" type="presOf" srcId="{70C1DFD0-3C9B-4A64-9122-5134930B3BB1}" destId="{44BDC902-013D-4FEA-8C0F-54E843681E7E}" srcOrd="0" destOrd="0" presId="urn:microsoft.com/office/officeart/2005/8/layout/chevron1"/>
    <dgm:cxn modelId="{805AEC55-3B9F-4841-BD1C-4684F9111ADC}" srcId="{AE6E6F74-7581-40F4-95D1-34ACB4EBE218}" destId="{2AB8E4DA-B5AA-4C46-ABAF-57F234F9F70A}" srcOrd="2" destOrd="0" parTransId="{A5473375-2DF3-4F15-BD34-BB6C443F88CB}" sibTransId="{3FF8CE1E-E2DC-45F6-BFEB-5940CC7C621D}"/>
    <dgm:cxn modelId="{1A2473EF-EFB9-4F82-B3E6-ADA46E3AB2C4}" srcId="{AE6E6F74-7581-40F4-95D1-34ACB4EBE218}" destId="{87C534CA-554F-4527-B038-E50250826CC3}" srcOrd="3" destOrd="0" parTransId="{6AC54523-708D-42DC-B04A-A22833E550B7}" sibTransId="{811AAA69-672B-4BBA-83C4-747187583AB9}"/>
    <dgm:cxn modelId="{36F81E30-DC83-4D5F-A7CB-615B4BE070BE}" srcId="{AE6E6F74-7581-40F4-95D1-34ACB4EBE218}" destId="{70C1DFD0-3C9B-4A64-9122-5134930B3BB1}" srcOrd="0" destOrd="0" parTransId="{B1FFDD31-0C8D-4ADF-B3A5-00AB36A94B67}" sibTransId="{FCB9A4F1-B450-4118-8A76-8F648D86BBE3}"/>
    <dgm:cxn modelId="{77C33511-4642-4EA2-AA56-81570B0EA4A8}" type="presOf" srcId="{AE6E6F74-7581-40F4-95D1-34ACB4EBE218}" destId="{B83CC4D1-B0A3-43EE-AB87-B7EA6AB94FBC}" srcOrd="0" destOrd="0" presId="urn:microsoft.com/office/officeart/2005/8/layout/chevron1"/>
    <dgm:cxn modelId="{86EA1DDD-230D-4992-BE55-8C49ACE2D101}" type="presOf" srcId="{87C534CA-554F-4527-B038-E50250826CC3}" destId="{222F4669-2C60-4C00-894F-C77C063C721C}" srcOrd="0" destOrd="0" presId="urn:microsoft.com/office/officeart/2005/8/layout/chevron1"/>
    <dgm:cxn modelId="{7A6B5C7C-77B4-4396-A3D1-49E7FD665142}" type="presOf" srcId="{4BF65284-D7F4-406E-B068-6BE0A89F1595}" destId="{8C437D51-61DB-4AA1-8E16-98F4EB6BA1CD}" srcOrd="0" destOrd="0" presId="urn:microsoft.com/office/officeart/2005/8/layout/chevron1"/>
    <dgm:cxn modelId="{8B8AA632-6662-4F08-9DCD-C6D57F02000D}" srcId="{AE6E6F74-7581-40F4-95D1-34ACB4EBE218}" destId="{4BF65284-D7F4-406E-B068-6BE0A89F1595}" srcOrd="1" destOrd="0" parTransId="{607E2490-84AE-4646-95A8-415BFFBFB212}" sibTransId="{8647586E-5B42-46D2-9750-24AE742B1582}"/>
    <dgm:cxn modelId="{7407B30B-CD31-4430-8633-87FAE21F4064}" type="presParOf" srcId="{B83CC4D1-B0A3-43EE-AB87-B7EA6AB94FBC}" destId="{44BDC902-013D-4FEA-8C0F-54E843681E7E}" srcOrd="0" destOrd="0" presId="urn:microsoft.com/office/officeart/2005/8/layout/chevron1"/>
    <dgm:cxn modelId="{5FD7A269-E306-454F-B407-99D4AF188C63}" type="presParOf" srcId="{B83CC4D1-B0A3-43EE-AB87-B7EA6AB94FBC}" destId="{E616CC2C-978C-47DD-A874-5A10E268BF70}" srcOrd="1" destOrd="0" presId="urn:microsoft.com/office/officeart/2005/8/layout/chevron1"/>
    <dgm:cxn modelId="{668A5CCC-684B-419F-83A7-F43EDE258E02}" type="presParOf" srcId="{B83CC4D1-B0A3-43EE-AB87-B7EA6AB94FBC}" destId="{8C437D51-61DB-4AA1-8E16-98F4EB6BA1CD}" srcOrd="2" destOrd="0" presId="urn:microsoft.com/office/officeart/2005/8/layout/chevron1"/>
    <dgm:cxn modelId="{D14DA60A-775F-4CFD-AB03-8EED0D7A1797}" type="presParOf" srcId="{B83CC4D1-B0A3-43EE-AB87-B7EA6AB94FBC}" destId="{B557C81E-D30E-4CB8-9E3C-594345C62650}" srcOrd="3" destOrd="0" presId="urn:microsoft.com/office/officeart/2005/8/layout/chevron1"/>
    <dgm:cxn modelId="{E224D617-8BDF-4905-9FF0-AED4CBC183D5}" type="presParOf" srcId="{B83CC4D1-B0A3-43EE-AB87-B7EA6AB94FBC}" destId="{748842F6-BCF4-4858-B2B9-E4705FD3727C}" srcOrd="4" destOrd="0" presId="urn:microsoft.com/office/officeart/2005/8/layout/chevron1"/>
    <dgm:cxn modelId="{4B90A58A-6BDB-4FCD-8016-40DDB33DB4C4}" type="presParOf" srcId="{B83CC4D1-B0A3-43EE-AB87-B7EA6AB94FBC}" destId="{9DBC6AE2-8BFB-49D6-AA07-84C3C2BA8D9A}" srcOrd="5" destOrd="0" presId="urn:microsoft.com/office/officeart/2005/8/layout/chevron1"/>
    <dgm:cxn modelId="{BF4417CD-F8AB-40C0-9242-CF17B3814C3E}" type="presParOf" srcId="{B83CC4D1-B0A3-43EE-AB87-B7EA6AB94FBC}" destId="{222F4669-2C60-4C00-894F-C77C063C721C}"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3033713" cy="465138"/>
          </a:xfrm>
          <a:prstGeom prst="rect">
            <a:avLst/>
          </a:prstGeom>
          <a:noFill/>
          <a:ln>
            <a:noFill/>
          </a:ln>
          <a:effectLst/>
          <a:extLst/>
        </p:spPr>
        <p:txBody>
          <a:bodyPr vert="horz" wrap="square" lIns="93028" tIns="46514" rIns="93028" bIns="46514" numCol="1" anchor="t" anchorCtr="0" compatLnSpc="1">
            <a:prstTxWarp prst="textNoShape">
              <a:avLst/>
            </a:prstTxWarp>
          </a:bodyPr>
          <a:lstStyle>
            <a:lvl1pPr algn="l" defTabSz="930275">
              <a:defRPr sz="1200" b="0"/>
            </a:lvl1pPr>
          </a:lstStyle>
          <a:p>
            <a:pPr>
              <a:defRPr/>
            </a:pPr>
            <a:endParaRPr lang="en-US" dirty="0"/>
          </a:p>
        </p:txBody>
      </p:sp>
      <p:sp>
        <p:nvSpPr>
          <p:cNvPr id="162819" name="Rectangle 3"/>
          <p:cNvSpPr>
            <a:spLocks noGrp="1" noChangeArrowheads="1"/>
          </p:cNvSpPr>
          <p:nvPr>
            <p:ph type="dt" sz="quarter" idx="1"/>
          </p:nvPr>
        </p:nvSpPr>
        <p:spPr bwMode="auto">
          <a:xfrm>
            <a:off x="3962400" y="0"/>
            <a:ext cx="3033713" cy="465138"/>
          </a:xfrm>
          <a:prstGeom prst="rect">
            <a:avLst/>
          </a:prstGeom>
          <a:noFill/>
          <a:ln>
            <a:noFill/>
          </a:ln>
          <a:effectLst/>
          <a:extLst/>
        </p:spPr>
        <p:txBody>
          <a:bodyPr vert="horz" wrap="square" lIns="93028" tIns="46514" rIns="93028" bIns="46514" numCol="1" anchor="t" anchorCtr="0" compatLnSpc="1">
            <a:prstTxWarp prst="textNoShape">
              <a:avLst/>
            </a:prstTxWarp>
          </a:bodyPr>
          <a:lstStyle>
            <a:lvl1pPr algn="r" defTabSz="930275">
              <a:defRPr sz="1200" b="0"/>
            </a:lvl1pPr>
          </a:lstStyle>
          <a:p>
            <a:pPr>
              <a:defRPr/>
            </a:pPr>
            <a:endParaRPr lang="en-US" dirty="0"/>
          </a:p>
        </p:txBody>
      </p:sp>
      <p:sp>
        <p:nvSpPr>
          <p:cNvPr id="162820" name="Rectangle 4"/>
          <p:cNvSpPr>
            <a:spLocks noGrp="1" noChangeArrowheads="1"/>
          </p:cNvSpPr>
          <p:nvPr>
            <p:ph type="ftr" sz="quarter" idx="2"/>
          </p:nvPr>
        </p:nvSpPr>
        <p:spPr bwMode="auto">
          <a:xfrm>
            <a:off x="0" y="8816975"/>
            <a:ext cx="3033713" cy="465138"/>
          </a:xfrm>
          <a:prstGeom prst="rect">
            <a:avLst/>
          </a:prstGeom>
          <a:noFill/>
          <a:ln>
            <a:noFill/>
          </a:ln>
          <a:effectLst/>
          <a:extLst/>
        </p:spPr>
        <p:txBody>
          <a:bodyPr vert="horz" wrap="square" lIns="93028" tIns="46514" rIns="93028" bIns="46514" numCol="1" anchor="b" anchorCtr="0" compatLnSpc="1">
            <a:prstTxWarp prst="textNoShape">
              <a:avLst/>
            </a:prstTxWarp>
          </a:bodyPr>
          <a:lstStyle>
            <a:lvl1pPr algn="l" defTabSz="930275">
              <a:defRPr sz="1200" b="0"/>
            </a:lvl1pPr>
          </a:lstStyle>
          <a:p>
            <a:pPr>
              <a:defRPr/>
            </a:pPr>
            <a:endParaRPr lang="en-US" dirty="0"/>
          </a:p>
        </p:txBody>
      </p:sp>
      <p:sp>
        <p:nvSpPr>
          <p:cNvPr id="162821" name="Rectangle 5"/>
          <p:cNvSpPr>
            <a:spLocks noGrp="1" noChangeArrowheads="1"/>
          </p:cNvSpPr>
          <p:nvPr>
            <p:ph type="sldNum" sz="quarter" idx="3"/>
          </p:nvPr>
        </p:nvSpPr>
        <p:spPr bwMode="auto">
          <a:xfrm>
            <a:off x="3962400" y="8816975"/>
            <a:ext cx="3033713" cy="465138"/>
          </a:xfrm>
          <a:prstGeom prst="rect">
            <a:avLst/>
          </a:prstGeom>
          <a:noFill/>
          <a:ln>
            <a:noFill/>
          </a:ln>
          <a:effectLst/>
          <a:extLst/>
        </p:spPr>
        <p:txBody>
          <a:bodyPr vert="horz" wrap="square" lIns="93028" tIns="46514" rIns="93028" bIns="46514" numCol="1" anchor="b" anchorCtr="0" compatLnSpc="1">
            <a:prstTxWarp prst="textNoShape">
              <a:avLst/>
            </a:prstTxWarp>
          </a:bodyPr>
          <a:lstStyle>
            <a:lvl1pPr algn="r" defTabSz="930275">
              <a:defRPr sz="1200" b="0"/>
            </a:lvl1pPr>
          </a:lstStyle>
          <a:p>
            <a:pPr>
              <a:defRPr/>
            </a:pPr>
            <a:fld id="{DA9ADBBD-DFAB-4A84-BEC4-3688D3FF72D9}" type="slidenum">
              <a:rPr lang="en-US"/>
              <a:pPr>
                <a:defRPr/>
              </a:pPr>
              <a:t>‹#›</a:t>
            </a:fld>
            <a:endParaRPr lang="en-US" dirty="0"/>
          </a:p>
        </p:txBody>
      </p:sp>
    </p:spTree>
    <p:extLst>
      <p:ext uri="{BB962C8B-B14F-4D97-AF65-F5344CB8AC3E}">
        <p14:creationId xmlns:p14="http://schemas.microsoft.com/office/powerpoint/2010/main" val="31466853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033713" cy="465138"/>
          </a:xfrm>
          <a:prstGeom prst="rect">
            <a:avLst/>
          </a:prstGeom>
          <a:noFill/>
          <a:ln>
            <a:noFill/>
          </a:ln>
          <a:effectLst/>
          <a:extLst/>
        </p:spPr>
        <p:txBody>
          <a:bodyPr vert="horz" wrap="square" lIns="93028" tIns="46514" rIns="93028" bIns="46514" numCol="1" anchor="t" anchorCtr="0" compatLnSpc="1">
            <a:prstTxWarp prst="textNoShape">
              <a:avLst/>
            </a:prstTxWarp>
          </a:bodyPr>
          <a:lstStyle>
            <a:lvl1pPr algn="l" defTabSz="930275">
              <a:defRPr sz="1200" b="0"/>
            </a:lvl1pPr>
          </a:lstStyle>
          <a:p>
            <a:pPr>
              <a:defRPr/>
            </a:pPr>
            <a:endParaRPr lang="en-US" dirty="0"/>
          </a:p>
        </p:txBody>
      </p:sp>
      <p:sp>
        <p:nvSpPr>
          <p:cNvPr id="35843" name="Rectangle 3"/>
          <p:cNvSpPr>
            <a:spLocks noGrp="1" noChangeArrowheads="1"/>
          </p:cNvSpPr>
          <p:nvPr>
            <p:ph type="dt" idx="1"/>
          </p:nvPr>
        </p:nvSpPr>
        <p:spPr bwMode="auto">
          <a:xfrm>
            <a:off x="3962400" y="0"/>
            <a:ext cx="3033713" cy="465138"/>
          </a:xfrm>
          <a:prstGeom prst="rect">
            <a:avLst/>
          </a:prstGeom>
          <a:noFill/>
          <a:ln>
            <a:noFill/>
          </a:ln>
          <a:effectLst/>
          <a:extLst/>
        </p:spPr>
        <p:txBody>
          <a:bodyPr vert="horz" wrap="square" lIns="93028" tIns="46514" rIns="93028" bIns="46514" numCol="1" anchor="t" anchorCtr="0" compatLnSpc="1">
            <a:prstTxWarp prst="textNoShape">
              <a:avLst/>
            </a:prstTxWarp>
          </a:bodyPr>
          <a:lstStyle>
            <a:lvl1pPr algn="r" defTabSz="930275">
              <a:defRPr sz="1200" b="0"/>
            </a:lvl1pPr>
          </a:lstStyle>
          <a:p>
            <a:pPr>
              <a:defRPr/>
            </a:pPr>
            <a:endParaRPr lang="en-US" dirty="0"/>
          </a:p>
        </p:txBody>
      </p:sp>
      <p:sp>
        <p:nvSpPr>
          <p:cNvPr id="39940"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5" name="Rectangle 5"/>
          <p:cNvSpPr>
            <a:spLocks noGrp="1" noChangeArrowheads="1"/>
          </p:cNvSpPr>
          <p:nvPr>
            <p:ph type="body" sz="quarter" idx="3"/>
          </p:nvPr>
        </p:nvSpPr>
        <p:spPr bwMode="auto">
          <a:xfrm>
            <a:off x="700088" y="4410075"/>
            <a:ext cx="5597525" cy="4178300"/>
          </a:xfrm>
          <a:prstGeom prst="rect">
            <a:avLst/>
          </a:prstGeom>
          <a:noFill/>
          <a:ln>
            <a:noFill/>
          </a:ln>
          <a:effectLst/>
          <a:extLst/>
        </p:spPr>
        <p:txBody>
          <a:bodyPr vert="horz" wrap="square" lIns="93028" tIns="46514" rIns="93028" bIns="4651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5846" name="Rectangle 6"/>
          <p:cNvSpPr>
            <a:spLocks noGrp="1" noChangeArrowheads="1"/>
          </p:cNvSpPr>
          <p:nvPr>
            <p:ph type="ftr" sz="quarter" idx="4"/>
          </p:nvPr>
        </p:nvSpPr>
        <p:spPr bwMode="auto">
          <a:xfrm>
            <a:off x="0" y="8816975"/>
            <a:ext cx="3033713" cy="465138"/>
          </a:xfrm>
          <a:prstGeom prst="rect">
            <a:avLst/>
          </a:prstGeom>
          <a:noFill/>
          <a:ln>
            <a:noFill/>
          </a:ln>
          <a:effectLst/>
          <a:extLst/>
        </p:spPr>
        <p:txBody>
          <a:bodyPr vert="horz" wrap="square" lIns="93028" tIns="46514" rIns="93028" bIns="46514" numCol="1" anchor="b" anchorCtr="0" compatLnSpc="1">
            <a:prstTxWarp prst="textNoShape">
              <a:avLst/>
            </a:prstTxWarp>
          </a:bodyPr>
          <a:lstStyle>
            <a:lvl1pPr algn="l" defTabSz="930275">
              <a:defRPr sz="1200" b="0"/>
            </a:lvl1pPr>
          </a:lstStyle>
          <a:p>
            <a:pPr>
              <a:defRPr/>
            </a:pPr>
            <a:endParaRPr lang="en-US" dirty="0"/>
          </a:p>
        </p:txBody>
      </p:sp>
      <p:sp>
        <p:nvSpPr>
          <p:cNvPr id="35847" name="Rectangle 7"/>
          <p:cNvSpPr>
            <a:spLocks noGrp="1" noChangeArrowheads="1"/>
          </p:cNvSpPr>
          <p:nvPr>
            <p:ph type="sldNum" sz="quarter" idx="5"/>
          </p:nvPr>
        </p:nvSpPr>
        <p:spPr bwMode="auto">
          <a:xfrm>
            <a:off x="3962400" y="8816975"/>
            <a:ext cx="3033713" cy="465138"/>
          </a:xfrm>
          <a:prstGeom prst="rect">
            <a:avLst/>
          </a:prstGeom>
          <a:noFill/>
          <a:ln>
            <a:noFill/>
          </a:ln>
          <a:effectLst/>
          <a:extLst/>
        </p:spPr>
        <p:txBody>
          <a:bodyPr vert="horz" wrap="square" lIns="93028" tIns="46514" rIns="93028" bIns="46514" numCol="1" anchor="b" anchorCtr="0" compatLnSpc="1">
            <a:prstTxWarp prst="textNoShape">
              <a:avLst/>
            </a:prstTxWarp>
          </a:bodyPr>
          <a:lstStyle>
            <a:lvl1pPr algn="r" defTabSz="930275">
              <a:defRPr sz="1200" b="0"/>
            </a:lvl1pPr>
          </a:lstStyle>
          <a:p>
            <a:pPr>
              <a:defRPr/>
            </a:pPr>
            <a:fld id="{9F5B627A-C725-4D8E-8B37-726A7E33EC6C}" type="slidenum">
              <a:rPr lang="en-US"/>
              <a:pPr>
                <a:defRPr/>
              </a:pPr>
              <a:t>‹#›</a:t>
            </a:fld>
            <a:endParaRPr lang="en-US" dirty="0"/>
          </a:p>
        </p:txBody>
      </p:sp>
    </p:spTree>
    <p:extLst>
      <p:ext uri="{BB962C8B-B14F-4D97-AF65-F5344CB8AC3E}">
        <p14:creationId xmlns:p14="http://schemas.microsoft.com/office/powerpoint/2010/main" val="11478314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Organizations can modify and augment this briefing as needed.</a:t>
            </a:r>
          </a:p>
          <a:p>
            <a:endParaRPr lang="en-US" dirty="0" smtClean="0"/>
          </a:p>
        </p:txBody>
      </p:sp>
      <p:sp>
        <p:nvSpPr>
          <p:cNvPr id="4096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4400" b="1">
                <a:solidFill>
                  <a:schemeClr val="tx1"/>
                </a:solidFill>
                <a:latin typeface="Arial" charset="0"/>
              </a:defRPr>
            </a:lvl1pPr>
            <a:lvl2pPr marL="742950" indent="-285750" defTabSz="930275" eaLnBrk="0" hangingPunct="0">
              <a:defRPr sz="4400" b="1">
                <a:solidFill>
                  <a:schemeClr val="tx1"/>
                </a:solidFill>
                <a:latin typeface="Arial" charset="0"/>
              </a:defRPr>
            </a:lvl2pPr>
            <a:lvl3pPr marL="1143000" indent="-228600" defTabSz="930275" eaLnBrk="0" hangingPunct="0">
              <a:defRPr sz="4400" b="1">
                <a:solidFill>
                  <a:schemeClr val="tx1"/>
                </a:solidFill>
                <a:latin typeface="Arial" charset="0"/>
              </a:defRPr>
            </a:lvl3pPr>
            <a:lvl4pPr marL="1600200" indent="-228600" defTabSz="930275" eaLnBrk="0" hangingPunct="0">
              <a:defRPr sz="4400" b="1">
                <a:solidFill>
                  <a:schemeClr val="tx1"/>
                </a:solidFill>
                <a:latin typeface="Arial" charset="0"/>
              </a:defRPr>
            </a:lvl4pPr>
            <a:lvl5pPr marL="2057400" indent="-228600" defTabSz="930275" eaLnBrk="0" hangingPunct="0">
              <a:defRPr sz="4400" b="1">
                <a:solidFill>
                  <a:schemeClr val="tx1"/>
                </a:solidFill>
                <a:latin typeface="Arial" charset="0"/>
              </a:defRPr>
            </a:lvl5pPr>
            <a:lvl6pPr marL="2514600" indent="-228600" algn="ctr" defTabSz="930275" eaLnBrk="0" fontAlgn="base" hangingPunct="0">
              <a:spcBef>
                <a:spcPct val="0"/>
              </a:spcBef>
              <a:spcAft>
                <a:spcPct val="0"/>
              </a:spcAft>
              <a:defRPr sz="4400" b="1">
                <a:solidFill>
                  <a:schemeClr val="tx1"/>
                </a:solidFill>
                <a:latin typeface="Arial" charset="0"/>
              </a:defRPr>
            </a:lvl6pPr>
            <a:lvl7pPr marL="2971800" indent="-228600" algn="ctr" defTabSz="930275" eaLnBrk="0" fontAlgn="base" hangingPunct="0">
              <a:spcBef>
                <a:spcPct val="0"/>
              </a:spcBef>
              <a:spcAft>
                <a:spcPct val="0"/>
              </a:spcAft>
              <a:defRPr sz="4400" b="1">
                <a:solidFill>
                  <a:schemeClr val="tx1"/>
                </a:solidFill>
                <a:latin typeface="Arial" charset="0"/>
              </a:defRPr>
            </a:lvl7pPr>
            <a:lvl8pPr marL="3429000" indent="-228600" algn="ctr" defTabSz="930275" eaLnBrk="0" fontAlgn="base" hangingPunct="0">
              <a:spcBef>
                <a:spcPct val="0"/>
              </a:spcBef>
              <a:spcAft>
                <a:spcPct val="0"/>
              </a:spcAft>
              <a:defRPr sz="4400" b="1">
                <a:solidFill>
                  <a:schemeClr val="tx1"/>
                </a:solidFill>
                <a:latin typeface="Arial" charset="0"/>
              </a:defRPr>
            </a:lvl8pPr>
            <a:lvl9pPr marL="3886200" indent="-228600" algn="ctr" defTabSz="930275" eaLnBrk="0" fontAlgn="base" hangingPunct="0">
              <a:spcBef>
                <a:spcPct val="0"/>
              </a:spcBef>
              <a:spcAft>
                <a:spcPct val="0"/>
              </a:spcAft>
              <a:defRPr sz="4400" b="1">
                <a:solidFill>
                  <a:schemeClr val="tx1"/>
                </a:solidFill>
                <a:latin typeface="Arial" charset="0"/>
              </a:defRPr>
            </a:lvl9pPr>
          </a:lstStyle>
          <a:p>
            <a:pPr eaLnBrk="1" hangingPunct="1"/>
            <a:fld id="{59551336-4541-41EB-9DE2-5B4C434608FA}" type="slidenum">
              <a:rPr lang="en-US" sz="1200" b="0" smtClean="0"/>
              <a:pPr eaLnBrk="1" hangingPunct="1"/>
              <a:t>1</a:t>
            </a:fld>
            <a:endParaRPr lang="en-US" sz="1200" b="0" dirty="0" smtClean="0"/>
          </a:p>
        </p:txBody>
      </p:sp>
    </p:spTree>
    <p:extLst>
      <p:ext uri="{BB962C8B-B14F-4D97-AF65-F5344CB8AC3E}">
        <p14:creationId xmlns:p14="http://schemas.microsoft.com/office/powerpoint/2010/main" val="1980009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Establishing multi-year exercise program priorities and developing a multi-year TEP are key pieces of Exercise Program Management within the HSEEP methodology.</a:t>
            </a:r>
          </a:p>
          <a:p>
            <a:endParaRPr lang="en-US" dirty="0"/>
          </a:p>
        </p:txBody>
      </p:sp>
      <p:sp>
        <p:nvSpPr>
          <p:cNvPr id="4" name="Slide Number Placeholder 3"/>
          <p:cNvSpPr>
            <a:spLocks noGrp="1"/>
          </p:cNvSpPr>
          <p:nvPr>
            <p:ph type="sldNum" sz="quarter" idx="10"/>
          </p:nvPr>
        </p:nvSpPr>
        <p:spPr/>
        <p:txBody>
          <a:bodyPr/>
          <a:lstStyle/>
          <a:p>
            <a:pPr>
              <a:defRPr/>
            </a:pPr>
            <a:fld id="{9F5B627A-C725-4D8E-8B37-726A7E33EC6C}" type="slidenum">
              <a:rPr lang="en-US" smtClean="0"/>
              <a:pPr>
                <a:defRPr/>
              </a:pPr>
              <a:t>6</a:t>
            </a:fld>
            <a:endParaRPr lang="en-US" dirty="0"/>
          </a:p>
        </p:txBody>
      </p:sp>
    </p:spTree>
    <p:extLst>
      <p:ext uri="{BB962C8B-B14F-4D97-AF65-F5344CB8AC3E}">
        <p14:creationId xmlns:p14="http://schemas.microsoft.com/office/powerpoint/2010/main" val="3770045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F5B627A-C725-4D8E-8B37-726A7E33EC6C}" type="slidenum">
              <a:rPr lang="en-US" smtClean="0"/>
              <a:pPr>
                <a:defRPr/>
              </a:pPr>
              <a:t>15</a:t>
            </a:fld>
            <a:endParaRPr lang="en-US" dirty="0"/>
          </a:p>
        </p:txBody>
      </p:sp>
    </p:spTree>
    <p:extLst>
      <p:ext uri="{BB962C8B-B14F-4D97-AF65-F5344CB8AC3E}">
        <p14:creationId xmlns:p14="http://schemas.microsoft.com/office/powerpoint/2010/main" val="1146273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4200">
                <a:solidFill>
                  <a:srgbClr val="002F80"/>
                </a:solidFill>
                <a:latin typeface="Times New Roman" pitchFamily="18" charset="0"/>
                <a:cs typeface="Times New Roman" pitchFamily="18" charset="0"/>
              </a:defRPr>
            </a:lvl1pPr>
          </a:lstStyle>
          <a:p>
            <a:r>
              <a:rPr lang="en-US" smtClean="0"/>
              <a:t>Click to edit Master title style</a:t>
            </a:r>
            <a:endParaRPr lang="en-US"/>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3111461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798158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89424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3390325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639141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3407360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4104956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2314692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335809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4044359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pic>
        <p:nvPicPr>
          <p:cNvPr id="5" name="Picture 5" descr="Your-Org-Logo"/>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457200" y="5867400"/>
            <a:ext cx="2362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3646811"/>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Lst>
  <p:hf hdr="0" ftr="0" dt="0"/>
  <p:txStyles>
    <p:titleStyle>
      <a:lvl1pPr algn="l" defTabSz="914400" rtl="0" eaLnBrk="1" latinLnBrk="0" hangingPunct="1">
        <a:spcBef>
          <a:spcPct val="0"/>
        </a:spcBef>
        <a:buNone/>
        <a:defRPr sz="4200" kern="1200">
          <a:solidFill>
            <a:srgbClr val="002F80"/>
          </a:solidFill>
          <a:latin typeface="Times New Roman" pitchFamily="18"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a:t>
            </a:fld>
            <a:endParaRPr lang="en-US" dirty="0"/>
          </a:p>
        </p:txBody>
      </p:sp>
      <p:sp>
        <p:nvSpPr>
          <p:cNvPr id="4098" name="Title 1"/>
          <p:cNvSpPr>
            <a:spLocks noGrp="1"/>
          </p:cNvSpPr>
          <p:nvPr>
            <p:ph type="title"/>
          </p:nvPr>
        </p:nvSpPr>
        <p:spPr/>
        <p:txBody>
          <a:bodyPr/>
          <a:lstStyle/>
          <a:p>
            <a:r>
              <a:rPr lang="en-US" dirty="0" smtClean="0">
                <a:solidFill>
                  <a:schemeClr val="bg1"/>
                </a:solidFill>
              </a:rPr>
              <a:t>Directions for this Template</a:t>
            </a:r>
          </a:p>
        </p:txBody>
      </p:sp>
      <p:sp>
        <p:nvSpPr>
          <p:cNvPr id="4099"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Clr>
                <a:schemeClr val="bg1"/>
              </a:buClr>
            </a:pPr>
            <a:r>
              <a:rPr lang="en-US" dirty="0" smtClean="0">
                <a:solidFill>
                  <a:schemeClr val="bg1"/>
                </a:solidFill>
              </a:rPr>
              <a:t>Use the Slide Master to make universal changes to the presentation, including inserting your organization’s logo and the appropriate protective marking (e.g., FOUO)</a:t>
            </a:r>
          </a:p>
          <a:p>
            <a:pPr lvl="1">
              <a:buClr>
                <a:schemeClr val="bg1"/>
              </a:buClr>
            </a:pPr>
            <a:r>
              <a:rPr lang="en-US" dirty="0" smtClean="0">
                <a:solidFill>
                  <a:schemeClr val="bg1"/>
                </a:solidFill>
              </a:rPr>
              <a:t>“View” tab &gt; “Slide Master”</a:t>
            </a:r>
          </a:p>
          <a:p>
            <a:pPr>
              <a:buClr>
                <a:schemeClr val="bg1"/>
              </a:buClr>
            </a:pPr>
            <a:r>
              <a:rPr lang="en-US" dirty="0" smtClean="0">
                <a:solidFill>
                  <a:schemeClr val="bg1"/>
                </a:solidFill>
              </a:rPr>
              <a:t>Replace placeholders (indicated by brackets </a:t>
            </a:r>
            <a:r>
              <a:rPr lang="en-US" b="1" dirty="0" smtClean="0">
                <a:solidFill>
                  <a:schemeClr val="bg1"/>
                </a:solidFill>
              </a:rPr>
              <a:t>[ ])</a:t>
            </a:r>
            <a:r>
              <a:rPr lang="en-US" dirty="0" smtClean="0">
                <a:solidFill>
                  <a:schemeClr val="bg1"/>
                </a:solidFill>
              </a:rPr>
              <a:t> with information specific to your exercise</a:t>
            </a:r>
          </a:p>
          <a:p>
            <a:pPr>
              <a:buClr>
                <a:schemeClr val="bg1"/>
              </a:buClr>
            </a:pPr>
            <a:r>
              <a:rPr lang="en-US" dirty="0" smtClean="0">
                <a:solidFill>
                  <a:schemeClr val="bg1"/>
                </a:solidFill>
              </a:rPr>
              <a:t>Delete any slides that are not relevant for your workshop</a:t>
            </a:r>
          </a:p>
          <a:p>
            <a:pPr>
              <a:spcAft>
                <a:spcPts val="3000"/>
              </a:spcAft>
              <a:buClr>
                <a:schemeClr val="bg1"/>
              </a:buClr>
            </a:pPr>
            <a:r>
              <a:rPr lang="en-US" dirty="0" smtClean="0">
                <a:solidFill>
                  <a:schemeClr val="bg1"/>
                </a:solidFill>
              </a:rPr>
              <a:t>Font size should not be smaller than 22pt</a:t>
            </a:r>
          </a:p>
          <a:p>
            <a:pPr>
              <a:spcBef>
                <a:spcPts val="0"/>
              </a:spcBef>
              <a:buNone/>
            </a:pPr>
            <a:r>
              <a:rPr lang="en-US" dirty="0" smtClean="0">
                <a:solidFill>
                  <a:schemeClr val="bg1"/>
                </a:solidFill>
              </a:rPr>
              <a:t>Rev. </a:t>
            </a:r>
            <a:r>
              <a:rPr lang="en-US" dirty="0" smtClean="0">
                <a:solidFill>
                  <a:schemeClr val="bg1"/>
                </a:solidFill>
              </a:rPr>
              <a:t>2017 508</a:t>
            </a:r>
            <a:endParaRPr lang="en-US" dirty="0" smtClean="0">
              <a:solidFill>
                <a:schemeClr val="bg1"/>
              </a:solidFill>
            </a:endParaRPr>
          </a:p>
          <a:p>
            <a:pPr>
              <a:spcBef>
                <a:spcPts val="0"/>
              </a:spcBef>
              <a:buNone/>
            </a:pPr>
            <a:r>
              <a:rPr lang="en-US" dirty="0" smtClean="0">
                <a:solidFill>
                  <a:schemeClr val="bg1"/>
                </a:solidFill>
              </a:rPr>
              <a:t>HSEEP-PM02</a:t>
            </a:r>
          </a:p>
        </p:txBody>
      </p:sp>
    </p:spTree>
  </p:cSld>
  <p:clrMapOvr>
    <a:masterClrMapping/>
  </p:clrMapOvr>
  <p:transition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10</a:t>
            </a:fld>
            <a:endParaRPr lang="en-US" dirty="0"/>
          </a:p>
        </p:txBody>
      </p:sp>
      <p:sp>
        <p:nvSpPr>
          <p:cNvPr id="2" name="Title 1"/>
          <p:cNvSpPr>
            <a:spLocks noGrp="1"/>
          </p:cNvSpPr>
          <p:nvPr>
            <p:ph type="title"/>
          </p:nvPr>
        </p:nvSpPr>
        <p:spPr/>
        <p:txBody>
          <a:bodyPr/>
          <a:lstStyle/>
          <a:p>
            <a:r>
              <a:rPr lang="en-US" dirty="0" smtClean="0">
                <a:solidFill>
                  <a:srgbClr val="003366"/>
                </a:solidFill>
              </a:rPr>
              <a:t>Attendee Expectations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Have a working knowledge of HSEEP</a:t>
            </a:r>
          </a:p>
          <a:p>
            <a:r>
              <a:rPr lang="en-US" dirty="0" smtClean="0"/>
              <a:t>Be familiar with the National Preparedness Goal and National Preparedness System</a:t>
            </a:r>
          </a:p>
          <a:p>
            <a:r>
              <a:rPr lang="en-US" dirty="0" smtClean="0"/>
              <a:t>Have access to organizational plans, policies, procedures, and other relevant documents (including After-Action Reports)</a:t>
            </a:r>
          </a:p>
          <a:p>
            <a:r>
              <a:rPr lang="en-US" dirty="0" smtClean="0"/>
              <a:t>Have the authority to establish or revise organizational priorities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11</a:t>
            </a:fld>
            <a:endParaRPr lang="en-US" dirty="0"/>
          </a:p>
        </p:txBody>
      </p:sp>
      <p:sp>
        <p:nvSpPr>
          <p:cNvPr id="2" name="Title 1"/>
          <p:cNvSpPr>
            <a:spLocks noGrp="1"/>
          </p:cNvSpPr>
          <p:nvPr>
            <p:ph type="title"/>
          </p:nvPr>
        </p:nvSpPr>
        <p:spPr/>
        <p:txBody>
          <a:bodyPr/>
          <a:lstStyle/>
          <a:p>
            <a:r>
              <a:rPr lang="en-US" dirty="0" smtClean="0">
                <a:solidFill>
                  <a:srgbClr val="003366"/>
                </a:solidFill>
              </a:rPr>
              <a:t>Workshop Activities (1/2)</a:t>
            </a:r>
            <a:endParaRPr lang="en-US" dirty="0">
              <a:solidFill>
                <a:srgbClr val="003366"/>
              </a:solidFill>
            </a:endParaRPr>
          </a:p>
        </p:txBody>
      </p:sp>
      <p:sp>
        <p:nvSpPr>
          <p:cNvPr id="3" name="Content Placeholder 2"/>
          <p:cNvSpPr>
            <a:spLocks noGrp="1"/>
          </p:cNvSpPr>
          <p:nvPr>
            <p:ph idx="1"/>
          </p:nvPr>
        </p:nvSpPr>
        <p:spPr/>
        <p:txBody>
          <a:bodyPr/>
          <a:lstStyle/>
          <a:p>
            <a:pPr>
              <a:buNone/>
            </a:pPr>
            <a:r>
              <a:rPr lang="en-US" dirty="0" smtClean="0"/>
              <a:t>The TEPW focuses on 4 primary activities and associated tasks:</a:t>
            </a:r>
          </a:p>
          <a:p>
            <a:r>
              <a:rPr lang="en-US" b="1" dirty="0" smtClean="0"/>
              <a:t>Activity 1: Identify Factors for Consideration</a:t>
            </a:r>
          </a:p>
          <a:p>
            <a:pPr lvl="1"/>
            <a:r>
              <a:rPr lang="en-US" dirty="0" smtClean="0"/>
              <a:t>Task 1.1: Identify threats and hazards</a:t>
            </a:r>
          </a:p>
          <a:p>
            <a:pPr lvl="1"/>
            <a:r>
              <a:rPr lang="en-US" dirty="0" smtClean="0"/>
              <a:t>Task 1.2: Identify validated and non-validated areas for improvement</a:t>
            </a:r>
          </a:p>
          <a:p>
            <a:pPr lvl="1"/>
            <a:r>
              <a:rPr lang="en-US" dirty="0" smtClean="0"/>
              <a:t>Task 1.3: Identify external sources and requirements</a:t>
            </a:r>
          </a:p>
          <a:p>
            <a:pPr lvl="1"/>
            <a:r>
              <a:rPr lang="en-US" dirty="0" smtClean="0"/>
              <a:t>Task 1.4: Identify accreditation standards or regulations</a:t>
            </a:r>
          </a:p>
          <a:p>
            <a:r>
              <a:rPr lang="en-US" b="1" dirty="0" smtClean="0"/>
              <a:t>Activity 2: Link Factors to Core Capabilities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12</a:t>
            </a:fld>
            <a:endParaRPr lang="en-US" dirty="0"/>
          </a:p>
        </p:txBody>
      </p:sp>
      <p:sp>
        <p:nvSpPr>
          <p:cNvPr id="2" name="Title 1"/>
          <p:cNvSpPr>
            <a:spLocks noGrp="1"/>
          </p:cNvSpPr>
          <p:nvPr>
            <p:ph type="title"/>
          </p:nvPr>
        </p:nvSpPr>
        <p:spPr/>
        <p:txBody>
          <a:bodyPr/>
          <a:lstStyle/>
          <a:p>
            <a:r>
              <a:rPr lang="en-US" dirty="0" smtClean="0">
                <a:solidFill>
                  <a:srgbClr val="003366"/>
                </a:solidFill>
              </a:rPr>
              <a:t>Workshop Activities (2/2)</a:t>
            </a:r>
            <a:endParaRPr lang="en-US" dirty="0">
              <a:solidFill>
                <a:srgbClr val="003366"/>
              </a:solidFill>
            </a:endParaRPr>
          </a:p>
        </p:txBody>
      </p:sp>
      <p:sp>
        <p:nvSpPr>
          <p:cNvPr id="4" name="Content Placeholder 3"/>
          <p:cNvSpPr>
            <a:spLocks noGrp="1"/>
          </p:cNvSpPr>
          <p:nvPr>
            <p:ph idx="1"/>
          </p:nvPr>
        </p:nvSpPr>
        <p:spPr/>
        <p:txBody>
          <a:bodyPr/>
          <a:lstStyle/>
          <a:p>
            <a:r>
              <a:rPr lang="en-US" b="1" dirty="0" smtClean="0"/>
              <a:t>Activity 3: Establish Exercise Program Priorities</a:t>
            </a:r>
          </a:p>
          <a:p>
            <a:r>
              <a:rPr lang="en-US" b="1" dirty="0" smtClean="0"/>
              <a:t>Activity 4: Develop a Multi-year Schedule</a:t>
            </a:r>
          </a:p>
          <a:p>
            <a:pPr lvl="1"/>
            <a:r>
              <a:rPr lang="en-US" dirty="0" smtClean="0"/>
              <a:t>Task 4.1: Identify potential exercises</a:t>
            </a:r>
          </a:p>
          <a:p>
            <a:pPr lvl="1"/>
            <a:r>
              <a:rPr lang="en-US" dirty="0" smtClean="0"/>
              <a:t>Task 4.2: Identify potential training</a:t>
            </a:r>
          </a:p>
          <a:p>
            <a:pPr lvl="1"/>
            <a:r>
              <a:rPr lang="en-US" dirty="0" smtClean="0"/>
              <a:t>Task 4.3: Update/build the draft multi-year schedule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13</a:t>
            </a:fld>
            <a:endParaRPr lang="en-US" dirty="0"/>
          </a:p>
        </p:txBody>
      </p:sp>
      <p:sp>
        <p:nvSpPr>
          <p:cNvPr id="2" name="Title 1"/>
          <p:cNvSpPr>
            <a:spLocks noGrp="1"/>
          </p:cNvSpPr>
          <p:nvPr>
            <p:ph type="title"/>
          </p:nvPr>
        </p:nvSpPr>
        <p:spPr/>
        <p:txBody>
          <a:bodyPr/>
          <a:lstStyle/>
          <a:p>
            <a:r>
              <a:rPr lang="en-US" dirty="0" smtClean="0">
                <a:solidFill>
                  <a:srgbClr val="003366"/>
                </a:solidFill>
              </a:rPr>
              <a:t>Activity 1</a:t>
            </a:r>
            <a:endParaRPr lang="en-US" dirty="0">
              <a:solidFill>
                <a:srgbClr val="003366"/>
              </a:solidFill>
            </a:endParaRPr>
          </a:p>
        </p:txBody>
      </p:sp>
      <p:graphicFrame>
        <p:nvGraphicFramePr>
          <p:cNvPr id="5" name="Content Placeholder 3" descr="Sequence of TEPW tasks: Identify Factors for Consideration, Link Factors to Core Capabilities, Establish Exercise Program Priorities, and Develop a Multi-year Schedule."/>
          <p:cNvGraphicFramePr>
            <a:graphicFrameLocks/>
          </p:cNvGraphicFramePr>
          <p:nvPr>
            <p:extLst>
              <p:ext uri="{D42A27DB-BD31-4B8C-83A1-F6EECF244321}">
                <p14:modId xmlns:p14="http://schemas.microsoft.com/office/powerpoint/2010/main" val="1740669087"/>
              </p:ext>
            </p:extLst>
          </p:nvPr>
        </p:nvGraphicFramePr>
        <p:xfrm>
          <a:off x="446274" y="838200"/>
          <a:ext cx="8262938" cy="243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ontent Placeholder 5"/>
          <p:cNvSpPr>
            <a:spLocks noGrp="1"/>
          </p:cNvSpPr>
          <p:nvPr>
            <p:ph idx="1"/>
          </p:nvPr>
        </p:nvSpPr>
        <p:spPr>
          <a:xfrm>
            <a:off x="446274" y="2941637"/>
            <a:ext cx="8229600" cy="4525963"/>
          </a:xfrm>
        </p:spPr>
        <p:txBody>
          <a:bodyPr/>
          <a:lstStyle/>
          <a:p>
            <a:r>
              <a:rPr lang="en-US" dirty="0" smtClean="0"/>
              <a:t>Factors for consideration are they key elements that influence the selection of exercise program priorities</a:t>
            </a:r>
          </a:p>
          <a:p>
            <a:r>
              <a:rPr lang="en-US" dirty="0" smtClean="0"/>
              <a:t>The list of factors is intended to help organizations consider the full range of factors impacting their exercise and preparedness programs</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5DFF13A9-1037-4D5A-A349-B944681F0EB5}" type="slidenum">
              <a:rPr lang="en-US" smtClean="0"/>
              <a:pPr/>
              <a:t>14</a:t>
            </a:fld>
            <a:endParaRPr lang="en-US" dirty="0"/>
          </a:p>
        </p:txBody>
      </p:sp>
      <p:sp>
        <p:nvSpPr>
          <p:cNvPr id="2" name="Title 1"/>
          <p:cNvSpPr>
            <a:spLocks noGrp="1"/>
          </p:cNvSpPr>
          <p:nvPr>
            <p:ph type="title"/>
          </p:nvPr>
        </p:nvSpPr>
        <p:spPr/>
        <p:txBody>
          <a:bodyPr/>
          <a:lstStyle/>
          <a:p>
            <a:r>
              <a:rPr lang="en-US" dirty="0" smtClean="0">
                <a:solidFill>
                  <a:srgbClr val="003366"/>
                </a:solidFill>
              </a:rPr>
              <a:t>Activity 1 Tasks Overview</a:t>
            </a:r>
            <a:endParaRPr lang="en-US" dirty="0">
              <a:solidFill>
                <a:srgbClr val="003366"/>
              </a:solidFill>
            </a:endParaRPr>
          </a:p>
        </p:txBody>
      </p:sp>
      <p:sp>
        <p:nvSpPr>
          <p:cNvPr id="3" name="Content Placeholder 2"/>
          <p:cNvSpPr>
            <a:spLocks noGrp="1"/>
          </p:cNvSpPr>
          <p:nvPr>
            <p:ph idx="1"/>
          </p:nvPr>
        </p:nvSpPr>
        <p:spPr>
          <a:xfrm>
            <a:off x="457200" y="1417638"/>
            <a:ext cx="8229600" cy="4708525"/>
          </a:xfrm>
        </p:spPr>
        <p:txBody>
          <a:bodyPr/>
          <a:lstStyle/>
          <a:p>
            <a:pPr marL="0" indent="0">
              <a:buNone/>
            </a:pPr>
            <a:r>
              <a:rPr lang="en-US" dirty="0" smtClean="0"/>
              <a:t>During this activity, we will focus on the identifying the following:</a:t>
            </a:r>
          </a:p>
        </p:txBody>
      </p:sp>
      <p:grpSp>
        <p:nvGrpSpPr>
          <p:cNvPr id="5" name="Group 4" descr="Indicates Task 1.1 is for Threats and Hazards. Task 1.2 is for Area for Improvement and Capabilities. Task 1.3 is for External Sources Requirements. Task 1.4 is for Accreditation Standards and Regulations. "/>
          <p:cNvGrpSpPr/>
          <p:nvPr/>
        </p:nvGrpSpPr>
        <p:grpSpPr>
          <a:xfrm>
            <a:off x="1371600" y="2236881"/>
            <a:ext cx="1371600" cy="3528099"/>
            <a:chOff x="533400" y="2389188"/>
            <a:chExt cx="1371600" cy="3528099"/>
          </a:xfrm>
        </p:grpSpPr>
        <p:sp>
          <p:nvSpPr>
            <p:cNvPr id="6" name="TextBox 5"/>
            <p:cNvSpPr txBox="1">
              <a:spLocks noChangeArrowheads="1"/>
            </p:cNvSpPr>
            <p:nvPr/>
          </p:nvSpPr>
          <p:spPr bwMode="auto">
            <a:xfrm>
              <a:off x="533400" y="2389188"/>
              <a:ext cx="13716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2200" dirty="0">
                  <a:solidFill>
                    <a:srgbClr val="333333"/>
                  </a:solidFill>
                </a:rPr>
                <a:t>Task </a:t>
              </a:r>
              <a:r>
                <a:rPr lang="en-US" sz="2200" dirty="0" smtClean="0">
                  <a:solidFill>
                    <a:srgbClr val="333333"/>
                  </a:solidFill>
                </a:rPr>
                <a:t>1.1</a:t>
              </a:r>
              <a:r>
                <a:rPr lang="en-US" sz="2200" dirty="0">
                  <a:solidFill>
                    <a:srgbClr val="333333"/>
                  </a:solidFill>
                </a:rPr>
                <a:t>:</a:t>
              </a:r>
            </a:p>
          </p:txBody>
        </p:sp>
        <p:sp>
          <p:nvSpPr>
            <p:cNvPr id="7" name="TextBox 7"/>
            <p:cNvSpPr txBox="1">
              <a:spLocks noChangeArrowheads="1"/>
            </p:cNvSpPr>
            <p:nvPr/>
          </p:nvSpPr>
          <p:spPr bwMode="auto">
            <a:xfrm>
              <a:off x="533400" y="3429000"/>
              <a:ext cx="13716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2200" dirty="0">
                  <a:solidFill>
                    <a:srgbClr val="333333"/>
                  </a:solidFill>
                </a:rPr>
                <a:t>Task </a:t>
              </a:r>
              <a:r>
                <a:rPr lang="en-US" sz="2200" dirty="0" smtClean="0">
                  <a:solidFill>
                    <a:srgbClr val="333333"/>
                  </a:solidFill>
                </a:rPr>
                <a:t>1.2</a:t>
              </a:r>
              <a:r>
                <a:rPr lang="en-US" sz="2200" dirty="0">
                  <a:solidFill>
                    <a:srgbClr val="333333"/>
                  </a:solidFill>
                </a:rPr>
                <a:t>:</a:t>
              </a:r>
            </a:p>
          </p:txBody>
        </p:sp>
        <p:sp>
          <p:nvSpPr>
            <p:cNvPr id="8" name="TextBox 8"/>
            <p:cNvSpPr txBox="1">
              <a:spLocks noChangeArrowheads="1"/>
            </p:cNvSpPr>
            <p:nvPr/>
          </p:nvSpPr>
          <p:spPr bwMode="auto">
            <a:xfrm>
              <a:off x="533400" y="4419600"/>
              <a:ext cx="13716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2200" dirty="0">
                  <a:solidFill>
                    <a:srgbClr val="333333"/>
                  </a:solidFill>
                </a:rPr>
                <a:t>Task </a:t>
              </a:r>
              <a:r>
                <a:rPr lang="en-US" sz="2200" dirty="0" smtClean="0">
                  <a:solidFill>
                    <a:srgbClr val="333333"/>
                  </a:solidFill>
                </a:rPr>
                <a:t>1.3</a:t>
              </a:r>
              <a:r>
                <a:rPr lang="en-US" sz="2200" dirty="0">
                  <a:solidFill>
                    <a:srgbClr val="333333"/>
                  </a:solidFill>
                </a:rPr>
                <a:t>:</a:t>
              </a:r>
            </a:p>
          </p:txBody>
        </p:sp>
        <p:sp>
          <p:nvSpPr>
            <p:cNvPr id="9" name="TextBox 9"/>
            <p:cNvSpPr txBox="1">
              <a:spLocks noChangeArrowheads="1"/>
            </p:cNvSpPr>
            <p:nvPr/>
          </p:nvSpPr>
          <p:spPr bwMode="auto">
            <a:xfrm>
              <a:off x="533400" y="5486400"/>
              <a:ext cx="13716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2200" dirty="0">
                  <a:solidFill>
                    <a:srgbClr val="333333"/>
                  </a:solidFill>
                </a:rPr>
                <a:t>Task </a:t>
              </a:r>
              <a:r>
                <a:rPr lang="en-US" sz="2200" dirty="0" smtClean="0">
                  <a:solidFill>
                    <a:srgbClr val="333333"/>
                  </a:solidFill>
                </a:rPr>
                <a:t>1.4</a:t>
              </a:r>
              <a:r>
                <a:rPr lang="en-US" sz="2200" dirty="0">
                  <a:solidFill>
                    <a:srgbClr val="333333"/>
                  </a:solidFill>
                </a:rPr>
                <a:t>:</a:t>
              </a:r>
            </a:p>
          </p:txBody>
        </p:sp>
      </p:grpSp>
      <p:pic>
        <p:nvPicPr>
          <p:cNvPr id="4" name="Picture 2" descr="This graphic shows examples of what jurisdictions should consider when reviewing Threats and Hazards, External Requirements, and Regulations. Considerations for threats and hazards include: national threats and hazards, jurisdictional threats and hazards, and hazard vulnerability analysis. Areas for improvement and capability considerations include: real-world incident corrective actions, exercise corrective actions, and identified and/or perceived areas from improvement. External sources and requirements may include industry reports, state or national preparedness reports, and homeland security strategies. Accreditation standards and regulations may include accreditation standards and/or requirements, grants or funding-specific requirements, and Occupational Safety and Health Administration regulations.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2819400" y="1981200"/>
            <a:ext cx="5149516" cy="417314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DFF13A9-1037-4D5A-A349-B944681F0EB5}" type="slidenum">
              <a:rPr lang="en-US" smtClean="0"/>
              <a:pPr/>
              <a:t>15</a:t>
            </a:fld>
            <a:endParaRPr lang="en-US" dirty="0"/>
          </a:p>
        </p:txBody>
      </p:sp>
      <p:sp>
        <p:nvSpPr>
          <p:cNvPr id="2" name="Title 1"/>
          <p:cNvSpPr>
            <a:spLocks noGrp="1"/>
          </p:cNvSpPr>
          <p:nvPr>
            <p:ph type="title"/>
          </p:nvPr>
        </p:nvSpPr>
        <p:spPr>
          <a:xfrm>
            <a:off x="228600" y="274638"/>
            <a:ext cx="8534400" cy="1143000"/>
          </a:xfrm>
        </p:spPr>
        <p:txBody>
          <a:bodyPr>
            <a:normAutofit/>
          </a:bodyPr>
          <a:lstStyle/>
          <a:p>
            <a:r>
              <a:rPr lang="en-US" dirty="0" smtClean="0">
                <a:solidFill>
                  <a:srgbClr val="003366"/>
                </a:solidFill>
              </a:rPr>
              <a:t>Task 1.1: Identify Threats and Hazards</a:t>
            </a:r>
            <a:endParaRPr lang="en-US" dirty="0">
              <a:solidFill>
                <a:srgbClr val="003366"/>
              </a:solidFill>
            </a:endParaRPr>
          </a:p>
        </p:txBody>
      </p:sp>
      <p:sp>
        <p:nvSpPr>
          <p:cNvPr id="3" name="Content Placeholder 2"/>
          <p:cNvSpPr>
            <a:spLocks noGrp="1"/>
          </p:cNvSpPr>
          <p:nvPr>
            <p:ph sz="half" idx="1"/>
          </p:nvPr>
        </p:nvSpPr>
        <p:spPr>
          <a:xfrm>
            <a:off x="457200" y="1447800"/>
            <a:ext cx="4038600" cy="4525963"/>
          </a:xfrm>
        </p:spPr>
        <p:txBody>
          <a:bodyPr>
            <a:normAutofit/>
          </a:bodyPr>
          <a:lstStyle/>
          <a:p>
            <a:r>
              <a:rPr lang="en-US" b="1" dirty="0" smtClean="0"/>
              <a:t>Objective:</a:t>
            </a:r>
            <a:r>
              <a:rPr lang="en-US" dirty="0" smtClean="0"/>
              <a:t> Identify any significant threats and hazards</a:t>
            </a:r>
          </a:p>
          <a:p>
            <a:r>
              <a:rPr lang="en-US" dirty="0" smtClean="0"/>
              <a:t>Consider:</a:t>
            </a:r>
          </a:p>
          <a:p>
            <a:pPr marL="450850" lvl="1">
              <a:spcBef>
                <a:spcPts val="600"/>
              </a:spcBef>
            </a:pPr>
            <a:r>
              <a:rPr lang="en-US" dirty="0" smtClean="0"/>
              <a:t>National threats and hazards</a:t>
            </a:r>
          </a:p>
          <a:p>
            <a:pPr marL="450850" lvl="1">
              <a:spcBef>
                <a:spcPts val="600"/>
              </a:spcBef>
            </a:pPr>
            <a:r>
              <a:rPr lang="en-US" dirty="0" smtClean="0"/>
              <a:t>Organizational threats and hazards</a:t>
            </a:r>
          </a:p>
          <a:p>
            <a:pPr marL="450850" lvl="1">
              <a:spcBef>
                <a:spcPts val="600"/>
              </a:spcBef>
            </a:pPr>
            <a:r>
              <a:rPr lang="en-US" dirty="0" smtClean="0"/>
              <a:t>THIRA and local risk assessments</a:t>
            </a:r>
          </a:p>
          <a:p>
            <a:pPr marL="450850" lvl="1">
              <a:spcBef>
                <a:spcPts val="600"/>
              </a:spcBef>
            </a:pPr>
            <a:r>
              <a:rPr lang="en-US" dirty="0" smtClean="0"/>
              <a:t>Hazard vulnerability analysis</a:t>
            </a:r>
            <a:endParaRPr lang="en-US" dirty="0"/>
          </a:p>
        </p:txBody>
      </p:sp>
      <p:cxnSp>
        <p:nvCxnSpPr>
          <p:cNvPr id="5" name="Straight Connector 4" descr="Straight line used to separate the objective from the instructions."/>
          <p:cNvCxnSpPr/>
          <p:nvPr/>
        </p:nvCxnSpPr>
        <p:spPr>
          <a:xfrm>
            <a:off x="4572000" y="1524000"/>
            <a:ext cx="0" cy="4267200"/>
          </a:xfrm>
          <a:prstGeom prst="line">
            <a:avLst/>
          </a:prstGeom>
          <a:ln w="4762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4648200" y="1447800"/>
            <a:ext cx="4038600" cy="4525963"/>
          </a:xfrm>
        </p:spPr>
        <p:txBody>
          <a:bodyPr>
            <a:normAutofit/>
          </a:bodyPr>
          <a:lstStyle/>
          <a:p>
            <a:r>
              <a:rPr lang="en-US" b="1" dirty="0" smtClean="0"/>
              <a:t>Instructions:</a:t>
            </a:r>
          </a:p>
          <a:p>
            <a:pPr marL="511175" lvl="1" indent="-285750">
              <a:buFont typeface="+mj-lt"/>
              <a:buAutoNum type="arabicPeriod"/>
            </a:pPr>
            <a:r>
              <a:rPr lang="en-US" dirty="0" smtClean="0"/>
              <a:t>Locate the other members of your organization</a:t>
            </a:r>
          </a:p>
          <a:p>
            <a:pPr marL="511175" lvl="1" indent="-285750">
              <a:buFont typeface="+mj-lt"/>
              <a:buAutoNum type="arabicPeriod"/>
            </a:pPr>
            <a:r>
              <a:rPr lang="en-US" dirty="0" smtClean="0"/>
              <a:t>As a group, develop a list of the top threats and hazards impacting your organization</a:t>
            </a:r>
          </a:p>
          <a:p>
            <a:pPr marL="511175" lvl="1" indent="-285750">
              <a:buFont typeface="+mj-lt"/>
              <a:buAutoNum type="arabicPeriod"/>
            </a:pPr>
            <a:r>
              <a:rPr lang="en-US" dirty="0" smtClean="0"/>
              <a:t>Record these threats and hazards</a:t>
            </a:r>
          </a:p>
          <a:p>
            <a:pPr marL="511175" lvl="1" indent="-285750">
              <a:buFont typeface="+mj-lt"/>
              <a:buAutoNum type="arabicPeriod"/>
            </a:pPr>
            <a:r>
              <a:rPr lang="en-US" dirty="0" smtClean="0"/>
              <a:t>Choose a group member to brief the findings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mtClean="0"/>
              <a:pPr/>
              <a:t>16</a:t>
            </a:fld>
            <a:endParaRPr lang="en-US" dirty="0"/>
          </a:p>
        </p:txBody>
      </p:sp>
      <p:sp>
        <p:nvSpPr>
          <p:cNvPr id="2" name="Title 1"/>
          <p:cNvSpPr>
            <a:spLocks noGrp="1"/>
          </p:cNvSpPr>
          <p:nvPr>
            <p:ph type="title"/>
          </p:nvPr>
        </p:nvSpPr>
        <p:spPr>
          <a:xfrm>
            <a:off x="381000" y="274638"/>
            <a:ext cx="8382000" cy="1143000"/>
          </a:xfrm>
        </p:spPr>
        <p:txBody>
          <a:bodyPr>
            <a:noAutofit/>
          </a:bodyPr>
          <a:lstStyle/>
          <a:p>
            <a:pPr>
              <a:lnSpc>
                <a:spcPct val="80000"/>
              </a:lnSpc>
            </a:pPr>
            <a:r>
              <a:rPr lang="en-US" dirty="0" smtClean="0">
                <a:solidFill>
                  <a:srgbClr val="003366"/>
                </a:solidFill>
              </a:rPr>
              <a:t>Task 1.2: Identify Areas for Improvement</a:t>
            </a:r>
            <a:endParaRPr lang="en-US" dirty="0">
              <a:solidFill>
                <a:srgbClr val="003366"/>
              </a:solidFill>
            </a:endParaRPr>
          </a:p>
        </p:txBody>
      </p:sp>
      <p:sp>
        <p:nvSpPr>
          <p:cNvPr id="3" name="Content Placeholder 2"/>
          <p:cNvSpPr>
            <a:spLocks noGrp="1"/>
          </p:cNvSpPr>
          <p:nvPr>
            <p:ph sz="half" idx="1"/>
          </p:nvPr>
        </p:nvSpPr>
        <p:spPr/>
        <p:txBody>
          <a:bodyPr>
            <a:normAutofit/>
          </a:bodyPr>
          <a:lstStyle/>
          <a:p>
            <a:r>
              <a:rPr lang="en-US" b="1" dirty="0" smtClean="0"/>
              <a:t>Objective:</a:t>
            </a:r>
            <a:r>
              <a:rPr lang="en-US" dirty="0" smtClean="0"/>
              <a:t> Identify any significant strengths and areas for improvement</a:t>
            </a:r>
          </a:p>
          <a:p>
            <a:r>
              <a:rPr lang="en-US" dirty="0" smtClean="0"/>
              <a:t>Consider:</a:t>
            </a:r>
          </a:p>
          <a:p>
            <a:pPr marL="450850" lvl="1">
              <a:spcBef>
                <a:spcPts val="600"/>
              </a:spcBef>
            </a:pPr>
            <a:r>
              <a:rPr lang="en-US" dirty="0" smtClean="0"/>
              <a:t>Strengths to be shared with other organizations</a:t>
            </a:r>
          </a:p>
          <a:p>
            <a:pPr marL="450850" lvl="1">
              <a:spcBef>
                <a:spcPts val="600"/>
              </a:spcBef>
            </a:pPr>
            <a:r>
              <a:rPr lang="en-US" dirty="0" smtClean="0"/>
              <a:t>Exercise and real-world event corrective actions</a:t>
            </a:r>
          </a:p>
          <a:p>
            <a:pPr marL="450850" lvl="1">
              <a:spcBef>
                <a:spcPts val="600"/>
              </a:spcBef>
            </a:pPr>
            <a:r>
              <a:rPr lang="en-US" dirty="0" smtClean="0"/>
              <a:t>Identified and/or perceived areas for improvement</a:t>
            </a:r>
            <a:endParaRPr lang="en-US" dirty="0"/>
          </a:p>
        </p:txBody>
      </p:sp>
      <p:cxnSp>
        <p:nvCxnSpPr>
          <p:cNvPr id="7" name="Straight Connector 6" descr="Straight line used to separate the objective from the instructions."/>
          <p:cNvCxnSpPr/>
          <p:nvPr/>
        </p:nvCxnSpPr>
        <p:spPr>
          <a:xfrm>
            <a:off x="4543301" y="1676400"/>
            <a:ext cx="0" cy="4267200"/>
          </a:xfrm>
          <a:prstGeom prst="line">
            <a:avLst/>
          </a:prstGeom>
          <a:ln w="4762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p:txBody>
          <a:bodyPr>
            <a:normAutofit/>
          </a:bodyPr>
          <a:lstStyle/>
          <a:p>
            <a:r>
              <a:rPr lang="en-US" b="1" dirty="0" smtClean="0"/>
              <a:t>Instructions:</a:t>
            </a:r>
          </a:p>
          <a:p>
            <a:pPr marL="511175" lvl="1" indent="-285750">
              <a:buFont typeface="+mj-lt"/>
              <a:buAutoNum type="arabicPeriod"/>
            </a:pPr>
            <a:r>
              <a:rPr lang="en-US" dirty="0" smtClean="0"/>
              <a:t>Locate the other members of your organization</a:t>
            </a:r>
          </a:p>
          <a:p>
            <a:pPr marL="511175" lvl="1" indent="-285750">
              <a:buFont typeface="+mj-lt"/>
              <a:buAutoNum type="arabicPeriod"/>
            </a:pPr>
            <a:r>
              <a:rPr lang="en-US" dirty="0" smtClean="0"/>
              <a:t>As a group, develop a list of your organization’s top strengths and areas for improvement</a:t>
            </a:r>
          </a:p>
          <a:p>
            <a:pPr marL="511175" lvl="1" indent="-285750">
              <a:buFont typeface="+mj-lt"/>
              <a:buAutoNum type="arabicPeriod"/>
            </a:pPr>
            <a:r>
              <a:rPr lang="en-US" dirty="0" smtClean="0"/>
              <a:t>Record these strengths/areas for improvement</a:t>
            </a:r>
          </a:p>
          <a:p>
            <a:pPr marL="511175" lvl="1" indent="-285750">
              <a:buFont typeface="+mj-lt"/>
              <a:buAutoNum type="arabicPeriod"/>
            </a:pPr>
            <a:r>
              <a:rPr lang="en-US" dirty="0" smtClean="0"/>
              <a:t>Choose a group member to brief the findings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DFF13A9-1037-4D5A-A349-B944681F0EB5}" type="slidenum">
              <a:rPr lang="en-US" smtClean="0"/>
              <a:pPr/>
              <a:t>17</a:t>
            </a:fld>
            <a:endParaRPr lang="en-US" dirty="0"/>
          </a:p>
        </p:txBody>
      </p:sp>
      <p:sp>
        <p:nvSpPr>
          <p:cNvPr id="2" name="Title 1"/>
          <p:cNvSpPr>
            <a:spLocks noGrp="1"/>
          </p:cNvSpPr>
          <p:nvPr>
            <p:ph type="title"/>
          </p:nvPr>
        </p:nvSpPr>
        <p:spPr/>
        <p:txBody>
          <a:bodyPr>
            <a:noAutofit/>
          </a:bodyPr>
          <a:lstStyle/>
          <a:p>
            <a:pPr>
              <a:lnSpc>
                <a:spcPct val="80000"/>
              </a:lnSpc>
            </a:pPr>
            <a:r>
              <a:rPr lang="en-US" dirty="0" smtClean="0">
                <a:solidFill>
                  <a:srgbClr val="003366"/>
                </a:solidFill>
              </a:rPr>
              <a:t>Task 1.3: Identify External Sources and Requirements</a:t>
            </a:r>
            <a:endParaRPr lang="en-US" dirty="0">
              <a:solidFill>
                <a:srgbClr val="003366"/>
              </a:solidFill>
            </a:endParaRPr>
          </a:p>
        </p:txBody>
      </p:sp>
      <p:sp>
        <p:nvSpPr>
          <p:cNvPr id="3" name="Content Placeholder 2"/>
          <p:cNvSpPr>
            <a:spLocks noGrp="1"/>
          </p:cNvSpPr>
          <p:nvPr>
            <p:ph sz="half" idx="1"/>
          </p:nvPr>
        </p:nvSpPr>
        <p:spPr/>
        <p:txBody>
          <a:bodyPr>
            <a:normAutofit/>
          </a:bodyPr>
          <a:lstStyle/>
          <a:p>
            <a:r>
              <a:rPr lang="en-US" b="1" dirty="0" smtClean="0"/>
              <a:t>Objective:</a:t>
            </a:r>
            <a:r>
              <a:rPr lang="en-US" dirty="0" smtClean="0"/>
              <a:t> Identify any significant external sources and requirements</a:t>
            </a:r>
          </a:p>
          <a:p>
            <a:r>
              <a:rPr lang="en-US" dirty="0" smtClean="0"/>
              <a:t>Consider:</a:t>
            </a:r>
          </a:p>
          <a:p>
            <a:pPr marL="450850" lvl="1">
              <a:spcBef>
                <a:spcPts val="600"/>
              </a:spcBef>
            </a:pPr>
            <a:r>
              <a:rPr lang="en-US" dirty="0" smtClean="0"/>
              <a:t>Industry reports</a:t>
            </a:r>
          </a:p>
          <a:p>
            <a:pPr marL="450850" lvl="1">
              <a:spcBef>
                <a:spcPts val="600"/>
              </a:spcBef>
            </a:pPr>
            <a:r>
              <a:rPr lang="en-US" dirty="0" smtClean="0"/>
              <a:t>State or national preparedness reports</a:t>
            </a:r>
          </a:p>
          <a:p>
            <a:pPr marL="450850" lvl="1">
              <a:spcBef>
                <a:spcPts val="600"/>
              </a:spcBef>
            </a:pPr>
            <a:r>
              <a:rPr lang="en-US" dirty="0" smtClean="0"/>
              <a:t>State or national homeland security strategies</a:t>
            </a:r>
          </a:p>
          <a:p>
            <a:pPr marL="450850" lvl="1">
              <a:spcBef>
                <a:spcPts val="600"/>
              </a:spcBef>
            </a:pPr>
            <a:r>
              <a:rPr lang="en-US" dirty="0" smtClean="0"/>
              <a:t>Homeland security policy</a:t>
            </a:r>
            <a:endParaRPr lang="en-US" dirty="0"/>
          </a:p>
        </p:txBody>
      </p:sp>
      <p:cxnSp>
        <p:nvCxnSpPr>
          <p:cNvPr id="7" name="Straight Connector 6" descr="Straight line used to separate the objective from the instructions."/>
          <p:cNvCxnSpPr/>
          <p:nvPr/>
        </p:nvCxnSpPr>
        <p:spPr>
          <a:xfrm>
            <a:off x="4572000" y="1676400"/>
            <a:ext cx="0" cy="4114800"/>
          </a:xfrm>
          <a:prstGeom prst="line">
            <a:avLst/>
          </a:prstGeom>
          <a:ln w="4762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p:txBody>
          <a:bodyPr>
            <a:normAutofit/>
          </a:bodyPr>
          <a:lstStyle/>
          <a:p>
            <a:r>
              <a:rPr lang="en-US" b="1" dirty="0" smtClean="0"/>
              <a:t>Instructions:</a:t>
            </a:r>
          </a:p>
          <a:p>
            <a:pPr marL="511175" lvl="1" indent="-285750">
              <a:buFont typeface="+mj-lt"/>
              <a:buAutoNum type="arabicPeriod"/>
            </a:pPr>
            <a:r>
              <a:rPr lang="en-US" dirty="0" smtClean="0"/>
              <a:t>Locate the other members of your organization</a:t>
            </a:r>
          </a:p>
          <a:p>
            <a:pPr marL="511175" lvl="1" indent="-285750">
              <a:buFont typeface="+mj-lt"/>
              <a:buAutoNum type="arabicPeriod"/>
            </a:pPr>
            <a:r>
              <a:rPr lang="en-US" dirty="0" smtClean="0"/>
              <a:t>As a group, develop a list of your organization’s key external sources and requirements</a:t>
            </a:r>
          </a:p>
          <a:p>
            <a:pPr marL="511175" lvl="1" indent="-285750">
              <a:buFont typeface="+mj-lt"/>
              <a:buAutoNum type="arabicPeriod"/>
            </a:pPr>
            <a:r>
              <a:rPr lang="en-US" dirty="0" smtClean="0"/>
              <a:t>Record these sources and requirements</a:t>
            </a:r>
          </a:p>
          <a:p>
            <a:pPr marL="511175" lvl="1" indent="-285750">
              <a:buFont typeface="+mj-lt"/>
              <a:buAutoNum type="arabicPeriod"/>
            </a:pPr>
            <a:r>
              <a:rPr lang="en-US" dirty="0" smtClean="0"/>
              <a:t>Choose a group member to brief the findings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DFF13A9-1037-4D5A-A349-B944681F0EB5}" type="slidenum">
              <a:rPr lang="en-US" smtClean="0"/>
              <a:pPr/>
              <a:t>18</a:t>
            </a:fld>
            <a:endParaRPr lang="en-US" dirty="0"/>
          </a:p>
        </p:txBody>
      </p:sp>
      <p:sp>
        <p:nvSpPr>
          <p:cNvPr id="2" name="Title 1"/>
          <p:cNvSpPr>
            <a:spLocks noGrp="1"/>
          </p:cNvSpPr>
          <p:nvPr>
            <p:ph type="title"/>
          </p:nvPr>
        </p:nvSpPr>
        <p:spPr/>
        <p:txBody>
          <a:bodyPr>
            <a:noAutofit/>
          </a:bodyPr>
          <a:lstStyle/>
          <a:p>
            <a:pPr>
              <a:lnSpc>
                <a:spcPct val="80000"/>
              </a:lnSpc>
            </a:pPr>
            <a:r>
              <a:rPr lang="en-US" dirty="0" smtClean="0">
                <a:solidFill>
                  <a:srgbClr val="003366"/>
                </a:solidFill>
              </a:rPr>
              <a:t>Task 1.4: Identify Accreditation Standards and Regulations</a:t>
            </a:r>
            <a:endParaRPr lang="en-US" dirty="0">
              <a:solidFill>
                <a:srgbClr val="003366"/>
              </a:solidFill>
            </a:endParaRPr>
          </a:p>
        </p:txBody>
      </p:sp>
      <p:sp>
        <p:nvSpPr>
          <p:cNvPr id="3" name="Content Placeholder 2"/>
          <p:cNvSpPr>
            <a:spLocks noGrp="1"/>
          </p:cNvSpPr>
          <p:nvPr>
            <p:ph sz="half" idx="1"/>
          </p:nvPr>
        </p:nvSpPr>
        <p:spPr/>
        <p:txBody>
          <a:bodyPr>
            <a:normAutofit/>
          </a:bodyPr>
          <a:lstStyle/>
          <a:p>
            <a:r>
              <a:rPr lang="en-US" b="1" dirty="0" smtClean="0"/>
              <a:t>Objective:</a:t>
            </a:r>
            <a:r>
              <a:rPr lang="en-US" dirty="0" smtClean="0"/>
              <a:t> Identify any significant accreditation standards and regulations</a:t>
            </a:r>
          </a:p>
          <a:p>
            <a:r>
              <a:rPr lang="en-US" dirty="0" smtClean="0"/>
              <a:t>Consider:</a:t>
            </a:r>
          </a:p>
          <a:p>
            <a:pPr marL="450850" lvl="1">
              <a:spcBef>
                <a:spcPts val="600"/>
              </a:spcBef>
            </a:pPr>
            <a:r>
              <a:rPr lang="en-US" dirty="0" smtClean="0"/>
              <a:t>Accreditation standards</a:t>
            </a:r>
          </a:p>
          <a:p>
            <a:pPr marL="450850" lvl="1">
              <a:spcBef>
                <a:spcPts val="600"/>
              </a:spcBef>
            </a:pPr>
            <a:r>
              <a:rPr lang="en-US" dirty="0" smtClean="0"/>
              <a:t>Grants or funding-specific requirements</a:t>
            </a:r>
          </a:p>
          <a:p>
            <a:pPr marL="450850" lvl="1">
              <a:spcBef>
                <a:spcPts val="600"/>
              </a:spcBef>
            </a:pPr>
            <a:r>
              <a:rPr lang="en-US" dirty="0" smtClean="0"/>
              <a:t>Occupational Safety and Health Administration (OSHA) regulations</a:t>
            </a:r>
          </a:p>
          <a:p>
            <a:pPr marL="450850" lvl="1">
              <a:spcBef>
                <a:spcPts val="600"/>
              </a:spcBef>
            </a:pPr>
            <a:r>
              <a:rPr lang="en-US" dirty="0" smtClean="0"/>
              <a:t>Legislative requirements</a:t>
            </a:r>
            <a:endParaRPr lang="en-US" dirty="0"/>
          </a:p>
        </p:txBody>
      </p:sp>
      <p:cxnSp>
        <p:nvCxnSpPr>
          <p:cNvPr id="7" name="Straight Connector 6" descr="Straight line used to separate the objective from the instructions."/>
          <p:cNvCxnSpPr/>
          <p:nvPr/>
        </p:nvCxnSpPr>
        <p:spPr>
          <a:xfrm>
            <a:off x="4572000" y="1676400"/>
            <a:ext cx="0" cy="4114800"/>
          </a:xfrm>
          <a:prstGeom prst="line">
            <a:avLst/>
          </a:prstGeom>
          <a:ln w="4762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p:txBody>
          <a:bodyPr>
            <a:normAutofit/>
          </a:bodyPr>
          <a:lstStyle/>
          <a:p>
            <a:r>
              <a:rPr lang="en-US" b="1" dirty="0" smtClean="0"/>
              <a:t>Instructions:</a:t>
            </a:r>
          </a:p>
          <a:p>
            <a:pPr marL="511175" lvl="1" indent="-285750">
              <a:buFont typeface="+mj-lt"/>
              <a:buAutoNum type="arabicPeriod"/>
            </a:pPr>
            <a:r>
              <a:rPr lang="en-US" dirty="0" smtClean="0"/>
              <a:t>Locate the other members of your organization</a:t>
            </a:r>
          </a:p>
          <a:p>
            <a:pPr marL="511175" lvl="1" indent="-285750">
              <a:buFont typeface="+mj-lt"/>
              <a:buAutoNum type="arabicPeriod"/>
            </a:pPr>
            <a:r>
              <a:rPr lang="en-US" dirty="0" smtClean="0"/>
              <a:t>As a group, develop a list of your organization’s key accreditation standards and regulations</a:t>
            </a:r>
          </a:p>
          <a:p>
            <a:pPr marL="511175" lvl="1" indent="-285750">
              <a:buFont typeface="+mj-lt"/>
              <a:buAutoNum type="arabicPeriod"/>
            </a:pPr>
            <a:r>
              <a:rPr lang="en-US" dirty="0" smtClean="0"/>
              <a:t>Record these standards and regulations</a:t>
            </a:r>
          </a:p>
          <a:p>
            <a:pPr marL="511175" lvl="1" indent="-285750">
              <a:buFont typeface="+mj-lt"/>
              <a:buAutoNum type="arabicPeriod"/>
            </a:pPr>
            <a:r>
              <a:rPr lang="en-US" dirty="0" smtClean="0"/>
              <a:t>Choose a group member to brief the findings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19</a:t>
            </a:fld>
            <a:endParaRPr lang="en-US" dirty="0"/>
          </a:p>
        </p:txBody>
      </p:sp>
      <p:sp>
        <p:nvSpPr>
          <p:cNvPr id="2" name="Title 1"/>
          <p:cNvSpPr>
            <a:spLocks noGrp="1"/>
          </p:cNvSpPr>
          <p:nvPr>
            <p:ph type="title"/>
          </p:nvPr>
        </p:nvSpPr>
        <p:spPr/>
        <p:txBody>
          <a:bodyPr/>
          <a:lstStyle/>
          <a:p>
            <a:r>
              <a:rPr lang="en-US" dirty="0" smtClean="0">
                <a:solidFill>
                  <a:srgbClr val="003366"/>
                </a:solidFill>
              </a:rPr>
              <a:t>Activity 2</a:t>
            </a:r>
            <a:endParaRPr lang="en-US" dirty="0">
              <a:solidFill>
                <a:srgbClr val="003366"/>
              </a:solidFill>
            </a:endParaRPr>
          </a:p>
        </p:txBody>
      </p:sp>
      <p:graphicFrame>
        <p:nvGraphicFramePr>
          <p:cNvPr id="5" name="Content Placeholder 3" descr="Sequence of TEPW tasks: Identify Factors for Consideration, Link Factors to Core Capabilities, Establish Exercise Program Priorities, and Develop a Multi-year Schedule."/>
          <p:cNvGraphicFramePr>
            <a:graphicFrameLocks/>
          </p:cNvGraphicFramePr>
          <p:nvPr>
            <p:extLst>
              <p:ext uri="{D42A27DB-BD31-4B8C-83A1-F6EECF244321}">
                <p14:modId xmlns:p14="http://schemas.microsoft.com/office/powerpoint/2010/main" val="3976272308"/>
              </p:ext>
            </p:extLst>
          </p:nvPr>
        </p:nvGraphicFramePr>
        <p:xfrm>
          <a:off x="446274" y="762000"/>
          <a:ext cx="8262938" cy="243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2"/>
          <p:cNvSpPr>
            <a:spLocks noGrp="1"/>
          </p:cNvSpPr>
          <p:nvPr>
            <p:ph idx="1"/>
          </p:nvPr>
        </p:nvSpPr>
        <p:spPr>
          <a:xfrm>
            <a:off x="446274" y="2971800"/>
            <a:ext cx="8229600" cy="2743200"/>
          </a:xfrm>
        </p:spPr>
        <p:txBody>
          <a:bodyPr/>
          <a:lstStyle/>
          <a:p>
            <a:r>
              <a:rPr lang="en-US" dirty="0" smtClean="0"/>
              <a:t>The National Preparedness Goal outlines district core capabilities across five preparedness mission areas</a:t>
            </a:r>
          </a:p>
          <a:p>
            <a:r>
              <a:rPr lang="en-US" dirty="0" smtClean="0"/>
              <a:t>Organizations can use exercises as a way to examine current and required core capability levels and identify gaps</a:t>
            </a:r>
          </a:p>
          <a:p>
            <a:r>
              <a:rPr lang="en-US" dirty="0" smtClean="0"/>
              <a:t>Linking the factors identified in Activity 1 to core capabilities will help identify the areas most in need of attention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p:txBody>
          <a:bodyPr>
            <a:noAutofit/>
          </a:bodyPr>
          <a:lstStyle/>
          <a:p>
            <a:r>
              <a:rPr lang="en-US" dirty="0" smtClean="0">
                <a:solidFill>
                  <a:srgbClr val="003366"/>
                </a:solidFill>
              </a:rPr>
              <a:t>Training and Exercise Planning Workshop (TEPW)</a:t>
            </a:r>
          </a:p>
        </p:txBody>
      </p:sp>
      <p:sp>
        <p:nvSpPr>
          <p:cNvPr id="5123" name="Subtitle 2"/>
          <p:cNvSpPr>
            <a:spLocks noGrp="1"/>
          </p:cNvSpPr>
          <p:nvPr>
            <p:ph type="subTitle" idx="1"/>
          </p:nvPr>
        </p:nvSpPr>
        <p:spPr>
          <a:xfrm>
            <a:off x="320040" y="1676400"/>
            <a:ext cx="6400800" cy="137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[Sponsor Organization]</a:t>
            </a:r>
          </a:p>
          <a:p>
            <a:r>
              <a:rPr lang="en-US" dirty="0" smtClean="0"/>
              <a:t>[Date]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20</a:t>
            </a:fld>
            <a:endParaRPr lang="en-US" dirty="0"/>
          </a:p>
        </p:txBody>
      </p:sp>
      <p:sp>
        <p:nvSpPr>
          <p:cNvPr id="6" name="Title 5"/>
          <p:cNvSpPr>
            <a:spLocks noGrp="1"/>
          </p:cNvSpPr>
          <p:nvPr>
            <p:ph type="title"/>
          </p:nvPr>
        </p:nvSpPr>
        <p:spPr/>
        <p:txBody>
          <a:bodyPr>
            <a:noAutofit/>
          </a:bodyPr>
          <a:lstStyle/>
          <a:p>
            <a:pPr>
              <a:lnSpc>
                <a:spcPct val="80000"/>
              </a:lnSpc>
            </a:pPr>
            <a:r>
              <a:rPr lang="en-US" dirty="0" smtClean="0">
                <a:solidFill>
                  <a:srgbClr val="003366"/>
                </a:solidFill>
              </a:rPr>
              <a:t>Activity 2: Link Factors to </a:t>
            </a:r>
            <a:br>
              <a:rPr lang="en-US" dirty="0" smtClean="0">
                <a:solidFill>
                  <a:srgbClr val="003366"/>
                </a:solidFill>
              </a:rPr>
            </a:br>
            <a:r>
              <a:rPr lang="en-US" dirty="0" smtClean="0">
                <a:solidFill>
                  <a:srgbClr val="003366"/>
                </a:solidFill>
              </a:rPr>
              <a:t>Core Capabilities</a:t>
            </a:r>
            <a:endParaRPr lang="en-US" dirty="0">
              <a:solidFill>
                <a:srgbClr val="003366"/>
              </a:solidFill>
            </a:endParaRPr>
          </a:p>
        </p:txBody>
      </p:sp>
      <p:sp>
        <p:nvSpPr>
          <p:cNvPr id="3" name="Content Placeholder 2"/>
          <p:cNvSpPr>
            <a:spLocks noGrp="1"/>
          </p:cNvSpPr>
          <p:nvPr>
            <p:ph sz="half" idx="1"/>
          </p:nvPr>
        </p:nvSpPr>
        <p:spPr/>
        <p:txBody>
          <a:bodyPr>
            <a:normAutofit/>
          </a:bodyPr>
          <a:lstStyle/>
          <a:p>
            <a:r>
              <a:rPr lang="en-US" sz="2200" b="1" dirty="0" smtClean="0"/>
              <a:t>Objective:</a:t>
            </a:r>
            <a:r>
              <a:rPr lang="en-US" sz="2200" dirty="0" smtClean="0"/>
              <a:t> Link the factors identified in Activity 1 to core capabilities</a:t>
            </a:r>
          </a:p>
          <a:p>
            <a:r>
              <a:rPr lang="en-US" sz="2200" dirty="0" smtClean="0"/>
              <a:t>Consider:</a:t>
            </a:r>
          </a:p>
          <a:p>
            <a:pPr marL="450850" lvl="1">
              <a:spcBef>
                <a:spcPts val="600"/>
              </a:spcBef>
            </a:pPr>
            <a:r>
              <a:rPr lang="en-US" sz="2200" dirty="0" smtClean="0"/>
              <a:t>Threats and hazards</a:t>
            </a:r>
          </a:p>
          <a:p>
            <a:pPr marL="450850" lvl="1">
              <a:spcBef>
                <a:spcPts val="600"/>
              </a:spcBef>
            </a:pPr>
            <a:r>
              <a:rPr lang="en-US" sz="2200" dirty="0" smtClean="0"/>
              <a:t>Strengths and areas for improvement</a:t>
            </a:r>
          </a:p>
          <a:p>
            <a:pPr marL="450850" lvl="1">
              <a:spcBef>
                <a:spcPts val="600"/>
              </a:spcBef>
            </a:pPr>
            <a:r>
              <a:rPr lang="en-US" sz="2200" dirty="0" smtClean="0"/>
              <a:t>External sources and requirements</a:t>
            </a:r>
          </a:p>
          <a:p>
            <a:pPr marL="450850" lvl="1">
              <a:spcBef>
                <a:spcPts val="600"/>
              </a:spcBef>
            </a:pPr>
            <a:r>
              <a:rPr lang="en-US" sz="2200" dirty="0" smtClean="0"/>
              <a:t>Accreditation standards and regulations</a:t>
            </a:r>
          </a:p>
        </p:txBody>
      </p:sp>
      <p:cxnSp>
        <p:nvCxnSpPr>
          <p:cNvPr id="7" name="Straight Connector 6" descr="Straight line used to separate the objective from the instructions."/>
          <p:cNvCxnSpPr/>
          <p:nvPr/>
        </p:nvCxnSpPr>
        <p:spPr>
          <a:xfrm>
            <a:off x="4572000" y="1676400"/>
            <a:ext cx="0" cy="4114800"/>
          </a:xfrm>
          <a:prstGeom prst="line">
            <a:avLst/>
          </a:prstGeom>
          <a:ln w="4762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p:txBody>
          <a:bodyPr>
            <a:normAutofit/>
          </a:bodyPr>
          <a:lstStyle/>
          <a:p>
            <a:r>
              <a:rPr lang="en-US" sz="2200" b="1" dirty="0" smtClean="0"/>
              <a:t>Instructions:</a:t>
            </a:r>
          </a:p>
          <a:p>
            <a:pPr marL="511175" lvl="1" indent="-285750">
              <a:buFont typeface="+mj-lt"/>
              <a:buAutoNum type="arabicPeriod"/>
            </a:pPr>
            <a:r>
              <a:rPr lang="en-US" sz="2200" dirty="0" smtClean="0"/>
              <a:t>Assign core capabilities to each factor recorded during Activity 1</a:t>
            </a:r>
          </a:p>
          <a:p>
            <a:pPr marL="511175" lvl="1" indent="-285750">
              <a:buFont typeface="+mj-lt"/>
              <a:buAutoNum type="arabicPeriod"/>
            </a:pPr>
            <a:r>
              <a:rPr lang="en-US" sz="2200" dirty="0" smtClean="0"/>
              <a:t>If multiple core capabilities are associated with a factor, determine which is primary capability</a:t>
            </a:r>
          </a:p>
          <a:p>
            <a:pPr marL="511175" lvl="1" indent="-285750">
              <a:buFont typeface="+mj-lt"/>
              <a:buAutoNum type="arabicPeriod"/>
            </a:pPr>
            <a:r>
              <a:rPr lang="en-US" sz="2200" dirty="0" smtClean="0"/>
              <a:t>Identify and prioritize the most common core capabilities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21</a:t>
            </a:fld>
            <a:endParaRPr lang="en-US" dirty="0"/>
          </a:p>
        </p:txBody>
      </p:sp>
      <p:sp>
        <p:nvSpPr>
          <p:cNvPr id="2" name="Title 1"/>
          <p:cNvSpPr>
            <a:spLocks noGrp="1"/>
          </p:cNvSpPr>
          <p:nvPr>
            <p:ph type="title"/>
          </p:nvPr>
        </p:nvSpPr>
        <p:spPr/>
        <p:txBody>
          <a:bodyPr/>
          <a:lstStyle/>
          <a:p>
            <a:r>
              <a:rPr lang="en-US" dirty="0" smtClean="0">
                <a:solidFill>
                  <a:srgbClr val="003366"/>
                </a:solidFill>
              </a:rPr>
              <a:t>Activity 3</a:t>
            </a:r>
            <a:endParaRPr lang="en-US" dirty="0">
              <a:solidFill>
                <a:srgbClr val="003366"/>
              </a:solidFill>
            </a:endParaRPr>
          </a:p>
        </p:txBody>
      </p:sp>
      <p:graphicFrame>
        <p:nvGraphicFramePr>
          <p:cNvPr id="5" name="Content Placeholder 3" descr="Sequence of TEPW tasks: Identify Factors for Consideration, Link Factors to Core Capabilities, Establish Exercise Program Priorities, and Develop a Multi-year Schedule."/>
          <p:cNvGraphicFramePr>
            <a:graphicFrameLocks/>
          </p:cNvGraphicFramePr>
          <p:nvPr>
            <p:extLst>
              <p:ext uri="{D42A27DB-BD31-4B8C-83A1-F6EECF244321}">
                <p14:modId xmlns:p14="http://schemas.microsoft.com/office/powerpoint/2010/main" val="1329874658"/>
              </p:ext>
            </p:extLst>
          </p:nvPr>
        </p:nvGraphicFramePr>
        <p:xfrm>
          <a:off x="446274" y="762000"/>
          <a:ext cx="8262938" cy="243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ontent Placeholder 5"/>
          <p:cNvSpPr>
            <a:spLocks noGrp="1"/>
          </p:cNvSpPr>
          <p:nvPr>
            <p:ph idx="1"/>
          </p:nvPr>
        </p:nvSpPr>
        <p:spPr>
          <a:xfrm>
            <a:off x="446274" y="3048000"/>
            <a:ext cx="8229600" cy="2209800"/>
          </a:xfrm>
        </p:spPr>
        <p:txBody>
          <a:bodyPr/>
          <a:lstStyle/>
          <a:p>
            <a:r>
              <a:rPr lang="en-US" dirty="0" smtClean="0"/>
              <a:t>Exercise program priorities are the strategic, high-level priorities that guide the overall exercise program</a:t>
            </a:r>
          </a:p>
          <a:p>
            <a:r>
              <a:rPr lang="en-US" dirty="0" smtClean="0"/>
              <a:t>These priorities inform the development of exercise objectives, ensuring individual exercises evaluate and assess core capabilities in a coordinated and integrated fashion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22</a:t>
            </a:fld>
            <a:endParaRPr lang="en-US" dirty="0"/>
          </a:p>
        </p:txBody>
      </p:sp>
      <p:sp>
        <p:nvSpPr>
          <p:cNvPr id="6" name="Title 5"/>
          <p:cNvSpPr>
            <a:spLocks noGrp="1"/>
          </p:cNvSpPr>
          <p:nvPr>
            <p:ph type="title"/>
          </p:nvPr>
        </p:nvSpPr>
        <p:spPr/>
        <p:txBody>
          <a:bodyPr>
            <a:noAutofit/>
          </a:bodyPr>
          <a:lstStyle/>
          <a:p>
            <a:pPr>
              <a:lnSpc>
                <a:spcPct val="80000"/>
              </a:lnSpc>
            </a:pPr>
            <a:r>
              <a:rPr lang="en-US" dirty="0" smtClean="0">
                <a:solidFill>
                  <a:srgbClr val="003366"/>
                </a:solidFill>
              </a:rPr>
              <a:t>Activity 3: Establish Exercise </a:t>
            </a:r>
            <a:br>
              <a:rPr lang="en-US" dirty="0" smtClean="0">
                <a:solidFill>
                  <a:srgbClr val="003366"/>
                </a:solidFill>
              </a:rPr>
            </a:br>
            <a:r>
              <a:rPr lang="en-US" dirty="0" smtClean="0">
                <a:solidFill>
                  <a:srgbClr val="003366"/>
                </a:solidFill>
              </a:rPr>
              <a:t>Program Priorities</a:t>
            </a:r>
            <a:endParaRPr lang="en-US" dirty="0">
              <a:solidFill>
                <a:srgbClr val="003366"/>
              </a:solidFill>
            </a:endParaRPr>
          </a:p>
        </p:txBody>
      </p:sp>
      <p:sp>
        <p:nvSpPr>
          <p:cNvPr id="3" name="Content Placeholder 2"/>
          <p:cNvSpPr>
            <a:spLocks noGrp="1"/>
          </p:cNvSpPr>
          <p:nvPr>
            <p:ph sz="half" idx="1"/>
          </p:nvPr>
        </p:nvSpPr>
        <p:spPr/>
        <p:txBody>
          <a:bodyPr>
            <a:normAutofit/>
          </a:bodyPr>
          <a:lstStyle/>
          <a:p>
            <a:r>
              <a:rPr lang="en-US" b="1" dirty="0" smtClean="0"/>
              <a:t>Objective:</a:t>
            </a:r>
            <a:r>
              <a:rPr lang="en-US" dirty="0" smtClean="0"/>
              <a:t> Achieve consensus on the priorities that will guide the exercise program for the next [#] years</a:t>
            </a:r>
          </a:p>
          <a:p>
            <a:r>
              <a:rPr lang="en-US" dirty="0" smtClean="0"/>
              <a:t>Consider:</a:t>
            </a:r>
          </a:p>
          <a:p>
            <a:pPr marL="450850" lvl="1">
              <a:spcBef>
                <a:spcPts val="600"/>
              </a:spcBef>
            </a:pPr>
            <a:r>
              <a:rPr lang="en-US" dirty="0" smtClean="0"/>
              <a:t>Factors identified in Activity 1</a:t>
            </a:r>
          </a:p>
          <a:p>
            <a:pPr marL="450850" lvl="1">
              <a:spcBef>
                <a:spcPts val="600"/>
              </a:spcBef>
            </a:pPr>
            <a:r>
              <a:rPr lang="en-US" dirty="0" smtClean="0"/>
              <a:t>Priority core capabilities identified in Activity 2</a:t>
            </a:r>
          </a:p>
          <a:p>
            <a:pPr marL="450850" lvl="1">
              <a:spcBef>
                <a:spcPts val="600"/>
              </a:spcBef>
            </a:pPr>
            <a:r>
              <a:rPr lang="en-US" dirty="0" smtClean="0"/>
              <a:t>Elected and appointed officials’ guidance</a:t>
            </a:r>
          </a:p>
        </p:txBody>
      </p:sp>
      <p:cxnSp>
        <p:nvCxnSpPr>
          <p:cNvPr id="7" name="Straight Connector 6" descr="Straight line used to separate the objective from the instructions."/>
          <p:cNvCxnSpPr/>
          <p:nvPr/>
        </p:nvCxnSpPr>
        <p:spPr>
          <a:xfrm>
            <a:off x="4572000" y="1676400"/>
            <a:ext cx="0" cy="4114800"/>
          </a:xfrm>
          <a:prstGeom prst="line">
            <a:avLst/>
          </a:prstGeom>
          <a:ln w="4762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p:txBody>
          <a:bodyPr>
            <a:noAutofit/>
          </a:bodyPr>
          <a:lstStyle/>
          <a:p>
            <a:r>
              <a:rPr lang="en-US" b="1" dirty="0" smtClean="0"/>
              <a:t>Instructions:</a:t>
            </a:r>
          </a:p>
          <a:p>
            <a:pPr marL="511175" lvl="1" indent="-285750">
              <a:buFont typeface="+mj-lt"/>
              <a:buAutoNum type="arabicPeriod"/>
            </a:pPr>
            <a:r>
              <a:rPr lang="en-US" dirty="0" smtClean="0"/>
              <a:t>Identify 3-5 priorities on which to focus training and exercises</a:t>
            </a:r>
          </a:p>
          <a:p>
            <a:pPr marL="511175" lvl="1" indent="-285750">
              <a:buFont typeface="+mj-lt"/>
              <a:buAutoNum type="arabicPeriod"/>
            </a:pPr>
            <a:r>
              <a:rPr lang="en-US" dirty="0" smtClean="0"/>
              <a:t>Priorities should be at the strategic level</a:t>
            </a:r>
          </a:p>
          <a:p>
            <a:pPr marL="511175" lvl="1" indent="-285750">
              <a:buFont typeface="+mj-lt"/>
              <a:buAutoNum type="arabicPeriod"/>
            </a:pPr>
            <a:r>
              <a:rPr lang="en-US" dirty="0" smtClean="0"/>
              <a:t>Consider priorities from a holistic perspective, not just your individual organization. These priorities are not meant to supersede their organizations’ priorities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23</a:t>
            </a:fld>
            <a:endParaRPr lang="en-US" dirty="0"/>
          </a:p>
        </p:txBody>
      </p:sp>
      <p:sp>
        <p:nvSpPr>
          <p:cNvPr id="2" name="Title 1"/>
          <p:cNvSpPr>
            <a:spLocks noGrp="1"/>
          </p:cNvSpPr>
          <p:nvPr>
            <p:ph type="title"/>
          </p:nvPr>
        </p:nvSpPr>
        <p:spPr/>
        <p:txBody>
          <a:bodyPr/>
          <a:lstStyle/>
          <a:p>
            <a:r>
              <a:rPr lang="en-US" dirty="0" smtClean="0">
                <a:solidFill>
                  <a:srgbClr val="003366"/>
                </a:solidFill>
              </a:rPr>
              <a:t>Activity 4</a:t>
            </a:r>
            <a:endParaRPr lang="en-US" dirty="0">
              <a:solidFill>
                <a:srgbClr val="003366"/>
              </a:solidFill>
            </a:endParaRPr>
          </a:p>
        </p:txBody>
      </p:sp>
      <p:graphicFrame>
        <p:nvGraphicFramePr>
          <p:cNvPr id="5" name="Content Placeholder 3" descr="Sequence of TEPW tasks: Identify Factors for Consideration, Link Factors to Core Capabilities, Establish Exercise Program Priorities, and Develop a Multi-year Schedule."/>
          <p:cNvGraphicFramePr>
            <a:graphicFrameLocks/>
          </p:cNvGraphicFramePr>
          <p:nvPr>
            <p:extLst>
              <p:ext uri="{D42A27DB-BD31-4B8C-83A1-F6EECF244321}">
                <p14:modId xmlns:p14="http://schemas.microsoft.com/office/powerpoint/2010/main" val="2712554444"/>
              </p:ext>
            </p:extLst>
          </p:nvPr>
        </p:nvGraphicFramePr>
        <p:xfrm>
          <a:off x="446274" y="762000"/>
          <a:ext cx="8262938" cy="243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2"/>
          <p:cNvSpPr>
            <a:spLocks noGrp="1"/>
          </p:cNvSpPr>
          <p:nvPr>
            <p:ph idx="1"/>
          </p:nvPr>
        </p:nvSpPr>
        <p:spPr>
          <a:xfrm>
            <a:off x="443816" y="2667000"/>
            <a:ext cx="8229600" cy="3809999"/>
          </a:xfrm>
        </p:spPr>
        <p:txBody>
          <a:bodyPr/>
          <a:lstStyle/>
          <a:p>
            <a:pPr>
              <a:spcBef>
                <a:spcPts val="600"/>
              </a:spcBef>
            </a:pPr>
            <a:r>
              <a:rPr lang="en-US" dirty="0" smtClean="0"/>
              <a:t>The multi-year schedule outlines the exercises and associated training events that will address the exercise program priorities</a:t>
            </a:r>
          </a:p>
          <a:p>
            <a:pPr>
              <a:spcBef>
                <a:spcPts val="600"/>
              </a:spcBef>
            </a:pPr>
            <a:r>
              <a:rPr lang="en-US" dirty="0" smtClean="0"/>
              <a:t>The multi-year schedule should reflect a progressive approach:</a:t>
            </a:r>
          </a:p>
          <a:p>
            <a:pPr lvl="1">
              <a:spcBef>
                <a:spcPts val="600"/>
              </a:spcBef>
              <a:buFont typeface="Arial" charset="0"/>
              <a:buChar char="‒"/>
            </a:pPr>
            <a:r>
              <a:rPr lang="en-US" dirty="0" smtClean="0"/>
              <a:t>Exercises are aligned to a common set of exercise program priorities</a:t>
            </a:r>
          </a:p>
          <a:p>
            <a:pPr lvl="1">
              <a:spcBef>
                <a:spcPts val="600"/>
              </a:spcBef>
              <a:buFont typeface="Arial" charset="0"/>
              <a:buChar char="‒"/>
            </a:pPr>
            <a:r>
              <a:rPr lang="en-US" dirty="0" smtClean="0"/>
              <a:t>Exercises increase in complexity over time</a:t>
            </a:r>
          </a:p>
          <a:p>
            <a:pPr>
              <a:spcBef>
                <a:spcPts val="600"/>
              </a:spcBef>
            </a:pPr>
            <a:r>
              <a:rPr lang="en-US" dirty="0" smtClean="0"/>
              <a:t>Exercises should be supported at each step with training resources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24</a:t>
            </a:fld>
            <a:endParaRPr lang="en-US" dirty="0"/>
          </a:p>
        </p:txBody>
      </p:sp>
      <p:sp>
        <p:nvSpPr>
          <p:cNvPr id="2" name="Title 1"/>
          <p:cNvSpPr>
            <a:spLocks noGrp="1"/>
          </p:cNvSpPr>
          <p:nvPr>
            <p:ph type="title"/>
          </p:nvPr>
        </p:nvSpPr>
        <p:spPr/>
        <p:txBody>
          <a:bodyPr/>
          <a:lstStyle/>
          <a:p>
            <a:r>
              <a:rPr lang="en-US" dirty="0" smtClean="0">
                <a:solidFill>
                  <a:srgbClr val="003366"/>
                </a:solidFill>
              </a:rPr>
              <a:t>Activity 4 Tasks Overview</a:t>
            </a:r>
            <a:endParaRPr lang="en-US" dirty="0">
              <a:solidFill>
                <a:srgbClr val="003366"/>
              </a:solidFill>
            </a:endParaRPr>
          </a:p>
        </p:txBody>
      </p:sp>
      <p:sp>
        <p:nvSpPr>
          <p:cNvPr id="3" name="Content Placeholder 2"/>
          <p:cNvSpPr>
            <a:spLocks noGrp="1"/>
          </p:cNvSpPr>
          <p:nvPr>
            <p:ph idx="1"/>
          </p:nvPr>
        </p:nvSpPr>
        <p:spPr/>
        <p:txBody>
          <a:bodyPr/>
          <a:lstStyle/>
          <a:p>
            <a:pPr marL="0" indent="0">
              <a:buNone/>
            </a:pPr>
            <a:r>
              <a:rPr lang="en-US" dirty="0" smtClean="0"/>
              <a:t>During this activity, we will focus on the following tasks:</a:t>
            </a:r>
          </a:p>
          <a:p>
            <a:r>
              <a:rPr lang="en-US" dirty="0" smtClean="0"/>
              <a:t>Task 4.1: Identify Potential Exercises</a:t>
            </a:r>
          </a:p>
          <a:p>
            <a:r>
              <a:rPr lang="en-US" dirty="0" smtClean="0"/>
              <a:t>Task 4.2: Identify Training</a:t>
            </a:r>
          </a:p>
          <a:p>
            <a:r>
              <a:rPr lang="en-US" dirty="0" smtClean="0"/>
              <a:t>Task 4.3: Update/Build the Multi-year Schedule</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25</a:t>
            </a:fld>
            <a:endParaRPr lang="en-US" dirty="0"/>
          </a:p>
        </p:txBody>
      </p:sp>
      <p:sp>
        <p:nvSpPr>
          <p:cNvPr id="6" name="Title 5"/>
          <p:cNvSpPr>
            <a:spLocks noGrp="1"/>
          </p:cNvSpPr>
          <p:nvPr>
            <p:ph type="title"/>
          </p:nvPr>
        </p:nvSpPr>
        <p:spPr/>
        <p:txBody>
          <a:bodyPr/>
          <a:lstStyle/>
          <a:p>
            <a:r>
              <a:rPr lang="en-US" dirty="0" smtClean="0">
                <a:solidFill>
                  <a:srgbClr val="003366"/>
                </a:solidFill>
              </a:rPr>
              <a:t>Task 4.1: Identify Potential Exercises</a:t>
            </a:r>
            <a:endParaRPr lang="en-US" dirty="0">
              <a:solidFill>
                <a:srgbClr val="003366"/>
              </a:solidFill>
            </a:endParaRPr>
          </a:p>
        </p:txBody>
      </p:sp>
      <p:sp>
        <p:nvSpPr>
          <p:cNvPr id="3" name="Content Placeholder 2"/>
          <p:cNvSpPr>
            <a:spLocks noGrp="1"/>
          </p:cNvSpPr>
          <p:nvPr>
            <p:ph sz="half" idx="1"/>
          </p:nvPr>
        </p:nvSpPr>
        <p:spPr/>
        <p:txBody>
          <a:bodyPr>
            <a:normAutofit/>
          </a:bodyPr>
          <a:lstStyle/>
          <a:p>
            <a:r>
              <a:rPr lang="en-US" b="1" dirty="0" smtClean="0"/>
              <a:t>Objective:</a:t>
            </a:r>
            <a:r>
              <a:rPr lang="en-US" dirty="0" smtClean="0"/>
              <a:t> Identify potential exercises for inclusion in the multi-year schedule</a:t>
            </a:r>
          </a:p>
          <a:p>
            <a:r>
              <a:rPr lang="en-US" dirty="0" smtClean="0"/>
              <a:t>Consider:</a:t>
            </a:r>
          </a:p>
          <a:p>
            <a:pPr marL="450850" lvl="1">
              <a:spcBef>
                <a:spcPts val="600"/>
              </a:spcBef>
            </a:pPr>
            <a:r>
              <a:rPr lang="en-US" dirty="0" smtClean="0"/>
              <a:t>Pre-planned exercises</a:t>
            </a:r>
          </a:p>
          <a:p>
            <a:pPr marL="450850" lvl="1">
              <a:spcBef>
                <a:spcPts val="600"/>
              </a:spcBef>
            </a:pPr>
            <a:r>
              <a:rPr lang="en-US" dirty="0" smtClean="0"/>
              <a:t>Standing exercise requirements</a:t>
            </a:r>
          </a:p>
          <a:p>
            <a:pPr marL="450850" lvl="1">
              <a:spcBef>
                <a:spcPts val="600"/>
              </a:spcBef>
            </a:pPr>
            <a:r>
              <a:rPr lang="en-US" dirty="0" smtClean="0"/>
              <a:t>Additional exercises to address program priorities</a:t>
            </a:r>
            <a:endParaRPr lang="en-US" dirty="0"/>
          </a:p>
        </p:txBody>
      </p:sp>
      <p:cxnSp>
        <p:nvCxnSpPr>
          <p:cNvPr id="7" name="Straight Connector 6" descr="Straight line used to separate the objective from the instructions."/>
          <p:cNvCxnSpPr/>
          <p:nvPr/>
        </p:nvCxnSpPr>
        <p:spPr>
          <a:xfrm>
            <a:off x="4572000" y="1676400"/>
            <a:ext cx="0" cy="4267200"/>
          </a:xfrm>
          <a:prstGeom prst="line">
            <a:avLst/>
          </a:prstGeom>
          <a:ln w="4762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p:txBody>
          <a:bodyPr>
            <a:normAutofit/>
          </a:bodyPr>
          <a:lstStyle/>
          <a:p>
            <a:r>
              <a:rPr lang="en-US" b="1" dirty="0" smtClean="0"/>
              <a:t>Instructions:</a:t>
            </a:r>
          </a:p>
          <a:p>
            <a:pPr marL="511175" lvl="1" indent="-285750">
              <a:buFont typeface="+mj-lt"/>
              <a:buAutoNum type="arabicPeriod"/>
            </a:pPr>
            <a:r>
              <a:rPr lang="en-US" dirty="0" smtClean="0"/>
              <a:t>Locate the other members of your organization</a:t>
            </a:r>
          </a:p>
          <a:p>
            <a:pPr marL="511175" lvl="1" indent="-285750">
              <a:buFont typeface="+mj-lt"/>
              <a:buAutoNum type="arabicPeriod"/>
            </a:pPr>
            <a:r>
              <a:rPr lang="en-US" dirty="0" smtClean="0"/>
              <a:t>As a group, identify potential exercises for the multi-year schedule</a:t>
            </a:r>
          </a:p>
          <a:p>
            <a:pPr marL="511175" lvl="1" indent="-285750">
              <a:buFont typeface="+mj-lt"/>
              <a:buAutoNum type="arabicPeriod"/>
            </a:pPr>
            <a:r>
              <a:rPr lang="en-US" dirty="0" smtClean="0"/>
              <a:t>Record the exercises, including the focus, date, and other known information</a:t>
            </a:r>
          </a:p>
          <a:p>
            <a:pPr marL="511175" lvl="1" indent="-285750">
              <a:buFont typeface="+mj-lt"/>
              <a:buAutoNum type="arabicPeriod"/>
            </a:pPr>
            <a:r>
              <a:rPr lang="en-US" dirty="0" smtClean="0"/>
              <a:t>Choose a group member to brief the findings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26</a:t>
            </a:fld>
            <a:endParaRPr lang="en-US" dirty="0"/>
          </a:p>
        </p:txBody>
      </p:sp>
      <p:sp>
        <p:nvSpPr>
          <p:cNvPr id="6" name="Title 5"/>
          <p:cNvSpPr>
            <a:spLocks noGrp="1"/>
          </p:cNvSpPr>
          <p:nvPr>
            <p:ph type="title"/>
          </p:nvPr>
        </p:nvSpPr>
        <p:spPr/>
        <p:txBody>
          <a:bodyPr/>
          <a:lstStyle/>
          <a:p>
            <a:r>
              <a:rPr lang="en-US" dirty="0" smtClean="0">
                <a:solidFill>
                  <a:srgbClr val="003366"/>
                </a:solidFill>
              </a:rPr>
              <a:t>Task 4.2: Identify Potential Training</a:t>
            </a:r>
            <a:endParaRPr lang="en-US" dirty="0">
              <a:solidFill>
                <a:srgbClr val="003366"/>
              </a:solidFill>
            </a:endParaRPr>
          </a:p>
        </p:txBody>
      </p:sp>
      <p:sp>
        <p:nvSpPr>
          <p:cNvPr id="3" name="Content Placeholder 2"/>
          <p:cNvSpPr>
            <a:spLocks noGrp="1"/>
          </p:cNvSpPr>
          <p:nvPr>
            <p:ph sz="half" idx="1"/>
          </p:nvPr>
        </p:nvSpPr>
        <p:spPr/>
        <p:txBody>
          <a:bodyPr>
            <a:normAutofit/>
          </a:bodyPr>
          <a:lstStyle/>
          <a:p>
            <a:r>
              <a:rPr lang="en-US" b="1" dirty="0" smtClean="0"/>
              <a:t>Objective:</a:t>
            </a:r>
            <a:r>
              <a:rPr lang="en-US" dirty="0" smtClean="0"/>
              <a:t> Identify potential training events for inclusion in the multi-year schedule</a:t>
            </a:r>
          </a:p>
          <a:p>
            <a:r>
              <a:rPr lang="en-US" dirty="0" smtClean="0"/>
              <a:t>Consider:</a:t>
            </a:r>
          </a:p>
          <a:p>
            <a:pPr marL="450850" lvl="1">
              <a:spcBef>
                <a:spcPts val="600"/>
              </a:spcBef>
            </a:pPr>
            <a:r>
              <a:rPr lang="en-US" dirty="0" smtClean="0"/>
              <a:t>Training to support specific exercises</a:t>
            </a:r>
          </a:p>
          <a:p>
            <a:pPr marL="450850" lvl="1">
              <a:spcBef>
                <a:spcPts val="600"/>
              </a:spcBef>
            </a:pPr>
            <a:r>
              <a:rPr lang="en-US" dirty="0" smtClean="0"/>
              <a:t>Required training</a:t>
            </a:r>
          </a:p>
          <a:p>
            <a:pPr marL="450850" lvl="1">
              <a:spcBef>
                <a:spcPts val="600"/>
              </a:spcBef>
            </a:pPr>
            <a:r>
              <a:rPr lang="en-US" dirty="0" smtClean="0"/>
              <a:t>Additional training to meet capability gaps or address program priorities</a:t>
            </a:r>
            <a:endParaRPr lang="en-US" dirty="0"/>
          </a:p>
        </p:txBody>
      </p:sp>
      <p:cxnSp>
        <p:nvCxnSpPr>
          <p:cNvPr id="7" name="Straight Connector 6" descr="Straight line used to separate the objective from the instructions."/>
          <p:cNvCxnSpPr/>
          <p:nvPr/>
        </p:nvCxnSpPr>
        <p:spPr>
          <a:xfrm>
            <a:off x="4572000" y="1676400"/>
            <a:ext cx="0" cy="4114800"/>
          </a:xfrm>
          <a:prstGeom prst="line">
            <a:avLst/>
          </a:prstGeom>
          <a:ln w="4762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p:txBody>
          <a:bodyPr>
            <a:normAutofit/>
          </a:bodyPr>
          <a:lstStyle/>
          <a:p>
            <a:r>
              <a:rPr lang="en-US" b="1" dirty="0" smtClean="0"/>
              <a:t>Instructions:</a:t>
            </a:r>
          </a:p>
          <a:p>
            <a:pPr marL="511175" lvl="1" indent="-285750">
              <a:buFont typeface="+mj-lt"/>
              <a:buAutoNum type="arabicPeriod"/>
            </a:pPr>
            <a:r>
              <a:rPr lang="en-US" dirty="0" smtClean="0"/>
              <a:t>Locate the other members of your organization</a:t>
            </a:r>
          </a:p>
          <a:p>
            <a:pPr marL="511175" lvl="1" indent="-285750">
              <a:buFont typeface="+mj-lt"/>
              <a:buAutoNum type="arabicPeriod"/>
            </a:pPr>
            <a:r>
              <a:rPr lang="en-US" dirty="0" smtClean="0"/>
              <a:t>As a group, identify potential training events</a:t>
            </a:r>
          </a:p>
          <a:p>
            <a:pPr marL="511175" lvl="1" indent="-285750">
              <a:buFont typeface="+mj-lt"/>
              <a:buAutoNum type="arabicPeriod"/>
            </a:pPr>
            <a:r>
              <a:rPr lang="en-US" dirty="0" smtClean="0"/>
              <a:t>Record the potential training events, including the focus, audience, and date</a:t>
            </a:r>
          </a:p>
          <a:p>
            <a:pPr marL="511175" lvl="1" indent="-285750">
              <a:buFont typeface="+mj-lt"/>
              <a:buAutoNum type="arabicPeriod"/>
            </a:pPr>
            <a:r>
              <a:rPr lang="en-US" dirty="0" smtClean="0"/>
              <a:t>Choose a group member to brief the findings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27</a:t>
            </a:fld>
            <a:endParaRPr lang="en-US" dirty="0"/>
          </a:p>
        </p:txBody>
      </p:sp>
      <p:sp>
        <p:nvSpPr>
          <p:cNvPr id="6" name="Title 5"/>
          <p:cNvSpPr>
            <a:spLocks noGrp="1"/>
          </p:cNvSpPr>
          <p:nvPr>
            <p:ph type="title"/>
          </p:nvPr>
        </p:nvSpPr>
        <p:spPr/>
        <p:txBody>
          <a:bodyPr>
            <a:noAutofit/>
          </a:bodyPr>
          <a:lstStyle/>
          <a:p>
            <a:pPr>
              <a:lnSpc>
                <a:spcPct val="80000"/>
              </a:lnSpc>
            </a:pPr>
            <a:r>
              <a:rPr lang="en-US" dirty="0" smtClean="0">
                <a:solidFill>
                  <a:srgbClr val="003366"/>
                </a:solidFill>
              </a:rPr>
              <a:t>Task 4.3: Update/Build the </a:t>
            </a:r>
            <a:br>
              <a:rPr lang="en-US" dirty="0" smtClean="0">
                <a:solidFill>
                  <a:srgbClr val="003366"/>
                </a:solidFill>
              </a:rPr>
            </a:br>
            <a:r>
              <a:rPr lang="en-US" dirty="0" smtClean="0">
                <a:solidFill>
                  <a:srgbClr val="003366"/>
                </a:solidFill>
              </a:rPr>
              <a:t>Draft Multi-year Schedule</a:t>
            </a:r>
            <a:endParaRPr lang="en-US" dirty="0">
              <a:solidFill>
                <a:srgbClr val="003366"/>
              </a:solidFill>
            </a:endParaRPr>
          </a:p>
        </p:txBody>
      </p:sp>
      <p:sp>
        <p:nvSpPr>
          <p:cNvPr id="3" name="Content Placeholder 2"/>
          <p:cNvSpPr>
            <a:spLocks noGrp="1"/>
          </p:cNvSpPr>
          <p:nvPr>
            <p:ph sz="half" idx="1"/>
          </p:nvPr>
        </p:nvSpPr>
        <p:spPr/>
        <p:txBody>
          <a:bodyPr>
            <a:normAutofit/>
          </a:bodyPr>
          <a:lstStyle/>
          <a:p>
            <a:r>
              <a:rPr lang="en-US" b="1" dirty="0" smtClean="0"/>
              <a:t>Objective:</a:t>
            </a:r>
            <a:r>
              <a:rPr lang="en-US" dirty="0" smtClean="0"/>
              <a:t> Update or build the multi-year training and exercise schedule</a:t>
            </a:r>
          </a:p>
          <a:p>
            <a:r>
              <a:rPr lang="en-US" dirty="0" smtClean="0"/>
              <a:t>Consider:</a:t>
            </a:r>
          </a:p>
          <a:p>
            <a:pPr marL="450850" lvl="1">
              <a:spcBef>
                <a:spcPts val="600"/>
              </a:spcBef>
            </a:pPr>
            <a:r>
              <a:rPr lang="en-US" dirty="0" smtClean="0"/>
              <a:t>Exercises that address program priorities and priority core capabilities</a:t>
            </a:r>
          </a:p>
          <a:p>
            <a:pPr marL="450850" lvl="1">
              <a:spcBef>
                <a:spcPts val="600"/>
              </a:spcBef>
            </a:pPr>
            <a:r>
              <a:rPr lang="en-US" dirty="0" smtClean="0"/>
              <a:t>Exercises that promote collaboration</a:t>
            </a:r>
            <a:endParaRPr lang="en-US" dirty="0"/>
          </a:p>
        </p:txBody>
      </p:sp>
      <p:cxnSp>
        <p:nvCxnSpPr>
          <p:cNvPr id="5" name="Straight Connector 4" descr="Straight line used to separate the objective from the instructions."/>
          <p:cNvCxnSpPr/>
          <p:nvPr/>
        </p:nvCxnSpPr>
        <p:spPr>
          <a:xfrm>
            <a:off x="4419600" y="1676400"/>
            <a:ext cx="0" cy="3657600"/>
          </a:xfrm>
          <a:prstGeom prst="line">
            <a:avLst/>
          </a:prstGeom>
          <a:ln w="4762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p:txBody>
          <a:bodyPr>
            <a:normAutofit/>
          </a:bodyPr>
          <a:lstStyle/>
          <a:p>
            <a:r>
              <a:rPr lang="en-US" b="1" dirty="0" smtClean="0"/>
              <a:t>Instructions:</a:t>
            </a:r>
          </a:p>
          <a:p>
            <a:pPr marL="511175" lvl="1" indent="-285750">
              <a:buFont typeface="+mj-lt"/>
              <a:buAutoNum type="arabicPeriod"/>
            </a:pPr>
            <a:r>
              <a:rPr lang="en-US" dirty="0" smtClean="0"/>
              <a:t>Select exercises from the proposed list and identify tentative exercise conduct dates</a:t>
            </a:r>
          </a:p>
          <a:p>
            <a:pPr marL="511175" lvl="1" indent="-285750">
              <a:buFont typeface="+mj-lt"/>
              <a:buAutoNum type="arabicPeriod"/>
            </a:pPr>
            <a:r>
              <a:rPr lang="en-US" dirty="0" smtClean="0"/>
              <a:t>Select training events and identify tentative conduct dates, scheduling around exercises, as appropriate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28</a:t>
            </a:fld>
            <a:endParaRPr lang="en-US" dirty="0"/>
          </a:p>
        </p:txBody>
      </p:sp>
      <p:sp>
        <p:nvSpPr>
          <p:cNvPr id="6" name="Title 5"/>
          <p:cNvSpPr>
            <a:spLocks noGrp="1"/>
          </p:cNvSpPr>
          <p:nvPr>
            <p:ph type="title"/>
          </p:nvPr>
        </p:nvSpPr>
        <p:spPr/>
        <p:txBody>
          <a:bodyPr>
            <a:noAutofit/>
          </a:bodyPr>
          <a:lstStyle/>
          <a:p>
            <a:pPr>
              <a:lnSpc>
                <a:spcPct val="80000"/>
              </a:lnSpc>
            </a:pPr>
            <a:r>
              <a:rPr lang="en-US" dirty="0" smtClean="0">
                <a:solidFill>
                  <a:srgbClr val="003366"/>
                </a:solidFill>
              </a:rPr>
              <a:t>Populate the Draft Multi-year Schedule (1/2)</a:t>
            </a:r>
            <a:endParaRPr lang="en-US" dirty="0">
              <a:solidFill>
                <a:srgbClr val="003366"/>
              </a:solidFill>
            </a:endParaRPr>
          </a:p>
        </p:txBody>
      </p:sp>
      <p:sp>
        <p:nvSpPr>
          <p:cNvPr id="5" name="Content Placeholder 2"/>
          <p:cNvSpPr txBox="1">
            <a:spLocks/>
          </p:cNvSpPr>
          <p:nvPr/>
        </p:nvSpPr>
        <p:spPr bwMode="auto">
          <a:xfrm>
            <a:off x="423862" y="1448928"/>
            <a:ext cx="8262938" cy="4389438"/>
          </a:xfrm>
          <a:prstGeom prst="rect">
            <a:avLst/>
          </a:prstGeom>
          <a:noFill/>
          <a:ln w="9525">
            <a:noFill/>
            <a:miter lim="800000"/>
            <a:headEnd/>
            <a:tailEnd/>
          </a:ln>
        </p:spPr>
        <p:txBody>
          <a:bodyPr/>
          <a:lstStyle/>
          <a:p>
            <a:pPr marL="233363" indent="-233363">
              <a:spcBef>
                <a:spcPts val="1200"/>
              </a:spcBef>
              <a:buClr>
                <a:srgbClr val="333333"/>
              </a:buClr>
              <a:defRPr/>
            </a:pPr>
            <a:r>
              <a:rPr lang="en-US" sz="2200" kern="0" dirty="0">
                <a:solidFill>
                  <a:srgbClr val="333333"/>
                </a:solidFill>
                <a:latin typeface="+mn-lt"/>
              </a:rPr>
              <a:t>Year 1:  20xx</a:t>
            </a:r>
          </a:p>
        </p:txBody>
      </p:sp>
      <p:graphicFrame>
        <p:nvGraphicFramePr>
          <p:cNvPr id="4" name="Content Placeholder 3" descr="Graphic of an example for how to populate a multi-year schedule. It includes all 12 months and space for 5 organizations"/>
          <p:cNvGraphicFramePr>
            <a:graphicFrameLocks noGrp="1"/>
          </p:cNvGraphicFramePr>
          <p:nvPr>
            <p:ph idx="1"/>
            <p:extLst>
              <p:ext uri="{D42A27DB-BD31-4B8C-83A1-F6EECF244321}">
                <p14:modId xmlns:p14="http://schemas.microsoft.com/office/powerpoint/2010/main" val="2866376233"/>
              </p:ext>
            </p:extLst>
          </p:nvPr>
        </p:nvGraphicFramePr>
        <p:xfrm>
          <a:off x="457200" y="1997077"/>
          <a:ext cx="8229606" cy="3489323"/>
        </p:xfrm>
        <a:graphic>
          <a:graphicData uri="http://schemas.openxmlformats.org/drawingml/2006/table">
            <a:tbl>
              <a:tblPr firstRow="1"/>
              <a:tblGrid>
                <a:gridCol w="866274"/>
                <a:gridCol w="613611"/>
                <a:gridCol w="613611"/>
                <a:gridCol w="613611"/>
                <a:gridCol w="613611"/>
                <a:gridCol w="613611"/>
                <a:gridCol w="613611"/>
                <a:gridCol w="613611"/>
                <a:gridCol w="613611"/>
                <a:gridCol w="613611"/>
                <a:gridCol w="613611"/>
                <a:gridCol w="613611"/>
                <a:gridCol w="613611"/>
              </a:tblGrid>
              <a:tr h="487688">
                <a:tc>
                  <a:txBody>
                    <a:bodyPr/>
                    <a:lstStyle/>
                    <a:p>
                      <a:pPr marL="0" marR="0" algn="ctr">
                        <a:spcBef>
                          <a:spcPts val="0"/>
                        </a:spcBef>
                        <a:spcAft>
                          <a:spcPts val="0"/>
                        </a:spcAft>
                      </a:pPr>
                      <a:r>
                        <a:rPr lang="en-US" sz="1600" b="1" dirty="0" smtClean="0">
                          <a:solidFill>
                            <a:srgbClr val="333333"/>
                          </a:solidFill>
                          <a:latin typeface="Times New Roman"/>
                          <a:ea typeface="Times New Roman"/>
                          <a:cs typeface="Times New Roman"/>
                        </a:rPr>
                        <a:t>Organ-ization</a:t>
                      </a:r>
                      <a:endParaRPr lang="en-US" sz="1600" dirty="0">
                        <a:solidFill>
                          <a:srgbClr val="333333"/>
                        </a:solidFill>
                        <a:latin typeface="Times New Roman"/>
                        <a:ea typeface="Times New Roman"/>
                        <a:cs typeface="Times New Roman"/>
                      </a:endParaRP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Jan</a:t>
                      </a:r>
                      <a:endParaRPr lang="en-US" sz="1600" dirty="0">
                        <a:solidFill>
                          <a:srgbClr val="333333"/>
                        </a:solidFill>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Feb</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Mar</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Apr</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May</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Jun</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Jul</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Aug</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Sep</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Oct</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Nov</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Dec</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r>
              <a:tr h="600327">
                <a:tc>
                  <a:txBody>
                    <a:bodyPr/>
                    <a:lstStyle/>
                    <a:p>
                      <a:pPr marL="0" marR="0" algn="ctr">
                        <a:spcBef>
                          <a:spcPts val="0"/>
                        </a:spcBef>
                        <a:spcAft>
                          <a:spcPts val="0"/>
                        </a:spcAft>
                      </a:pPr>
                      <a:r>
                        <a:rPr lang="en-US" sz="1600" dirty="0" smtClean="0">
                          <a:solidFill>
                            <a:srgbClr val="333333"/>
                          </a:solidFill>
                          <a:latin typeface="Times New Roman"/>
                          <a:ea typeface="Times New Roman"/>
                          <a:cs typeface="Times New Roman"/>
                        </a:rPr>
                        <a:t>Org </a:t>
                      </a:r>
                      <a:r>
                        <a:rPr lang="en-US" sz="1600" dirty="0">
                          <a:solidFill>
                            <a:srgbClr val="333333"/>
                          </a:solidFill>
                          <a:latin typeface="Times New Roman"/>
                          <a:ea typeface="Times New Roman"/>
                          <a:cs typeface="Times New Roman"/>
                        </a:rPr>
                        <a:t>1</a:t>
                      </a: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327">
                <a:tc>
                  <a:txBody>
                    <a:bodyPr/>
                    <a:lstStyle/>
                    <a:p>
                      <a:pPr marL="0" marR="0" algn="ctr">
                        <a:spcBef>
                          <a:spcPts val="0"/>
                        </a:spcBef>
                        <a:spcAft>
                          <a:spcPts val="0"/>
                        </a:spcAft>
                      </a:pPr>
                      <a:r>
                        <a:rPr lang="en-US" sz="1600" dirty="0" smtClean="0">
                          <a:solidFill>
                            <a:srgbClr val="333333"/>
                          </a:solidFill>
                          <a:latin typeface="Times New Roman"/>
                          <a:ea typeface="Times New Roman"/>
                          <a:cs typeface="Times New Roman"/>
                        </a:rPr>
                        <a:t>Org </a:t>
                      </a:r>
                      <a:r>
                        <a:rPr lang="en-US" sz="1600" dirty="0">
                          <a:solidFill>
                            <a:srgbClr val="333333"/>
                          </a:solidFill>
                          <a:latin typeface="Times New Roman"/>
                          <a:ea typeface="Times New Roman"/>
                          <a:cs typeface="Times New Roman"/>
                        </a:rPr>
                        <a:t>2</a:t>
                      </a: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327">
                <a:tc>
                  <a:txBody>
                    <a:bodyPr/>
                    <a:lstStyle/>
                    <a:p>
                      <a:pPr marL="0" marR="0" algn="ctr">
                        <a:spcBef>
                          <a:spcPts val="0"/>
                        </a:spcBef>
                        <a:spcAft>
                          <a:spcPts val="0"/>
                        </a:spcAft>
                      </a:pPr>
                      <a:r>
                        <a:rPr lang="en-US" sz="1600" dirty="0" smtClean="0">
                          <a:solidFill>
                            <a:srgbClr val="333333"/>
                          </a:solidFill>
                          <a:latin typeface="Times New Roman"/>
                          <a:ea typeface="Times New Roman"/>
                          <a:cs typeface="Times New Roman"/>
                        </a:rPr>
                        <a:t>Org </a:t>
                      </a:r>
                      <a:r>
                        <a:rPr lang="en-US" sz="1600" dirty="0">
                          <a:solidFill>
                            <a:srgbClr val="333333"/>
                          </a:solidFill>
                          <a:latin typeface="Times New Roman"/>
                          <a:ea typeface="Times New Roman"/>
                          <a:cs typeface="Times New Roman"/>
                        </a:rPr>
                        <a:t>3</a:t>
                      </a: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327">
                <a:tc>
                  <a:txBody>
                    <a:bodyPr/>
                    <a:lstStyle/>
                    <a:p>
                      <a:pPr marL="0" marR="0" algn="ctr">
                        <a:spcBef>
                          <a:spcPts val="0"/>
                        </a:spcBef>
                        <a:spcAft>
                          <a:spcPts val="0"/>
                        </a:spcAft>
                      </a:pPr>
                      <a:r>
                        <a:rPr lang="en-US" sz="1600" dirty="0" smtClean="0">
                          <a:solidFill>
                            <a:srgbClr val="333333"/>
                          </a:solidFill>
                          <a:latin typeface="Times New Roman"/>
                          <a:ea typeface="Times New Roman"/>
                          <a:cs typeface="Times New Roman"/>
                        </a:rPr>
                        <a:t>Org </a:t>
                      </a:r>
                      <a:r>
                        <a:rPr lang="en-US" sz="1600" dirty="0">
                          <a:solidFill>
                            <a:srgbClr val="333333"/>
                          </a:solidFill>
                          <a:latin typeface="Times New Roman"/>
                          <a:ea typeface="Times New Roman"/>
                          <a:cs typeface="Times New Roman"/>
                        </a:rPr>
                        <a:t>4</a:t>
                      </a: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327">
                <a:tc>
                  <a:txBody>
                    <a:bodyPr/>
                    <a:lstStyle/>
                    <a:p>
                      <a:pPr marL="0" marR="0" algn="ctr">
                        <a:spcBef>
                          <a:spcPts val="0"/>
                        </a:spcBef>
                        <a:spcAft>
                          <a:spcPts val="0"/>
                        </a:spcAft>
                      </a:pPr>
                      <a:r>
                        <a:rPr lang="en-US" sz="1600" dirty="0" smtClean="0">
                          <a:solidFill>
                            <a:srgbClr val="333333"/>
                          </a:solidFill>
                          <a:latin typeface="Times New Roman"/>
                          <a:ea typeface="Times New Roman"/>
                          <a:cs typeface="Times New Roman"/>
                        </a:rPr>
                        <a:t>Org </a:t>
                      </a:r>
                      <a:r>
                        <a:rPr lang="en-US" sz="1600" dirty="0">
                          <a:solidFill>
                            <a:srgbClr val="333333"/>
                          </a:solidFill>
                          <a:latin typeface="Times New Roman"/>
                          <a:ea typeface="Times New Roman"/>
                          <a:cs typeface="Times New Roman"/>
                        </a:rPr>
                        <a:t>5</a:t>
                      </a: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29</a:t>
            </a:fld>
            <a:endParaRPr lang="en-US" dirty="0"/>
          </a:p>
        </p:txBody>
      </p:sp>
      <p:sp>
        <p:nvSpPr>
          <p:cNvPr id="6" name="Title 5"/>
          <p:cNvSpPr>
            <a:spLocks noGrp="1"/>
          </p:cNvSpPr>
          <p:nvPr>
            <p:ph type="title"/>
          </p:nvPr>
        </p:nvSpPr>
        <p:spPr/>
        <p:txBody>
          <a:bodyPr>
            <a:noAutofit/>
          </a:bodyPr>
          <a:lstStyle/>
          <a:p>
            <a:pPr>
              <a:lnSpc>
                <a:spcPct val="80000"/>
              </a:lnSpc>
            </a:pPr>
            <a:r>
              <a:rPr lang="en-US" dirty="0" smtClean="0">
                <a:solidFill>
                  <a:srgbClr val="003366"/>
                </a:solidFill>
              </a:rPr>
              <a:t>Populate the Draft Multi-year Schedule (2/2)</a:t>
            </a:r>
            <a:endParaRPr lang="en-US" dirty="0">
              <a:solidFill>
                <a:srgbClr val="003366"/>
              </a:solidFill>
            </a:endParaRPr>
          </a:p>
        </p:txBody>
      </p:sp>
      <p:sp>
        <p:nvSpPr>
          <p:cNvPr id="5" name="Content Placeholder 2"/>
          <p:cNvSpPr txBox="1">
            <a:spLocks/>
          </p:cNvSpPr>
          <p:nvPr/>
        </p:nvSpPr>
        <p:spPr bwMode="auto">
          <a:xfrm>
            <a:off x="436152" y="1417638"/>
            <a:ext cx="8262938" cy="4389438"/>
          </a:xfrm>
          <a:prstGeom prst="rect">
            <a:avLst/>
          </a:prstGeom>
          <a:noFill/>
          <a:ln w="9525">
            <a:noFill/>
            <a:miter lim="800000"/>
            <a:headEnd/>
            <a:tailEnd/>
          </a:ln>
        </p:spPr>
        <p:txBody>
          <a:bodyPr/>
          <a:lstStyle/>
          <a:p>
            <a:pPr marL="233363" indent="-233363">
              <a:spcBef>
                <a:spcPts val="1200"/>
              </a:spcBef>
              <a:buClr>
                <a:srgbClr val="333333"/>
              </a:buClr>
              <a:defRPr/>
            </a:pPr>
            <a:r>
              <a:rPr lang="en-US" sz="2200" kern="0" dirty="0">
                <a:solidFill>
                  <a:srgbClr val="333333"/>
                </a:solidFill>
                <a:latin typeface="+mn-lt"/>
              </a:rPr>
              <a:t>Year 1:  20xx</a:t>
            </a:r>
          </a:p>
        </p:txBody>
      </p:sp>
      <p:graphicFrame>
        <p:nvGraphicFramePr>
          <p:cNvPr id="4" name="Content Placeholder 3" descr="Graphic of an example for how to populate a multi-year schedule. It includes all 12 months and space for 5 organizations"/>
          <p:cNvGraphicFramePr>
            <a:graphicFrameLocks noGrp="1"/>
          </p:cNvGraphicFramePr>
          <p:nvPr>
            <p:ph idx="1"/>
            <p:extLst>
              <p:ext uri="{D42A27DB-BD31-4B8C-83A1-F6EECF244321}">
                <p14:modId xmlns:p14="http://schemas.microsoft.com/office/powerpoint/2010/main" val="2017997050"/>
              </p:ext>
            </p:extLst>
          </p:nvPr>
        </p:nvGraphicFramePr>
        <p:xfrm>
          <a:off x="457200" y="1997077"/>
          <a:ext cx="8229606" cy="3489323"/>
        </p:xfrm>
        <a:graphic>
          <a:graphicData uri="http://schemas.openxmlformats.org/drawingml/2006/table">
            <a:tbl>
              <a:tblPr firstRow="1"/>
              <a:tblGrid>
                <a:gridCol w="866274"/>
                <a:gridCol w="613611"/>
                <a:gridCol w="613611"/>
                <a:gridCol w="613611"/>
                <a:gridCol w="613611"/>
                <a:gridCol w="613611"/>
                <a:gridCol w="613611"/>
                <a:gridCol w="613611"/>
                <a:gridCol w="613611"/>
                <a:gridCol w="613611"/>
                <a:gridCol w="613611"/>
                <a:gridCol w="613611"/>
                <a:gridCol w="613611"/>
              </a:tblGrid>
              <a:tr h="487688">
                <a:tc>
                  <a:txBody>
                    <a:bodyPr/>
                    <a:lstStyle/>
                    <a:p>
                      <a:pPr marL="0" marR="0" algn="ctr">
                        <a:spcBef>
                          <a:spcPts val="0"/>
                        </a:spcBef>
                        <a:spcAft>
                          <a:spcPts val="0"/>
                        </a:spcAft>
                      </a:pPr>
                      <a:r>
                        <a:rPr lang="en-US" sz="1600" b="1" dirty="0" smtClean="0">
                          <a:solidFill>
                            <a:srgbClr val="333333"/>
                          </a:solidFill>
                          <a:latin typeface="Times New Roman"/>
                          <a:ea typeface="Times New Roman"/>
                          <a:cs typeface="Times New Roman"/>
                        </a:rPr>
                        <a:t>Organ-ization</a:t>
                      </a:r>
                      <a:endParaRPr lang="en-US" sz="1600" dirty="0">
                        <a:solidFill>
                          <a:srgbClr val="333333"/>
                        </a:solidFill>
                        <a:latin typeface="Times New Roman"/>
                        <a:ea typeface="Times New Roman"/>
                        <a:cs typeface="Times New Roman"/>
                      </a:endParaRP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Jan</a:t>
                      </a:r>
                      <a:endParaRPr lang="en-US" sz="1600" dirty="0">
                        <a:solidFill>
                          <a:srgbClr val="333333"/>
                        </a:solidFill>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Feb</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Mar</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Apr</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May</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Jun</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Jul</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Aug</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Sep</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Oct</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Nov</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333333"/>
                          </a:solidFill>
                          <a:latin typeface="Times New Roman"/>
                          <a:ea typeface="Times New Roman"/>
                          <a:cs typeface="Times New Roman"/>
                        </a:rPr>
                        <a:t>Dec</a:t>
                      </a:r>
                      <a:endParaRPr lang="en-US" sz="1600" dirty="0">
                        <a:solidFill>
                          <a:srgbClr val="333333"/>
                        </a:solidFill>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tcPr>
                </a:tc>
              </a:tr>
              <a:tr h="600327">
                <a:tc>
                  <a:txBody>
                    <a:bodyPr/>
                    <a:lstStyle/>
                    <a:p>
                      <a:pPr marL="0" marR="0" algn="ctr">
                        <a:spcBef>
                          <a:spcPts val="0"/>
                        </a:spcBef>
                        <a:spcAft>
                          <a:spcPts val="0"/>
                        </a:spcAft>
                      </a:pPr>
                      <a:r>
                        <a:rPr lang="en-US" sz="1600" dirty="0" smtClean="0">
                          <a:solidFill>
                            <a:srgbClr val="333333"/>
                          </a:solidFill>
                          <a:latin typeface="Times New Roman"/>
                          <a:ea typeface="Times New Roman"/>
                          <a:cs typeface="Times New Roman"/>
                        </a:rPr>
                        <a:t>Org </a:t>
                      </a:r>
                      <a:r>
                        <a:rPr lang="en-US" sz="1600" dirty="0">
                          <a:solidFill>
                            <a:srgbClr val="333333"/>
                          </a:solidFill>
                          <a:latin typeface="Times New Roman"/>
                          <a:ea typeface="Times New Roman"/>
                          <a:cs typeface="Times New Roman"/>
                        </a:rPr>
                        <a:t>1</a:t>
                      </a: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327">
                <a:tc>
                  <a:txBody>
                    <a:bodyPr/>
                    <a:lstStyle/>
                    <a:p>
                      <a:pPr marL="0" marR="0" algn="ctr">
                        <a:spcBef>
                          <a:spcPts val="0"/>
                        </a:spcBef>
                        <a:spcAft>
                          <a:spcPts val="0"/>
                        </a:spcAft>
                      </a:pPr>
                      <a:r>
                        <a:rPr lang="en-US" sz="1600" dirty="0" smtClean="0">
                          <a:solidFill>
                            <a:srgbClr val="333333"/>
                          </a:solidFill>
                          <a:latin typeface="Times New Roman"/>
                          <a:ea typeface="Times New Roman"/>
                          <a:cs typeface="Times New Roman"/>
                        </a:rPr>
                        <a:t>Org </a:t>
                      </a:r>
                      <a:r>
                        <a:rPr lang="en-US" sz="1600" dirty="0">
                          <a:solidFill>
                            <a:srgbClr val="333333"/>
                          </a:solidFill>
                          <a:latin typeface="Times New Roman"/>
                          <a:ea typeface="Times New Roman"/>
                          <a:cs typeface="Times New Roman"/>
                        </a:rPr>
                        <a:t>2</a:t>
                      </a: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327">
                <a:tc>
                  <a:txBody>
                    <a:bodyPr/>
                    <a:lstStyle/>
                    <a:p>
                      <a:pPr marL="0" marR="0" algn="ctr">
                        <a:spcBef>
                          <a:spcPts val="0"/>
                        </a:spcBef>
                        <a:spcAft>
                          <a:spcPts val="0"/>
                        </a:spcAft>
                      </a:pPr>
                      <a:r>
                        <a:rPr lang="en-US" sz="1600" dirty="0" smtClean="0">
                          <a:solidFill>
                            <a:srgbClr val="333333"/>
                          </a:solidFill>
                          <a:latin typeface="Times New Roman"/>
                          <a:ea typeface="Times New Roman"/>
                          <a:cs typeface="Times New Roman"/>
                        </a:rPr>
                        <a:t>Org </a:t>
                      </a:r>
                      <a:r>
                        <a:rPr lang="en-US" sz="1600" dirty="0">
                          <a:solidFill>
                            <a:srgbClr val="333333"/>
                          </a:solidFill>
                          <a:latin typeface="Times New Roman"/>
                          <a:ea typeface="Times New Roman"/>
                          <a:cs typeface="Times New Roman"/>
                        </a:rPr>
                        <a:t>3</a:t>
                      </a: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327">
                <a:tc>
                  <a:txBody>
                    <a:bodyPr/>
                    <a:lstStyle/>
                    <a:p>
                      <a:pPr marL="0" marR="0" algn="ctr">
                        <a:spcBef>
                          <a:spcPts val="0"/>
                        </a:spcBef>
                        <a:spcAft>
                          <a:spcPts val="0"/>
                        </a:spcAft>
                      </a:pPr>
                      <a:r>
                        <a:rPr lang="en-US" sz="1600" dirty="0" smtClean="0">
                          <a:solidFill>
                            <a:srgbClr val="333333"/>
                          </a:solidFill>
                          <a:latin typeface="Times New Roman"/>
                          <a:ea typeface="Times New Roman"/>
                          <a:cs typeface="Times New Roman"/>
                        </a:rPr>
                        <a:t>Org </a:t>
                      </a:r>
                      <a:r>
                        <a:rPr lang="en-US" sz="1600" dirty="0">
                          <a:solidFill>
                            <a:srgbClr val="333333"/>
                          </a:solidFill>
                          <a:latin typeface="Times New Roman"/>
                          <a:ea typeface="Times New Roman"/>
                          <a:cs typeface="Times New Roman"/>
                        </a:rPr>
                        <a:t>4</a:t>
                      </a: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327">
                <a:tc>
                  <a:txBody>
                    <a:bodyPr/>
                    <a:lstStyle/>
                    <a:p>
                      <a:pPr marL="0" marR="0" algn="ctr">
                        <a:spcBef>
                          <a:spcPts val="0"/>
                        </a:spcBef>
                        <a:spcAft>
                          <a:spcPts val="0"/>
                        </a:spcAft>
                      </a:pPr>
                      <a:r>
                        <a:rPr lang="en-US" sz="1600" dirty="0" smtClean="0">
                          <a:solidFill>
                            <a:srgbClr val="333333"/>
                          </a:solidFill>
                          <a:latin typeface="Times New Roman"/>
                          <a:ea typeface="Times New Roman"/>
                          <a:cs typeface="Times New Roman"/>
                        </a:rPr>
                        <a:t>Org </a:t>
                      </a:r>
                      <a:r>
                        <a:rPr lang="en-US" sz="1600" dirty="0">
                          <a:solidFill>
                            <a:srgbClr val="333333"/>
                          </a:solidFill>
                          <a:latin typeface="Times New Roman"/>
                          <a:ea typeface="Times New Roman"/>
                          <a:cs typeface="Times New Roman"/>
                        </a:rPr>
                        <a:t>5</a:t>
                      </a:r>
                    </a:p>
                  </a:txBody>
                  <a:tcPr marL="63222" marR="63222" marT="0" marB="0" anchor="ctr">
                    <a:lnL w="28575" cap="flat" cmpd="sng"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762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cs typeface="Times New Roman"/>
                      </a:endParaRPr>
                    </a:p>
                  </a:txBody>
                  <a:tcPr marL="63222" marR="632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DFF13A9-1037-4D5A-A349-B944681F0EB5}" type="slidenum">
              <a:rPr lang="en-US" smtClean="0"/>
              <a:pPr/>
              <a:t>3</a:t>
            </a:fld>
            <a:endParaRPr lang="en-US" dirty="0"/>
          </a:p>
        </p:txBody>
      </p:sp>
      <p:sp>
        <p:nvSpPr>
          <p:cNvPr id="2" name="Title 1"/>
          <p:cNvSpPr>
            <a:spLocks noGrp="1"/>
          </p:cNvSpPr>
          <p:nvPr>
            <p:ph type="title"/>
          </p:nvPr>
        </p:nvSpPr>
        <p:spPr/>
        <p:txBody>
          <a:bodyPr/>
          <a:lstStyle/>
          <a:p>
            <a:r>
              <a:rPr lang="en-US" dirty="0" smtClean="0">
                <a:solidFill>
                  <a:srgbClr val="003366"/>
                </a:solidFill>
              </a:rPr>
              <a:t>Welcome and Introductions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[Name]</a:t>
            </a:r>
          </a:p>
          <a:p>
            <a:r>
              <a:rPr lang="en-US" dirty="0" smtClean="0"/>
              <a:t>[Organization]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30</a:t>
            </a:fld>
            <a:endParaRPr lang="en-US" dirty="0"/>
          </a:p>
        </p:txBody>
      </p:sp>
      <p:sp>
        <p:nvSpPr>
          <p:cNvPr id="2" name="Title 1"/>
          <p:cNvSpPr>
            <a:spLocks noGrp="1"/>
          </p:cNvSpPr>
          <p:nvPr>
            <p:ph type="title"/>
          </p:nvPr>
        </p:nvSpPr>
        <p:spPr/>
        <p:txBody>
          <a:bodyPr/>
          <a:lstStyle/>
          <a:p>
            <a:r>
              <a:rPr lang="en-US" dirty="0" smtClean="0">
                <a:solidFill>
                  <a:srgbClr val="003366"/>
                </a:solidFill>
              </a:rPr>
              <a:t>Review</a:t>
            </a:r>
            <a:endParaRPr lang="en-US" dirty="0">
              <a:solidFill>
                <a:srgbClr val="003366"/>
              </a:solidFill>
            </a:endParaRPr>
          </a:p>
        </p:txBody>
      </p:sp>
      <p:sp>
        <p:nvSpPr>
          <p:cNvPr id="3" name="Content Placeholder 2"/>
          <p:cNvSpPr>
            <a:spLocks noGrp="1"/>
          </p:cNvSpPr>
          <p:nvPr>
            <p:ph idx="1"/>
          </p:nvPr>
        </p:nvSpPr>
        <p:spPr/>
        <p:txBody>
          <a:bodyPr/>
          <a:lstStyle/>
          <a:p>
            <a:pPr>
              <a:defRPr/>
            </a:pPr>
            <a:r>
              <a:rPr lang="en-US" dirty="0" smtClean="0"/>
              <a:t>The selected exercise program priorities include:   </a:t>
            </a:r>
          </a:p>
          <a:p>
            <a:pPr lvl="1">
              <a:defRPr/>
            </a:pPr>
            <a:r>
              <a:rPr lang="en-US" dirty="0" smtClean="0"/>
              <a:t>[insert exercise program priorities]</a:t>
            </a:r>
          </a:p>
          <a:p>
            <a:pPr>
              <a:defRPr/>
            </a:pPr>
            <a:r>
              <a:rPr lang="en-US" dirty="0" smtClean="0"/>
              <a:t>The exercises and trainings selected for inclusion in the TEP include: </a:t>
            </a:r>
          </a:p>
          <a:p>
            <a:pPr lvl="1">
              <a:defRPr/>
            </a:pPr>
            <a:r>
              <a:rPr lang="en-US" dirty="0" smtClean="0"/>
              <a:t>[insert exercises and trainings]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31</a:t>
            </a:fld>
            <a:endParaRPr lang="en-US" dirty="0"/>
          </a:p>
        </p:txBody>
      </p:sp>
      <p:sp>
        <p:nvSpPr>
          <p:cNvPr id="2" name="Title 1"/>
          <p:cNvSpPr>
            <a:spLocks noGrp="1"/>
          </p:cNvSpPr>
          <p:nvPr>
            <p:ph type="title"/>
          </p:nvPr>
        </p:nvSpPr>
        <p:spPr/>
        <p:txBody>
          <a:bodyPr/>
          <a:lstStyle/>
          <a:p>
            <a:r>
              <a:rPr lang="en-US" dirty="0" smtClean="0">
                <a:solidFill>
                  <a:srgbClr val="003366"/>
                </a:solidFill>
              </a:rPr>
              <a:t>Next Steps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Develop and distribute TEPW Summary</a:t>
            </a:r>
          </a:p>
          <a:p>
            <a:r>
              <a:rPr lang="en-US" dirty="0" smtClean="0"/>
              <a:t>Develop Multi-year TEP</a:t>
            </a:r>
          </a:p>
          <a:p>
            <a:r>
              <a:rPr lang="en-US" dirty="0" smtClean="0"/>
              <a:t>[insert additional items as needed]</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32</a:t>
            </a:fld>
            <a:endParaRPr lang="en-US" dirty="0"/>
          </a:p>
        </p:txBody>
      </p:sp>
      <p:sp>
        <p:nvSpPr>
          <p:cNvPr id="2" name="Title 1"/>
          <p:cNvSpPr>
            <a:spLocks noGrp="1"/>
          </p:cNvSpPr>
          <p:nvPr>
            <p:ph type="title"/>
          </p:nvPr>
        </p:nvSpPr>
        <p:spPr/>
        <p:txBody>
          <a:bodyPr/>
          <a:lstStyle/>
          <a:p>
            <a:r>
              <a:rPr lang="en-US" dirty="0">
                <a:solidFill>
                  <a:srgbClr val="003366"/>
                </a:solidFill>
              </a:rPr>
              <a:t>Conclusion</a:t>
            </a:r>
          </a:p>
        </p:txBody>
      </p:sp>
    </p:spTree>
    <p:extLst>
      <p:ext uri="{BB962C8B-B14F-4D97-AF65-F5344CB8AC3E}">
        <p14:creationId xmlns:p14="http://schemas.microsoft.com/office/powerpoint/2010/main" val="1087217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6324600"/>
            <a:ext cx="2133600" cy="365125"/>
          </a:xfrm>
        </p:spPr>
        <p:txBody>
          <a:bodyPr/>
          <a:lstStyle/>
          <a:p>
            <a:fld id="{5DFF13A9-1037-4D5A-A349-B944681F0EB5}" type="slidenum">
              <a:rPr lang="en-US" smtClean="0"/>
              <a:pPr/>
              <a:t>4</a:t>
            </a:fld>
            <a:endParaRPr lang="en-US" dirty="0"/>
          </a:p>
        </p:txBody>
      </p:sp>
      <p:sp>
        <p:nvSpPr>
          <p:cNvPr id="2" name="Title 1"/>
          <p:cNvSpPr>
            <a:spLocks noGrp="1"/>
          </p:cNvSpPr>
          <p:nvPr>
            <p:ph type="title"/>
          </p:nvPr>
        </p:nvSpPr>
        <p:spPr/>
        <p:txBody>
          <a:bodyPr/>
          <a:lstStyle/>
          <a:p>
            <a:r>
              <a:rPr lang="en-US" dirty="0" smtClean="0">
                <a:solidFill>
                  <a:srgbClr val="003366"/>
                </a:solidFill>
              </a:rPr>
              <a:t>Agenda</a:t>
            </a:r>
            <a:endParaRPr lang="en-US" dirty="0">
              <a:solidFill>
                <a:srgbClr val="003366"/>
              </a:solidFill>
            </a:endParaRPr>
          </a:p>
        </p:txBody>
      </p:sp>
      <p:sp>
        <p:nvSpPr>
          <p:cNvPr id="3" name="Content Placeholder 2"/>
          <p:cNvSpPr>
            <a:spLocks noGrp="1"/>
          </p:cNvSpPr>
          <p:nvPr>
            <p:ph idx="1"/>
          </p:nvPr>
        </p:nvSpPr>
        <p:spPr>
          <a:xfrm>
            <a:off x="457200" y="1447800"/>
            <a:ext cx="8229600" cy="4525963"/>
          </a:xfrm>
        </p:spPr>
        <p:txBody>
          <a:bodyPr/>
          <a:lstStyle/>
          <a:p>
            <a:pPr>
              <a:spcBef>
                <a:spcPts val="900"/>
              </a:spcBef>
            </a:pPr>
            <a:r>
              <a:rPr lang="en-US" dirty="0" smtClean="0"/>
              <a:t>[Time] Homeland Security Exercise and Evaluation Program (HSEEP) Overview</a:t>
            </a:r>
          </a:p>
          <a:p>
            <a:pPr>
              <a:spcBef>
                <a:spcPts val="900"/>
              </a:spcBef>
            </a:pPr>
            <a:r>
              <a:rPr lang="en-US" dirty="0" smtClean="0"/>
              <a:t>[Time] Capabilities-based Planning Overview</a:t>
            </a:r>
          </a:p>
          <a:p>
            <a:pPr>
              <a:spcBef>
                <a:spcPts val="900"/>
              </a:spcBef>
            </a:pPr>
            <a:r>
              <a:rPr lang="en-US" dirty="0" smtClean="0"/>
              <a:t>[Time] Review of Prior Multi-Year Training and Exercise Plan (TEP)</a:t>
            </a:r>
          </a:p>
          <a:p>
            <a:pPr>
              <a:spcBef>
                <a:spcPts val="900"/>
              </a:spcBef>
            </a:pPr>
            <a:r>
              <a:rPr lang="en-US" dirty="0" smtClean="0"/>
              <a:t>[Time] TEPW Purpose</a:t>
            </a:r>
          </a:p>
          <a:p>
            <a:pPr>
              <a:spcBef>
                <a:spcPts val="900"/>
              </a:spcBef>
            </a:pPr>
            <a:r>
              <a:rPr lang="en-US" dirty="0" smtClean="0"/>
              <a:t>[Time] Workshop Activities</a:t>
            </a:r>
          </a:p>
          <a:p>
            <a:pPr>
              <a:spcBef>
                <a:spcPts val="900"/>
              </a:spcBef>
            </a:pPr>
            <a:r>
              <a:rPr lang="en-US" dirty="0" smtClean="0"/>
              <a:t>[Time] Review </a:t>
            </a:r>
          </a:p>
          <a:p>
            <a:pPr>
              <a:spcBef>
                <a:spcPts val="900"/>
              </a:spcBef>
            </a:pPr>
            <a:r>
              <a:rPr lang="en-US" dirty="0" smtClean="0"/>
              <a:t>[Time] Next Steps</a:t>
            </a:r>
          </a:p>
          <a:p>
            <a:pPr>
              <a:spcBef>
                <a:spcPts val="900"/>
              </a:spcBef>
            </a:pPr>
            <a:r>
              <a:rPr lang="en-US" dirty="0" smtClean="0"/>
              <a:t>[Time] Closing Remarks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5</a:t>
            </a:fld>
            <a:endParaRPr lang="en-US" dirty="0"/>
          </a:p>
        </p:txBody>
      </p:sp>
      <p:sp>
        <p:nvSpPr>
          <p:cNvPr id="2" name="Title 1"/>
          <p:cNvSpPr>
            <a:spLocks noGrp="1"/>
          </p:cNvSpPr>
          <p:nvPr>
            <p:ph type="title"/>
          </p:nvPr>
        </p:nvSpPr>
        <p:spPr/>
        <p:txBody>
          <a:bodyPr/>
          <a:lstStyle/>
          <a:p>
            <a:r>
              <a:rPr lang="en-US" dirty="0" smtClean="0">
                <a:solidFill>
                  <a:srgbClr val="003366"/>
                </a:solidFill>
              </a:rPr>
              <a:t>HSEEP Overview</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HSEEP doctrine consists of an integrated set of core principles that frame a common approach to exercises </a:t>
            </a:r>
          </a:p>
          <a:p>
            <a:r>
              <a:rPr lang="en-US" dirty="0" smtClean="0"/>
              <a:t>HSEEP Principles:</a:t>
            </a:r>
          </a:p>
          <a:p>
            <a:pPr lvl="1"/>
            <a:r>
              <a:rPr lang="en-US" dirty="0" smtClean="0"/>
              <a:t>Guided by elected and appointed officials</a:t>
            </a:r>
          </a:p>
          <a:p>
            <a:pPr lvl="1"/>
            <a:r>
              <a:rPr lang="en-US" dirty="0" smtClean="0"/>
              <a:t>Capability-based, objective driven</a:t>
            </a:r>
          </a:p>
          <a:p>
            <a:pPr lvl="1"/>
            <a:r>
              <a:rPr lang="en-US" dirty="0" smtClean="0"/>
              <a:t>Whole Community integration</a:t>
            </a:r>
          </a:p>
          <a:p>
            <a:pPr lvl="1"/>
            <a:r>
              <a:rPr lang="en-US" dirty="0" smtClean="0"/>
              <a:t>Informed by risk</a:t>
            </a:r>
          </a:p>
          <a:p>
            <a:pPr lvl="1"/>
            <a:r>
              <a:rPr lang="en-US" dirty="0" smtClean="0"/>
              <a:t>Common methodology</a:t>
            </a:r>
          </a:p>
          <a:p>
            <a:pPr lvl="1"/>
            <a:r>
              <a:rPr lang="en-US" dirty="0" smtClean="0"/>
              <a:t>Progressive planning approach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DFF13A9-1037-4D5A-A349-B944681F0EB5}" type="slidenum">
              <a:rPr lang="en-US" smtClean="0"/>
              <a:pPr/>
              <a:t>6</a:t>
            </a:fld>
            <a:endParaRPr lang="en-US" dirty="0"/>
          </a:p>
        </p:txBody>
      </p:sp>
      <p:sp>
        <p:nvSpPr>
          <p:cNvPr id="2" name="Title 1"/>
          <p:cNvSpPr>
            <a:spLocks noGrp="1"/>
          </p:cNvSpPr>
          <p:nvPr>
            <p:ph type="title"/>
          </p:nvPr>
        </p:nvSpPr>
        <p:spPr/>
        <p:txBody>
          <a:bodyPr/>
          <a:lstStyle/>
          <a:p>
            <a:r>
              <a:rPr lang="en-US" dirty="0" smtClean="0">
                <a:solidFill>
                  <a:srgbClr val="003366"/>
                </a:solidFill>
              </a:rPr>
              <a:t>HSEEP Cycle</a:t>
            </a:r>
            <a:endParaRPr lang="en-US" dirty="0">
              <a:solidFill>
                <a:srgbClr val="003366"/>
              </a:solidFill>
            </a:endParaRPr>
          </a:p>
        </p:txBody>
      </p:sp>
      <p:sp>
        <p:nvSpPr>
          <p:cNvPr id="3" name="Content Placeholder 2"/>
          <p:cNvSpPr>
            <a:spLocks noGrp="1"/>
          </p:cNvSpPr>
          <p:nvPr>
            <p:ph sz="half" idx="1"/>
          </p:nvPr>
        </p:nvSpPr>
        <p:spPr/>
        <p:txBody>
          <a:bodyPr/>
          <a:lstStyle/>
          <a:p>
            <a:pPr marL="0" indent="0">
              <a:buNone/>
            </a:pPr>
            <a:r>
              <a:rPr lang="en-US" dirty="0" smtClean="0"/>
              <a:t>Establishing multi-year exercise program priorities and developing a multi-year TEP are key pieces of Exercise Program Management within the HSEEP methodology</a:t>
            </a:r>
            <a:endParaRPr lang="en-US" dirty="0"/>
          </a:p>
        </p:txBody>
      </p:sp>
      <p:pic>
        <p:nvPicPr>
          <p:cNvPr id="5" name="Picture 4" descr="HSEEP Exercise Cycle. This graphic depicts the phases of the exercise cycle: Program Management, which is continuous throughout the cycle, Design and Development, Conduct, Evaluation, and Improvement Plann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1000" y="1219200"/>
            <a:ext cx="4665980" cy="402336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7</a:t>
            </a:fld>
            <a:endParaRPr lang="en-US" dirty="0"/>
          </a:p>
        </p:txBody>
      </p:sp>
      <p:sp>
        <p:nvSpPr>
          <p:cNvPr id="2" name="Title 1"/>
          <p:cNvSpPr>
            <a:spLocks noGrp="1"/>
          </p:cNvSpPr>
          <p:nvPr>
            <p:ph type="title"/>
          </p:nvPr>
        </p:nvSpPr>
        <p:spPr>
          <a:xfrm>
            <a:off x="457200" y="274638"/>
            <a:ext cx="8458200" cy="1143000"/>
          </a:xfrm>
        </p:spPr>
        <p:txBody>
          <a:bodyPr>
            <a:noAutofit/>
          </a:bodyPr>
          <a:lstStyle/>
          <a:p>
            <a:r>
              <a:rPr lang="en-US" dirty="0" smtClean="0">
                <a:solidFill>
                  <a:srgbClr val="003366"/>
                </a:solidFill>
              </a:rPr>
              <a:t>Capabilities-based Planning Overview</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The National Preparedness Goal identifies a series of core capabilities across the prevention, protection, mitigation, response, and recovery mission areas </a:t>
            </a:r>
          </a:p>
          <a:p>
            <a:r>
              <a:rPr lang="en-US" dirty="0" smtClean="0"/>
              <a:t>Through HSEEP, organizations can use exercises as a way to examine current and required core capability levels and identify gaps.  Exercises focus on assessing performance against capability-based objectives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8</a:t>
            </a:fld>
            <a:endParaRPr lang="en-US" dirty="0"/>
          </a:p>
        </p:txBody>
      </p:sp>
      <p:sp>
        <p:nvSpPr>
          <p:cNvPr id="2" name="Title 1"/>
          <p:cNvSpPr>
            <a:spLocks noGrp="1"/>
          </p:cNvSpPr>
          <p:nvPr>
            <p:ph type="title"/>
          </p:nvPr>
        </p:nvSpPr>
        <p:spPr/>
        <p:txBody>
          <a:bodyPr/>
          <a:lstStyle/>
          <a:p>
            <a:r>
              <a:rPr lang="en-US" dirty="0" smtClean="0">
                <a:solidFill>
                  <a:srgbClr val="003366"/>
                </a:solidFill>
              </a:rPr>
              <a:t>Review of Prior Multi-year TEP</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[Insert highlights from the previous multi-year TEP and an update on the progress against the program priorities and multi-year schedule]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mtClean="0"/>
              <a:pPr/>
              <a:t>9</a:t>
            </a:fld>
            <a:endParaRPr lang="en-US" dirty="0"/>
          </a:p>
        </p:txBody>
      </p:sp>
      <p:sp>
        <p:nvSpPr>
          <p:cNvPr id="2" name="Title 1"/>
          <p:cNvSpPr>
            <a:spLocks noGrp="1"/>
          </p:cNvSpPr>
          <p:nvPr>
            <p:ph type="title"/>
          </p:nvPr>
        </p:nvSpPr>
        <p:spPr/>
        <p:txBody>
          <a:bodyPr/>
          <a:lstStyle/>
          <a:p>
            <a:r>
              <a:rPr lang="en-US" dirty="0" smtClean="0">
                <a:solidFill>
                  <a:srgbClr val="003366"/>
                </a:solidFill>
              </a:rPr>
              <a:t>TEPW Purpose</a:t>
            </a:r>
            <a:endParaRPr lang="en-US" dirty="0">
              <a:solidFill>
                <a:srgbClr val="003366"/>
              </a:solidFill>
            </a:endParaRPr>
          </a:p>
        </p:txBody>
      </p:sp>
      <p:sp>
        <p:nvSpPr>
          <p:cNvPr id="3" name="Content Placeholder 2"/>
          <p:cNvSpPr>
            <a:spLocks noGrp="1"/>
          </p:cNvSpPr>
          <p:nvPr>
            <p:ph idx="1"/>
          </p:nvPr>
        </p:nvSpPr>
        <p:spPr/>
        <p:txBody>
          <a:bodyPr/>
          <a:lstStyle/>
          <a:p>
            <a:pPr marL="0" indent="0">
              <a:buNone/>
            </a:pPr>
            <a:r>
              <a:rPr lang="en-US" dirty="0" smtClean="0"/>
              <a:t>The purpose of the TEPW is to use the guidance provided by senior officials to identify and </a:t>
            </a:r>
            <a:r>
              <a:rPr lang="en-US" b="1" dirty="0" smtClean="0"/>
              <a:t>set exercise program priorities </a:t>
            </a:r>
            <a:r>
              <a:rPr lang="en-US" dirty="0" smtClean="0"/>
              <a:t>and develop a multi-year </a:t>
            </a:r>
            <a:r>
              <a:rPr lang="en-US" b="1" dirty="0" smtClean="0"/>
              <a:t>schedule of exercise events </a:t>
            </a:r>
            <a:r>
              <a:rPr lang="en-US" dirty="0" smtClean="0"/>
              <a:t>and supporting </a:t>
            </a:r>
            <a:r>
              <a:rPr lang="en-US" b="1" dirty="0" smtClean="0"/>
              <a:t>training activities </a:t>
            </a:r>
            <a:r>
              <a:rPr lang="en-US" dirty="0" smtClean="0"/>
              <a:t>to meet those priorities</a:t>
            </a:r>
          </a:p>
        </p:txBody>
      </p:sp>
      <p:graphicFrame>
        <p:nvGraphicFramePr>
          <p:cNvPr id="4" name="Content Placeholder 3" descr="Sequence of TEPW tasks: Identify Factors for Consideration, Link Factors to Core Capabilities, Establish Exercise Program Priorities, and Develop a Multi-year Schedule."/>
          <p:cNvGraphicFramePr>
            <a:graphicFrameLocks/>
          </p:cNvGraphicFramePr>
          <p:nvPr>
            <p:extLst>
              <p:ext uri="{D42A27DB-BD31-4B8C-83A1-F6EECF244321}">
                <p14:modId xmlns:p14="http://schemas.microsoft.com/office/powerpoint/2010/main" val="1816078448"/>
              </p:ext>
            </p:extLst>
          </p:nvPr>
        </p:nvGraphicFramePr>
        <p:xfrm>
          <a:off x="446274" y="2743200"/>
          <a:ext cx="8262938" cy="243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IPC_Presentation_Template_June2012</Template>
  <TotalTime>0</TotalTime>
  <Words>1675</Words>
  <Application>Microsoft Office PowerPoint</Application>
  <PresentationFormat>On-screen Show (4:3)</PresentationFormat>
  <Paragraphs>291</Paragraphs>
  <Slides>32</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Times New Roman</vt:lpstr>
      <vt:lpstr>Wingdings</vt:lpstr>
      <vt:lpstr>1_Office Theme</vt:lpstr>
      <vt:lpstr>Directions for this Template</vt:lpstr>
      <vt:lpstr>Training and Exercise Planning Workshop (TEPW)</vt:lpstr>
      <vt:lpstr>Welcome and Introductions</vt:lpstr>
      <vt:lpstr>Agenda</vt:lpstr>
      <vt:lpstr>HSEEP Overview</vt:lpstr>
      <vt:lpstr>HSEEP Cycle</vt:lpstr>
      <vt:lpstr>Capabilities-based Planning Overview</vt:lpstr>
      <vt:lpstr>Review of Prior Multi-year TEP</vt:lpstr>
      <vt:lpstr>TEPW Purpose</vt:lpstr>
      <vt:lpstr>Attendee Expectations</vt:lpstr>
      <vt:lpstr>Workshop Activities (1/2)</vt:lpstr>
      <vt:lpstr>Workshop Activities (2/2)</vt:lpstr>
      <vt:lpstr>Activity 1</vt:lpstr>
      <vt:lpstr>Activity 1 Tasks Overview</vt:lpstr>
      <vt:lpstr>Task 1.1: Identify Threats and Hazards</vt:lpstr>
      <vt:lpstr>Task 1.2: Identify Areas for Improvement</vt:lpstr>
      <vt:lpstr>Task 1.3: Identify External Sources and Requirements</vt:lpstr>
      <vt:lpstr>Task 1.4: Identify Accreditation Standards and Regulations</vt:lpstr>
      <vt:lpstr>Activity 2</vt:lpstr>
      <vt:lpstr>Activity 2: Link Factors to  Core Capabilities</vt:lpstr>
      <vt:lpstr>Activity 3</vt:lpstr>
      <vt:lpstr>Activity 3: Establish Exercise  Program Priorities</vt:lpstr>
      <vt:lpstr>Activity 4</vt:lpstr>
      <vt:lpstr>Activity 4 Tasks Overview</vt:lpstr>
      <vt:lpstr>Task 4.1: Identify Potential Exercises</vt:lpstr>
      <vt:lpstr>Task 4.2: Identify Potential Training</vt:lpstr>
      <vt:lpstr>Task 4.3: Update/Build the  Draft Multi-year Schedule</vt:lpstr>
      <vt:lpstr>Populate the Draft Multi-year Schedule (1/2)</vt:lpstr>
      <vt:lpstr>Populate the Draft Multi-year Schedule (2/2)</vt:lpstr>
      <vt:lpstr>Review</vt:lpstr>
      <vt:lpstr>Next Steps</vt:lpstr>
      <vt:lpstr>Conclusion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TEPW Presentation</dc:title>
  <dc:subject/>
  <dc:creator>DHS FEMA</dc:creator>
  <cp:keywords>Training and Exercise Planning Workshop, Presentation, HSEEP</cp:keywords>
  <cp:lastModifiedBy>Aslett, Randy</cp:lastModifiedBy>
  <cp:revision>3</cp:revision>
  <dcterms:created xsi:type="dcterms:W3CDTF">2016-11-30T16:17:26Z</dcterms:created>
  <dcterms:modified xsi:type="dcterms:W3CDTF">2017-02-14T18:37:31Z</dcterms:modified>
</cp:coreProperties>
</file>