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4286" r:id="rId1"/>
  </p:sldMasterIdLst>
  <p:notesMasterIdLst>
    <p:notesMasterId r:id="rId20"/>
  </p:notesMasterIdLst>
  <p:handoutMasterIdLst>
    <p:handoutMasterId r:id="rId21"/>
  </p:handoutMasterIdLst>
  <p:sldIdLst>
    <p:sldId id="749" r:id="rId2"/>
    <p:sldId id="767" r:id="rId3"/>
    <p:sldId id="765" r:id="rId4"/>
    <p:sldId id="750" r:id="rId5"/>
    <p:sldId id="757" r:id="rId6"/>
    <p:sldId id="759" r:id="rId7"/>
    <p:sldId id="766" r:id="rId8"/>
    <p:sldId id="768" r:id="rId9"/>
    <p:sldId id="747" r:id="rId10"/>
    <p:sldId id="775" r:id="rId11"/>
    <p:sldId id="770" r:id="rId12"/>
    <p:sldId id="776" r:id="rId13"/>
    <p:sldId id="777" r:id="rId14"/>
    <p:sldId id="778" r:id="rId15"/>
    <p:sldId id="779" r:id="rId16"/>
    <p:sldId id="774" r:id="rId17"/>
    <p:sldId id="769" r:id="rId18"/>
    <p:sldId id="737" r:id="rId19"/>
  </p:sldIdLst>
  <p:sldSz cx="9144000" cy="6858000" type="screen4x3"/>
  <p:notesSz cx="69850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3600">
          <p15:clr>
            <a:srgbClr val="A4A3A4"/>
          </p15:clr>
        </p15:guide>
        <p15:guide id="2" pos="2880">
          <p15:clr>
            <a:srgbClr val="A4A3A4"/>
          </p15:clr>
        </p15:guide>
      </p15:sldGuideLst>
    </p:ext>
    <p:ext uri="{2D200454-40CA-4A62-9FC3-DE9A4176ACB9}">
      <p15:notesGuideLst xmlns:p15="http://schemas.microsoft.com/office/powerpoint/2012/main">
        <p15:guide id="1" orient="horz" pos="2920">
          <p15:clr>
            <a:srgbClr val="A4A3A4"/>
          </p15:clr>
        </p15:guide>
        <p15:guide id="2" pos="220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002F80"/>
    <a:srgbClr val="333333"/>
    <a:srgbClr val="000063"/>
    <a:srgbClr val="660033"/>
    <a:srgbClr val="990099"/>
    <a:srgbClr val="000000"/>
    <a:srgbClr val="FF00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74" autoAdjust="0"/>
    <p:restoredTop sz="87112" autoAdjust="0"/>
  </p:normalViewPr>
  <p:slideViewPr>
    <p:cSldViewPr>
      <p:cViewPr varScale="1">
        <p:scale>
          <a:sx n="59" d="100"/>
          <a:sy n="59" d="100"/>
        </p:scale>
        <p:origin x="1584" y="60"/>
      </p:cViewPr>
      <p:guideLst>
        <p:guide orient="horz" pos="360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50" d="100"/>
          <a:sy n="50" d="100"/>
        </p:scale>
        <p:origin x="-1170" y="-72"/>
      </p:cViewPr>
      <p:guideLst>
        <p:guide orient="horz" pos="2920"/>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34814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1863" y="4402138"/>
            <a:ext cx="5121275" cy="4171950"/>
          </a:xfrm>
          <a:prstGeom prst="rect">
            <a:avLst/>
          </a:prstGeom>
          <a:noFill/>
          <a:ln>
            <a:noFill/>
          </a:ln>
          <a:effectLst/>
          <a:extLst/>
        </p:spPr>
        <p:txBody>
          <a:bodyPr vert="horz" wrap="square" lIns="91640" tIns="45819" rIns="91640" bIns="4581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63" name="Rectangle 3"/>
          <p:cNvSpPr>
            <a:spLocks noGrp="1" noRot="1" noChangeAspect="1" noChangeArrowheads="1" noTextEdit="1"/>
          </p:cNvSpPr>
          <p:nvPr>
            <p:ph type="sldImg" idx="2"/>
          </p:nvPr>
        </p:nvSpPr>
        <p:spPr bwMode="auto">
          <a:xfrm>
            <a:off x="1184275" y="700088"/>
            <a:ext cx="4618038" cy="3463925"/>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1446657682"/>
      </p:ext>
    </p:extLst>
  </p:cSld>
  <p:clrMap bg1="lt1" tx1="dk1" bg2="lt2" tx2="dk2" accent1="accent1" accent2="accent2" accent3="accent3" accent4="accent4" accent5="accent5" accent6="accent6" hlink="hlink" folHlink="folHlink"/>
  <p:notesStyle>
    <a:lvl1pPr algn="l" defTabSz="949325"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65138" algn="l" defTabSz="949325"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31863" algn="l" defTabSz="949325"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97000" algn="l" defTabSz="949325"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62138" algn="l" defTabSz="949325"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p:spPr>
        <p:txBody>
          <a:bodyPr/>
          <a:lstStyle/>
          <a:p>
            <a:pPr defTabSz="912813"/>
            <a:r>
              <a:rPr lang="en-US" b="1" dirty="0" smtClean="0"/>
              <a:t>Organizations can modify and augment this briefing as needed.</a:t>
            </a:r>
          </a:p>
          <a:p>
            <a:pPr defTabSz="912813"/>
            <a:endParaRPr lang="en-US" dirty="0" smtClean="0"/>
          </a:p>
        </p:txBody>
      </p:sp>
      <p:sp>
        <p:nvSpPr>
          <p:cNvPr id="41988" name="Slide Number Placeholder 3"/>
          <p:cNvSpPr>
            <a:spLocks noGrp="1"/>
          </p:cNvSpPr>
          <p:nvPr>
            <p:ph type="sldNum" sz="quarter" idx="4294967295"/>
          </p:nvPr>
        </p:nvSpPr>
        <p:spPr bwMode="auto">
          <a:xfrm>
            <a:off x="3956050" y="8805863"/>
            <a:ext cx="3027363" cy="463550"/>
          </a:xfrm>
          <a:prstGeom prst="rect">
            <a:avLst/>
          </a:prstGeom>
          <a:noFill/>
          <a:ln>
            <a:miter lim="800000"/>
            <a:headEnd/>
            <a:tailEnd/>
          </a:ln>
        </p:spPr>
        <p:txBody>
          <a:bodyPr lIns="91294" tIns="45647" rIns="91294" bIns="45647"/>
          <a:lstStyle/>
          <a:p>
            <a:fld id="{7BAC06E2-79AD-490B-AE54-9696194694BA}" type="slidenum">
              <a:rPr lang="en-US"/>
              <a:pPr/>
              <a:t>1</a:t>
            </a:fld>
            <a:endParaRPr lang="en-US" dirty="0"/>
          </a:p>
        </p:txBody>
      </p:sp>
    </p:spTree>
    <p:extLst>
      <p:ext uri="{BB962C8B-B14F-4D97-AF65-F5344CB8AC3E}">
        <p14:creationId xmlns:p14="http://schemas.microsoft.com/office/powerpoint/2010/main" val="3604172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endParaRPr lang="en-US" dirty="0"/>
          </a:p>
        </p:txBody>
      </p:sp>
      <p:sp>
        <p:nvSpPr>
          <p:cNvPr id="43012" name="Slide Number Placeholder 3"/>
          <p:cNvSpPr>
            <a:spLocks noGrp="1"/>
          </p:cNvSpPr>
          <p:nvPr>
            <p:ph type="sldNum" sz="quarter" idx="4294967295"/>
          </p:nvPr>
        </p:nvSpPr>
        <p:spPr bwMode="auto">
          <a:xfrm>
            <a:off x="3956050" y="8805863"/>
            <a:ext cx="3027363" cy="463550"/>
          </a:xfrm>
          <a:prstGeom prst="rect">
            <a:avLst/>
          </a:prstGeom>
          <a:noFill/>
          <a:ln>
            <a:miter lim="800000"/>
            <a:headEnd/>
            <a:tailEnd/>
          </a:ln>
        </p:spPr>
        <p:txBody>
          <a:bodyPr lIns="91294" tIns="45647" rIns="91294" bIns="45647"/>
          <a:lstStyle/>
          <a:p>
            <a:fld id="{8D2D2BBB-FA36-443D-AEBF-EE699162A566}" type="slidenum">
              <a:rPr lang="en-US"/>
              <a:pPr/>
              <a:t>6</a:t>
            </a:fld>
            <a:endParaRPr lang="en-US" dirty="0"/>
          </a:p>
        </p:txBody>
      </p:sp>
    </p:spTree>
    <p:extLst>
      <p:ext uri="{BB962C8B-B14F-4D97-AF65-F5344CB8AC3E}">
        <p14:creationId xmlns:p14="http://schemas.microsoft.com/office/powerpoint/2010/main" val="1724697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2937">
              <a:defRPr/>
            </a:pPr>
            <a:r>
              <a:rPr lang="en-US" dirty="0" smtClean="0"/>
              <a:t>Core capabilities are the distinct critical elements necessary to achieve the National Preparedness Goal. During the exercise design process, the Elected Officials and the Exercise Planning Team selected exercise objectives, and aligned each objective to core capabilities, as shown here.</a:t>
            </a:r>
            <a:r>
              <a:rPr lang="en-US" baseline="0" dirty="0" smtClean="0"/>
              <a:t> Evaluators will observe and document how exercise objectives and capabilities are met through capability targets and critical tasks based on the participating organizations plans, procedures, and corrective actions from past exercises and real-world events. </a:t>
            </a:r>
            <a:endParaRPr lang="en-US" dirty="0" smtClean="0"/>
          </a:p>
          <a:p>
            <a:endParaRPr lang="en-US" dirty="0"/>
          </a:p>
        </p:txBody>
      </p:sp>
      <p:sp>
        <p:nvSpPr>
          <p:cNvPr id="4" name="Slide Number Placeholder 3"/>
          <p:cNvSpPr>
            <a:spLocks noGrp="1"/>
          </p:cNvSpPr>
          <p:nvPr>
            <p:ph type="sldNum" sz="quarter" idx="10"/>
          </p:nvPr>
        </p:nvSpPr>
        <p:spPr>
          <a:xfrm>
            <a:off x="3956794" y="8806499"/>
            <a:ext cx="3026622" cy="462916"/>
          </a:xfrm>
          <a:prstGeom prst="rect">
            <a:avLst/>
          </a:prstGeom>
        </p:spPr>
        <p:txBody>
          <a:bodyPr lIns="91294" tIns="45647" rIns="91294" bIns="45647"/>
          <a:lstStyle/>
          <a:p>
            <a:pPr>
              <a:defRPr/>
            </a:pPr>
            <a:fld id="{9702DEA0-4654-442B-8103-A73042D22AA8}" type="slidenum">
              <a:rPr lang="en-US" smtClean="0"/>
              <a:pPr>
                <a:defRPr/>
              </a:pPr>
              <a:t>7</a:t>
            </a:fld>
            <a:endParaRPr lang="en-US" dirty="0"/>
          </a:p>
        </p:txBody>
      </p:sp>
    </p:spTree>
    <p:extLst>
      <p:ext uri="{BB962C8B-B14F-4D97-AF65-F5344CB8AC3E}">
        <p14:creationId xmlns:p14="http://schemas.microsoft.com/office/powerpoint/2010/main" val="15845679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p:spPr>
        <p:txBody>
          <a:bodyPr/>
          <a:lstStyle/>
          <a:p>
            <a:r>
              <a:rPr lang="en-US" dirty="0" smtClean="0"/>
              <a:t>In any exercise, assumptions and artificialities may be necessary to complete play in the time allotted and/or account for logistical limitations.  Exercise participants should accept that assumptions and artificialities are inherent in any exercise, and should not allow these considerations to negatively impact their participation.</a:t>
            </a:r>
          </a:p>
          <a:p>
            <a:r>
              <a:rPr lang="en-US" dirty="0" smtClean="0"/>
              <a:t>Assumptions constitute the implied factual foundation for the exercise and, as such, are assumed to be present before the exercise starts.  These general assumptions apply to the exercise.</a:t>
            </a:r>
          </a:p>
        </p:txBody>
      </p:sp>
    </p:spTree>
    <p:extLst>
      <p:ext uri="{BB962C8B-B14F-4D97-AF65-F5344CB8AC3E}">
        <p14:creationId xmlns:p14="http://schemas.microsoft.com/office/powerpoint/2010/main" val="3878196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p:spPr>
        <p:txBody>
          <a:bodyPr/>
          <a:lstStyle/>
          <a:p>
            <a:pPr marL="0" marR="0" lvl="0" indent="0" algn="l" defTabSz="949325" rtl="0" eaLnBrk="0" fontAlgn="base" latinLnBrk="0" hangingPunct="0">
              <a:lnSpc>
                <a:spcPct val="100000"/>
              </a:lnSpc>
              <a:spcBef>
                <a:spcPct val="30000"/>
              </a:spcBef>
              <a:spcAft>
                <a:spcPct val="0"/>
              </a:spcAft>
              <a:buClrTx/>
              <a:buSzTx/>
              <a:buFontTx/>
              <a:buNone/>
              <a:tabLst/>
              <a:defRPr/>
            </a:pPr>
            <a:r>
              <a:rPr lang="en-US" dirty="0" smtClean="0"/>
              <a:t>Artificialities and constraints, such as the exercise assembly area, may detract from realism. Some artificialities in this exercise are listed here.</a:t>
            </a:r>
          </a:p>
          <a:p>
            <a:endParaRPr lang="en-US" dirty="0" smtClean="0"/>
          </a:p>
        </p:txBody>
      </p:sp>
    </p:spTree>
    <p:extLst>
      <p:ext uri="{BB962C8B-B14F-4D97-AF65-F5344CB8AC3E}">
        <p14:creationId xmlns:p14="http://schemas.microsoft.com/office/powerpoint/2010/main" val="13669747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p:spPr>
        <p:txBody>
          <a:bodyPr/>
          <a:lstStyle/>
          <a:p>
            <a:endParaRPr lang="en-US" dirty="0" smtClean="0"/>
          </a:p>
        </p:txBody>
      </p:sp>
    </p:spTree>
    <p:extLst>
      <p:ext uri="{BB962C8B-B14F-4D97-AF65-F5344CB8AC3E}">
        <p14:creationId xmlns:p14="http://schemas.microsoft.com/office/powerpoint/2010/main" val="39146854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p:spPr>
        <p:txBody>
          <a:bodyPr/>
          <a:lstStyle/>
          <a:p>
            <a:endParaRPr lang="en-US" dirty="0" smtClean="0"/>
          </a:p>
        </p:txBody>
      </p:sp>
    </p:spTree>
    <p:extLst>
      <p:ext uri="{BB962C8B-B14F-4D97-AF65-F5344CB8AC3E}">
        <p14:creationId xmlns:p14="http://schemas.microsoft.com/office/powerpoint/2010/main" val="36520931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p:spPr>
        <p:txBody>
          <a:bodyPr/>
          <a:lstStyle/>
          <a:p>
            <a:endParaRPr lang="en-US" dirty="0" smtClean="0"/>
          </a:p>
        </p:txBody>
      </p:sp>
    </p:spTree>
    <p:extLst>
      <p:ext uri="{BB962C8B-B14F-4D97-AF65-F5344CB8AC3E}">
        <p14:creationId xmlns:p14="http://schemas.microsoft.com/office/powerpoint/2010/main" val="9755598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0040" y="228600"/>
            <a:ext cx="7772400" cy="1143000"/>
          </a:xfrm>
        </p:spPr>
        <p:txBody>
          <a:bodyPr>
            <a:normAutofit/>
          </a:bodyPr>
          <a:lstStyle>
            <a:lvl1pPr algn="l">
              <a:defRPr sz="4200">
                <a:solidFill>
                  <a:srgbClr val="002F80"/>
                </a:solidFill>
                <a:latin typeface="Times New Roman" pitchFamily="18" charset="0"/>
                <a:cs typeface="Times New Roman" pitchFamily="18" charset="0"/>
              </a:defRPr>
            </a:lvl1pPr>
          </a:lstStyle>
          <a:p>
            <a:r>
              <a:rPr lang="en-US" smtClean="0"/>
              <a:t>Click to edit Master title style</a:t>
            </a:r>
            <a:endParaRPr lang="en-US"/>
          </a:p>
        </p:txBody>
      </p:sp>
      <p:sp>
        <p:nvSpPr>
          <p:cNvPr id="3" name="Subtitle 2"/>
          <p:cNvSpPr>
            <a:spLocks noGrp="1"/>
          </p:cNvSpPr>
          <p:nvPr>
            <p:ph type="subTitle" idx="1"/>
          </p:nvPr>
        </p:nvSpPr>
        <p:spPr>
          <a:xfrm>
            <a:off x="320040" y="1371600"/>
            <a:ext cx="6400800" cy="1371600"/>
          </a:xfrm>
        </p:spPr>
        <p:txBody>
          <a:bodyPr>
            <a:normAutofit/>
          </a:bodyPr>
          <a:lstStyle>
            <a:lvl1pPr marL="0" indent="0" algn="l">
              <a:buNone/>
              <a:defRPr sz="2500">
                <a:solidFill>
                  <a:srgbClr val="333333"/>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Slide Number Placeholder 5"/>
          <p:cNvSpPr>
            <a:spLocks noGrp="1"/>
          </p:cNvSpPr>
          <p:nvPr>
            <p:ph type="sldNum" sz="quarter" idx="12"/>
          </p:nvPr>
        </p:nvSpPr>
        <p:spPr/>
        <p:txBody>
          <a:bodyPr/>
          <a:lstStyle>
            <a:lvl1pPr>
              <a:defRPr>
                <a:latin typeface="Arial" pitchFamily="34" charset="0"/>
                <a:cs typeface="Arial" pitchFamily="34" charset="0"/>
              </a:defRPr>
            </a:lvl1pPr>
          </a:lstStyle>
          <a:p>
            <a:fld id="{5DFF13A9-1037-4D5A-A349-B944681F0EB5}"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normAutofit/>
          </a:bodyPr>
          <a:lstStyle>
            <a:lvl1pPr>
              <a:defRPr sz="2200"/>
            </a:lvl1pPr>
            <a:lvl2pPr>
              <a:defRPr sz="2200"/>
            </a:lvl2pPr>
            <a:lvl3pPr>
              <a:defRPr sz="2200"/>
            </a:lvl3pPr>
            <a:lvl4pPr>
              <a:defRPr sz="2200"/>
            </a:lvl4pPr>
            <a:lvl5pPr>
              <a:defRPr sz="2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normAutofit/>
          </a:bodyPr>
          <a:lstStyle>
            <a:lvl1pPr>
              <a:spcBef>
                <a:spcPts val="600"/>
              </a:spcBef>
              <a:defRPr sz="2200"/>
            </a:lvl1pPr>
            <a:lvl2pPr>
              <a:spcBef>
                <a:spcPts val="600"/>
              </a:spcBef>
              <a:defRPr sz="2200"/>
            </a:lvl2pPr>
            <a:lvl3pPr>
              <a:spcBef>
                <a:spcPts val="600"/>
              </a:spcBef>
              <a:defRPr sz="2200"/>
            </a:lvl3pPr>
            <a:lvl4pPr>
              <a:spcBef>
                <a:spcPts val="600"/>
              </a:spcBef>
              <a:defRPr sz="2200"/>
            </a:lvl4pPr>
            <a:lvl5pPr>
              <a:spcBef>
                <a:spcPts val="600"/>
              </a:spcBef>
              <a:defRPr sz="2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normAutofit/>
          </a:bodyPr>
          <a:lstStyle>
            <a:lvl1pPr marL="0" indent="0">
              <a:buNone/>
              <a:defRPr sz="22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8"/>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normAutofit/>
          </a:bodyPr>
          <a:lstStyle>
            <a:lvl1pPr algn="l">
              <a:defRPr sz="26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normAutofit/>
          </a:bodyPr>
          <a:lstStyle>
            <a:lvl1pPr>
              <a:defRPr sz="2200"/>
            </a:lvl1pPr>
            <a:lvl2pPr>
              <a:defRPr sz="2200"/>
            </a:lvl2pPr>
            <a:lvl3pPr>
              <a:defRPr sz="2200"/>
            </a:lvl3pPr>
            <a:lvl4pPr>
              <a:defRPr sz="2200"/>
            </a:lvl4pPr>
            <a:lvl5pPr>
              <a:defRPr sz="22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normAutofit/>
          </a:bodyPr>
          <a:lstStyle>
            <a:lvl1pPr algn="l">
              <a:defRPr sz="26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ormAutofit/>
          </a:bodyPr>
          <a:lstStyle>
            <a:lvl1pPr>
              <a:defRPr sz="2200"/>
            </a:lvl1pPr>
            <a:lvl2pPr>
              <a:defRPr sz="2200"/>
            </a:lvl2pPr>
            <a:lvl3pPr>
              <a:defRPr sz="2200"/>
            </a:lvl3pPr>
            <a:lvl4pPr>
              <a:defRPr sz="2200"/>
            </a:lvl4pPr>
            <a:lvl5pPr>
              <a:defRPr sz="2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Arial" pitchFamily="34" charset="0"/>
                <a:cs typeface="Arial" pitchFamily="34" charset="0"/>
              </a:defRPr>
            </a:lvl1pPr>
          </a:lstStyle>
          <a:p>
            <a:fld id="{5DFF13A9-1037-4D5A-A349-B944681F0EB5}" type="slidenum">
              <a:rPr lang="en-US" smtClean="0"/>
              <a:pPr/>
              <a:t>‹#›</a:t>
            </a:fld>
            <a:endParaRPr lang="en-US" dirty="0"/>
          </a:p>
        </p:txBody>
      </p:sp>
      <p:pic>
        <p:nvPicPr>
          <p:cNvPr id="5" name="Picture 5" descr="Your-Org-Logo"/>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457200" y="5867400"/>
            <a:ext cx="23622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87" r:id="rId1"/>
    <p:sldLayoutId id="2147484288" r:id="rId2"/>
    <p:sldLayoutId id="2147484289" r:id="rId3"/>
    <p:sldLayoutId id="2147484290" r:id="rId4"/>
    <p:sldLayoutId id="2147484291" r:id="rId5"/>
    <p:sldLayoutId id="2147484292" r:id="rId6"/>
    <p:sldLayoutId id="2147484293" r:id="rId7"/>
    <p:sldLayoutId id="2147484294" r:id="rId8"/>
    <p:sldLayoutId id="2147484295" r:id="rId9"/>
    <p:sldLayoutId id="2147484296" r:id="rId10"/>
  </p:sldLayoutIdLst>
  <p:hf hdr="0" ftr="0" dt="0"/>
  <p:txStyles>
    <p:titleStyle>
      <a:lvl1pPr algn="l" defTabSz="914400" rtl="0" eaLnBrk="1" latinLnBrk="0" hangingPunct="1">
        <a:spcBef>
          <a:spcPct val="0"/>
        </a:spcBef>
        <a:buNone/>
        <a:defRPr sz="4200" kern="1200">
          <a:solidFill>
            <a:srgbClr val="002F80"/>
          </a:solidFill>
          <a:latin typeface="Times New Roman" pitchFamily="18" charset="0"/>
          <a:ea typeface="+mj-ea"/>
          <a:cs typeface="Times New Roman" pitchFamily="18" charset="0"/>
        </a:defRPr>
      </a:lvl1pPr>
    </p:titleStyle>
    <p:bodyStyle>
      <a:lvl1pPr marL="2349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1pPr>
      <a:lvl2pPr marL="457200" indent="-234950" algn="l" defTabSz="914400" rtl="0" eaLnBrk="1" latinLnBrk="0" hangingPunct="1">
        <a:spcBef>
          <a:spcPct val="20000"/>
        </a:spcBef>
        <a:buFont typeface="Arial" pitchFamily="34" charset="0"/>
        <a:buChar char="–"/>
        <a:defRPr sz="2200" kern="1200">
          <a:solidFill>
            <a:srgbClr val="333333"/>
          </a:solidFill>
          <a:latin typeface="Arial" pitchFamily="34" charset="0"/>
          <a:ea typeface="+mn-ea"/>
          <a:cs typeface="Arial" pitchFamily="34" charset="0"/>
        </a:defRPr>
      </a:lvl2pPr>
      <a:lvl3pPr marL="6921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3pPr>
      <a:lvl4pPr marL="914400" indent="-234950" algn="l" defTabSz="914400" rtl="0" eaLnBrk="1" latinLnBrk="0" hangingPunct="1">
        <a:spcBef>
          <a:spcPct val="20000"/>
        </a:spcBef>
        <a:buFont typeface="Arial" pitchFamily="34" charset="0"/>
        <a:buChar char="–"/>
        <a:defRPr sz="2000" kern="1200">
          <a:solidFill>
            <a:srgbClr val="333333"/>
          </a:solidFill>
          <a:latin typeface="Arial" pitchFamily="34" charset="0"/>
          <a:ea typeface="+mn-ea"/>
          <a:cs typeface="Arial" pitchFamily="34" charset="0"/>
        </a:defRPr>
      </a:lvl4pPr>
      <a:lvl5pPr marL="1149350" indent="-234950" algn="l" defTabSz="914400" rtl="0" eaLnBrk="1" latinLnBrk="0" hangingPunct="1">
        <a:spcBef>
          <a:spcPct val="20000"/>
        </a:spcBef>
        <a:buFont typeface="Wingdings" pitchFamily="2" charset="2"/>
        <a:buChar char="§"/>
        <a:defRPr sz="2000" kern="1200">
          <a:solidFill>
            <a:srgbClr val="333333"/>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3366"/>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a:t>
            </a:fld>
            <a:endParaRPr lang="en-US" dirty="0"/>
          </a:p>
        </p:txBody>
      </p:sp>
      <p:sp>
        <p:nvSpPr>
          <p:cNvPr id="13314" name="Title 1"/>
          <p:cNvSpPr>
            <a:spLocks noGrp="1"/>
          </p:cNvSpPr>
          <p:nvPr>
            <p:ph type="title"/>
          </p:nvPr>
        </p:nvSpPr>
        <p:spPr/>
        <p:txBody>
          <a:bodyPr/>
          <a:lstStyle/>
          <a:p>
            <a:r>
              <a:rPr lang="en-US" dirty="0" smtClean="0">
                <a:solidFill>
                  <a:schemeClr val="bg1"/>
                </a:solidFill>
              </a:rPr>
              <a:t>Directions for this Template</a:t>
            </a:r>
          </a:p>
        </p:txBody>
      </p:sp>
      <p:sp>
        <p:nvSpPr>
          <p:cNvPr id="13315" name="Content Placeholder 2"/>
          <p:cNvSpPr>
            <a:spLocks noGrp="1"/>
          </p:cNvSpPr>
          <p:nvPr>
            <p:ph idx="1"/>
          </p:nvPr>
        </p:nvSpPr>
        <p:spPr bwMode="auto">
          <a:xfrm>
            <a:off x="457200" y="1600200"/>
            <a:ext cx="8229600" cy="4525963"/>
          </a:xfrm>
          <a:noFill/>
          <a:ln>
            <a:miter lim="800000"/>
            <a:headEnd/>
            <a:tailEnd/>
          </a:ln>
        </p:spPr>
        <p:txBody>
          <a:bodyPr vert="horz" wrap="square" lIns="91440" tIns="45720" rIns="91440" bIns="45720" numCol="1" anchor="t" anchorCtr="0" compatLnSpc="1">
            <a:prstTxWarp prst="textNoShape">
              <a:avLst/>
            </a:prstTxWarp>
          </a:bodyPr>
          <a:lstStyle/>
          <a:p>
            <a:pPr>
              <a:buClr>
                <a:schemeClr val="bg1"/>
              </a:buClr>
            </a:pPr>
            <a:r>
              <a:rPr lang="en-US" dirty="0" smtClean="0">
                <a:solidFill>
                  <a:schemeClr val="bg1"/>
                </a:solidFill>
              </a:rPr>
              <a:t>Use the Slide Master to make universal changes to the presentation, including inserting your organization’s logo</a:t>
            </a:r>
          </a:p>
          <a:p>
            <a:pPr lvl="1">
              <a:buClr>
                <a:schemeClr val="bg1"/>
              </a:buClr>
              <a:buFont typeface="Arial" charset="0"/>
              <a:buChar char="‒"/>
            </a:pPr>
            <a:r>
              <a:rPr lang="en-US" dirty="0" smtClean="0">
                <a:solidFill>
                  <a:schemeClr val="bg1"/>
                </a:solidFill>
              </a:rPr>
              <a:t>“View” tab &gt; “Slide Master”</a:t>
            </a:r>
          </a:p>
          <a:p>
            <a:pPr>
              <a:buClr>
                <a:schemeClr val="bg1"/>
              </a:buClr>
            </a:pPr>
            <a:r>
              <a:rPr lang="en-US" dirty="0" smtClean="0">
                <a:solidFill>
                  <a:schemeClr val="bg1"/>
                </a:solidFill>
              </a:rPr>
              <a:t>Replace placeholders (indicated by brackets [ ]) with information specific to your exercise</a:t>
            </a:r>
          </a:p>
          <a:p>
            <a:pPr>
              <a:buClr>
                <a:schemeClr val="bg1"/>
              </a:buClr>
            </a:pPr>
            <a:r>
              <a:rPr lang="en-US" dirty="0" smtClean="0">
                <a:solidFill>
                  <a:schemeClr val="bg1"/>
                </a:solidFill>
              </a:rPr>
              <a:t>Delete any slides that are not relevant for your exercise</a:t>
            </a:r>
          </a:p>
          <a:p>
            <a:pPr>
              <a:spcAft>
                <a:spcPts val="3000"/>
              </a:spcAft>
              <a:buClr>
                <a:schemeClr val="bg1"/>
              </a:buClr>
            </a:pPr>
            <a:r>
              <a:rPr lang="en-US" dirty="0" smtClean="0">
                <a:solidFill>
                  <a:schemeClr val="bg1"/>
                </a:solidFill>
              </a:rPr>
              <a:t>Font size should not be smaller than 22pt</a:t>
            </a:r>
          </a:p>
          <a:p>
            <a:pPr>
              <a:buNone/>
            </a:pPr>
            <a:r>
              <a:rPr lang="en-US" dirty="0" smtClean="0">
                <a:solidFill>
                  <a:schemeClr val="bg1"/>
                </a:solidFill>
              </a:rPr>
              <a:t>Rev. </a:t>
            </a:r>
            <a:r>
              <a:rPr lang="en-US">
                <a:solidFill>
                  <a:schemeClr val="bg1"/>
                </a:solidFill>
              </a:rPr>
              <a:t>2017 508</a:t>
            </a:r>
          </a:p>
          <a:p>
            <a:pPr>
              <a:buNone/>
            </a:pPr>
            <a:r>
              <a:rPr lang="en-US" smtClean="0">
                <a:solidFill>
                  <a:schemeClr val="bg1"/>
                </a:solidFill>
              </a:rPr>
              <a:t>HSEEP-C11</a:t>
            </a:r>
            <a:endParaRPr lang="en-US" dirty="0" smtClean="0">
              <a:solidFill>
                <a:schemeClr val="bg1"/>
              </a:solidFill>
            </a:endParaRPr>
          </a:p>
        </p:txBody>
      </p:sp>
    </p:spTree>
  </p:cSld>
  <p:clrMapOvr>
    <a:masterClrMapping/>
  </p:clrMapOvr>
  <p:transition advTm="800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10</a:t>
            </a:fld>
            <a:endParaRPr lang="en-US" dirty="0"/>
          </a:p>
        </p:txBody>
      </p:sp>
      <p:sp>
        <p:nvSpPr>
          <p:cNvPr id="22530" name="Title 1"/>
          <p:cNvSpPr>
            <a:spLocks noGrp="1"/>
          </p:cNvSpPr>
          <p:nvPr>
            <p:ph type="title"/>
          </p:nvPr>
        </p:nvSpPr>
        <p:spPr/>
        <p:txBody>
          <a:bodyPr/>
          <a:lstStyle/>
          <a:p>
            <a:r>
              <a:rPr lang="en-US" dirty="0">
                <a:solidFill>
                  <a:srgbClr val="003366"/>
                </a:solidFill>
              </a:rPr>
              <a:t>Exercise Play</a:t>
            </a:r>
            <a:endParaRPr lang="en-US" dirty="0" smtClean="0">
              <a:solidFill>
                <a:srgbClr val="003366"/>
              </a:solidFill>
            </a:endParaRPr>
          </a:p>
        </p:txBody>
      </p:sp>
      <p:sp>
        <p:nvSpPr>
          <p:cNvPr id="5" name="Content Placeholder 4"/>
          <p:cNvSpPr>
            <a:spLocks noGrp="1"/>
          </p:cNvSpPr>
          <p:nvPr>
            <p:ph idx="1"/>
          </p:nvPr>
        </p:nvSpPr>
        <p:spPr/>
        <p:txBody>
          <a:bodyPr/>
          <a:lstStyle/>
          <a:p>
            <a:pPr>
              <a:spcBef>
                <a:spcPts val="675"/>
              </a:spcBef>
            </a:pPr>
            <a:r>
              <a:rPr lang="en-US" dirty="0"/>
              <a:t>Exercise play will be on [date] from [time] to [time]</a:t>
            </a:r>
          </a:p>
          <a:p>
            <a:pPr>
              <a:spcBef>
                <a:spcPts val="675"/>
              </a:spcBef>
            </a:pPr>
            <a:r>
              <a:rPr lang="en-US" dirty="0"/>
              <a:t>Exercise play will take place at [exercise sites]</a:t>
            </a:r>
          </a:p>
          <a:p>
            <a:pPr>
              <a:spcBef>
                <a:spcPts val="675"/>
              </a:spcBef>
            </a:pPr>
            <a:r>
              <a:rPr lang="en-US" dirty="0"/>
              <a:t>Play will be restricted to the delineated areas surrounding [exercise site]</a:t>
            </a:r>
          </a:p>
        </p:txBody>
      </p:sp>
    </p:spTree>
    <p:extLst>
      <p:ext uri="{BB962C8B-B14F-4D97-AF65-F5344CB8AC3E}">
        <p14:creationId xmlns:p14="http://schemas.microsoft.com/office/powerpoint/2010/main" val="354624486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11</a:t>
            </a:fld>
            <a:endParaRPr lang="en-US" dirty="0"/>
          </a:p>
        </p:txBody>
      </p:sp>
      <p:sp>
        <p:nvSpPr>
          <p:cNvPr id="24578" name="Title 1"/>
          <p:cNvSpPr>
            <a:spLocks noGrp="1"/>
          </p:cNvSpPr>
          <p:nvPr>
            <p:ph type="title"/>
          </p:nvPr>
        </p:nvSpPr>
        <p:spPr/>
        <p:txBody>
          <a:bodyPr/>
          <a:lstStyle/>
          <a:p>
            <a:r>
              <a:rPr lang="en-US" dirty="0" smtClean="0">
                <a:solidFill>
                  <a:srgbClr val="003366"/>
                </a:solidFill>
              </a:rPr>
              <a:t>Exercise Assumptions </a:t>
            </a:r>
          </a:p>
        </p:txBody>
      </p:sp>
      <p:sp>
        <p:nvSpPr>
          <p:cNvPr id="24580"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smtClean="0"/>
              <a:t>The exercise will be conducted in a no-fault learning environment wherein systems and processes, not individuals, will be evaluated</a:t>
            </a:r>
          </a:p>
          <a:p>
            <a:r>
              <a:rPr lang="en-US" dirty="0" smtClean="0"/>
              <a:t>The exercise scenario is plausible, and results occur as they are presented</a:t>
            </a:r>
          </a:p>
          <a:p>
            <a:r>
              <a:rPr lang="en-US" dirty="0" smtClean="0"/>
              <a:t>Exercise simulation will be realistic and plausible, and will contain sufficient detail from which players can respond</a:t>
            </a:r>
          </a:p>
          <a:p>
            <a:r>
              <a:rPr lang="en-US" dirty="0" smtClean="0"/>
              <a:t>Participating agencies may need to balance exercise play with real-world emergencies</a:t>
            </a:r>
          </a:p>
          <a:p>
            <a:pPr lvl="1"/>
            <a:r>
              <a:rPr lang="en-US" dirty="0" smtClean="0"/>
              <a:t> Real-world emergencies take priority</a:t>
            </a:r>
          </a:p>
          <a:p>
            <a:r>
              <a:rPr lang="en-US" dirty="0" smtClean="0"/>
              <a:t>[Others as needed]</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12</a:t>
            </a:fld>
            <a:endParaRPr lang="en-US" dirty="0"/>
          </a:p>
        </p:txBody>
      </p:sp>
      <p:sp>
        <p:nvSpPr>
          <p:cNvPr id="24578" name="Title 1"/>
          <p:cNvSpPr>
            <a:spLocks noGrp="1"/>
          </p:cNvSpPr>
          <p:nvPr>
            <p:ph type="title"/>
          </p:nvPr>
        </p:nvSpPr>
        <p:spPr/>
        <p:txBody>
          <a:bodyPr/>
          <a:lstStyle/>
          <a:p>
            <a:r>
              <a:rPr lang="en-US" dirty="0">
                <a:solidFill>
                  <a:srgbClr val="003366"/>
                </a:solidFill>
              </a:rPr>
              <a:t>Exercise Artificialities</a:t>
            </a:r>
            <a:endParaRPr lang="en-US" dirty="0" smtClean="0">
              <a:solidFill>
                <a:srgbClr val="003366"/>
              </a:solidFill>
            </a:endParaRPr>
          </a:p>
        </p:txBody>
      </p:sp>
      <p:sp>
        <p:nvSpPr>
          <p:cNvPr id="24580"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a:t>Exercise communication and coordination is limited to participating exercise organizations, venues, and the SimCell</a:t>
            </a:r>
          </a:p>
          <a:p>
            <a:r>
              <a:rPr lang="en-US" dirty="0"/>
              <a:t>Only communication methods listed in the Communications Directory are available for players to use during the exercise</a:t>
            </a:r>
          </a:p>
          <a:p>
            <a:r>
              <a:rPr lang="en-US" dirty="0"/>
              <a:t>[Others as needed]</a:t>
            </a:r>
          </a:p>
        </p:txBody>
      </p:sp>
    </p:spTree>
    <p:extLst>
      <p:ext uri="{BB962C8B-B14F-4D97-AF65-F5344CB8AC3E}">
        <p14:creationId xmlns:p14="http://schemas.microsoft.com/office/powerpoint/2010/main" val="88312097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13</a:t>
            </a:fld>
            <a:endParaRPr lang="en-US" dirty="0"/>
          </a:p>
        </p:txBody>
      </p:sp>
      <p:sp>
        <p:nvSpPr>
          <p:cNvPr id="24578" name="Title 1"/>
          <p:cNvSpPr>
            <a:spLocks noGrp="1"/>
          </p:cNvSpPr>
          <p:nvPr>
            <p:ph type="title"/>
          </p:nvPr>
        </p:nvSpPr>
        <p:spPr/>
        <p:txBody>
          <a:bodyPr/>
          <a:lstStyle/>
          <a:p>
            <a:r>
              <a:rPr lang="en-US" dirty="0">
                <a:solidFill>
                  <a:srgbClr val="003366"/>
                </a:solidFill>
              </a:rPr>
              <a:t>Schedule</a:t>
            </a:r>
            <a:endParaRPr lang="en-US" dirty="0" smtClean="0">
              <a:solidFill>
                <a:srgbClr val="003366"/>
              </a:solidFill>
            </a:endParaRPr>
          </a:p>
        </p:txBody>
      </p:sp>
      <p:sp>
        <p:nvSpPr>
          <p:cNvPr id="24580"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a:t>Date</a:t>
            </a:r>
          </a:p>
          <a:p>
            <a:pPr lvl="1">
              <a:buFont typeface="Arial" charset="0"/>
              <a:buChar char="‒"/>
            </a:pPr>
            <a:r>
              <a:rPr lang="en-US" dirty="0"/>
              <a:t>[Time] Player Briefing</a:t>
            </a:r>
          </a:p>
          <a:p>
            <a:pPr lvl="1">
              <a:buFont typeface="Arial" charset="0"/>
              <a:buChar char="‒"/>
            </a:pPr>
            <a:r>
              <a:rPr lang="en-US" dirty="0"/>
              <a:t>[Time] Exercise Play</a:t>
            </a:r>
          </a:p>
          <a:p>
            <a:pPr lvl="1">
              <a:buFont typeface="Arial" charset="0"/>
              <a:buChar char="‒"/>
            </a:pPr>
            <a:r>
              <a:rPr lang="en-US" dirty="0"/>
              <a:t>[Time] End of Exercise (EndEx)</a:t>
            </a:r>
          </a:p>
          <a:p>
            <a:pPr lvl="1">
              <a:buFont typeface="Arial" charset="0"/>
              <a:buChar char="‒"/>
            </a:pPr>
            <a:r>
              <a:rPr lang="en-US" dirty="0"/>
              <a:t>[Time] Player </a:t>
            </a:r>
            <a:r>
              <a:rPr lang="en-US" dirty="0" smtClean="0"/>
              <a:t>Hot Wash</a:t>
            </a:r>
            <a:endParaRPr lang="en-US" dirty="0"/>
          </a:p>
        </p:txBody>
      </p:sp>
    </p:spTree>
    <p:extLst>
      <p:ext uri="{BB962C8B-B14F-4D97-AF65-F5344CB8AC3E}">
        <p14:creationId xmlns:p14="http://schemas.microsoft.com/office/powerpoint/2010/main" val="423283187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14</a:t>
            </a:fld>
            <a:endParaRPr lang="en-US" dirty="0"/>
          </a:p>
        </p:txBody>
      </p:sp>
      <p:sp>
        <p:nvSpPr>
          <p:cNvPr id="24578" name="Title 1"/>
          <p:cNvSpPr>
            <a:spLocks noGrp="1"/>
          </p:cNvSpPr>
          <p:nvPr>
            <p:ph type="title"/>
          </p:nvPr>
        </p:nvSpPr>
        <p:spPr/>
        <p:txBody>
          <a:bodyPr/>
          <a:lstStyle/>
          <a:p>
            <a:r>
              <a:rPr lang="en-US" dirty="0">
                <a:solidFill>
                  <a:srgbClr val="003366"/>
                </a:solidFill>
              </a:rPr>
              <a:t>Safety</a:t>
            </a:r>
            <a:endParaRPr lang="en-US" dirty="0" smtClean="0">
              <a:solidFill>
                <a:srgbClr val="003366"/>
              </a:solidFill>
            </a:endParaRPr>
          </a:p>
        </p:txBody>
      </p:sp>
      <p:sp>
        <p:nvSpPr>
          <p:cNvPr id="24580"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a:t>Safety is everyone’s concern</a:t>
            </a:r>
          </a:p>
          <a:p>
            <a:pPr lvl="1">
              <a:buFont typeface="Arial" charset="0"/>
              <a:buChar char="‒"/>
            </a:pPr>
            <a:r>
              <a:rPr lang="en-US" dirty="0"/>
              <a:t>Safety concerns override exercise execution</a:t>
            </a:r>
          </a:p>
          <a:p>
            <a:pPr lvl="1">
              <a:buFont typeface="Arial" charset="0"/>
              <a:buChar char="‒"/>
            </a:pPr>
            <a:r>
              <a:rPr lang="en-US" dirty="0"/>
              <a:t>Alert the nearest controller if you have safety concerns</a:t>
            </a:r>
          </a:p>
          <a:p>
            <a:r>
              <a:rPr lang="en-US" dirty="0"/>
              <a:t>The safety officer for this exercise is [Name]</a:t>
            </a:r>
          </a:p>
          <a:p>
            <a:r>
              <a:rPr lang="en-US" dirty="0"/>
              <a:t>Actual emergencies will be identified by saying [</a:t>
            </a:r>
            <a:r>
              <a:rPr lang="en-US" b="1" dirty="0"/>
              <a:t>“This is a real emergency”</a:t>
            </a:r>
            <a:r>
              <a:rPr lang="en-US" dirty="0"/>
              <a:t>]</a:t>
            </a:r>
          </a:p>
          <a:p>
            <a:r>
              <a:rPr lang="en-US" dirty="0"/>
              <a:t>Report any injuries</a:t>
            </a:r>
          </a:p>
          <a:p>
            <a:r>
              <a:rPr lang="en-US" dirty="0"/>
              <a:t>Be aware that operating in an operations-based exercise environment is inherently dangerous</a:t>
            </a:r>
          </a:p>
        </p:txBody>
      </p:sp>
    </p:spTree>
    <p:extLst>
      <p:ext uri="{BB962C8B-B14F-4D97-AF65-F5344CB8AC3E}">
        <p14:creationId xmlns:p14="http://schemas.microsoft.com/office/powerpoint/2010/main" val="112657139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15</a:t>
            </a:fld>
            <a:endParaRPr lang="en-US" dirty="0"/>
          </a:p>
        </p:txBody>
      </p:sp>
      <p:sp>
        <p:nvSpPr>
          <p:cNvPr id="24578" name="Title 1"/>
          <p:cNvSpPr>
            <a:spLocks noGrp="1"/>
          </p:cNvSpPr>
          <p:nvPr>
            <p:ph type="title"/>
          </p:nvPr>
        </p:nvSpPr>
        <p:spPr/>
        <p:txBody>
          <a:bodyPr/>
          <a:lstStyle/>
          <a:p>
            <a:r>
              <a:rPr lang="en-US" dirty="0">
                <a:solidFill>
                  <a:srgbClr val="003366"/>
                </a:solidFill>
              </a:rPr>
              <a:t>Security</a:t>
            </a:r>
            <a:endParaRPr lang="en-US" dirty="0" smtClean="0">
              <a:solidFill>
                <a:srgbClr val="003366"/>
              </a:solidFill>
            </a:endParaRPr>
          </a:p>
        </p:txBody>
      </p:sp>
      <p:sp>
        <p:nvSpPr>
          <p:cNvPr id="24580"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a:t>Badges [and hats/vests] identify authorized persons</a:t>
            </a:r>
          </a:p>
          <a:p>
            <a:pPr lvl="1">
              <a:buFont typeface="Arial" charset="0"/>
              <a:buChar char="‒"/>
            </a:pPr>
            <a:r>
              <a:rPr lang="en-US" dirty="0"/>
              <a:t>Unauthorized persons are to be escorted out of the exercise play area</a:t>
            </a:r>
          </a:p>
        </p:txBody>
      </p:sp>
    </p:spTree>
    <p:extLst>
      <p:ext uri="{BB962C8B-B14F-4D97-AF65-F5344CB8AC3E}">
        <p14:creationId xmlns:p14="http://schemas.microsoft.com/office/powerpoint/2010/main" val="1228889350"/>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16</a:t>
            </a:fld>
            <a:endParaRPr lang="en-US" dirty="0"/>
          </a:p>
        </p:txBody>
      </p:sp>
      <p:sp>
        <p:nvSpPr>
          <p:cNvPr id="22530" name="Title 1"/>
          <p:cNvSpPr>
            <a:spLocks noGrp="1"/>
          </p:cNvSpPr>
          <p:nvPr>
            <p:ph type="title"/>
          </p:nvPr>
        </p:nvSpPr>
        <p:spPr/>
        <p:txBody>
          <a:bodyPr/>
          <a:lstStyle/>
          <a:p>
            <a:r>
              <a:rPr lang="en-US" dirty="0" smtClean="0">
                <a:solidFill>
                  <a:srgbClr val="003366"/>
                </a:solidFill>
              </a:rPr>
              <a:t>Participant Identification</a:t>
            </a:r>
          </a:p>
        </p:txBody>
      </p:sp>
      <p:sp>
        <p:nvSpPr>
          <p:cNvPr id="22532"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buNone/>
              <a:tabLst>
                <a:tab pos="3316288" algn="l"/>
              </a:tabLst>
            </a:pPr>
            <a:r>
              <a:rPr lang="en-US" dirty="0" smtClean="0"/>
              <a:t>Players	[color] badges</a:t>
            </a:r>
          </a:p>
          <a:p>
            <a:pPr eaLnBrk="1" hangingPunct="1">
              <a:buNone/>
              <a:tabLst>
                <a:tab pos="3316288" algn="l"/>
              </a:tabLst>
            </a:pPr>
            <a:r>
              <a:rPr lang="en-US" dirty="0" smtClean="0"/>
              <a:t>Observers	[color] badges</a:t>
            </a:r>
          </a:p>
          <a:p>
            <a:pPr eaLnBrk="1" hangingPunct="1">
              <a:buNone/>
              <a:tabLst>
                <a:tab pos="3316288" algn="l"/>
              </a:tabLst>
            </a:pPr>
            <a:r>
              <a:rPr lang="en-US" dirty="0" smtClean="0"/>
              <a:t>Controllers	[color] badges</a:t>
            </a:r>
          </a:p>
          <a:p>
            <a:pPr eaLnBrk="1" hangingPunct="1">
              <a:buNone/>
              <a:tabLst>
                <a:tab pos="3316288" algn="l"/>
              </a:tabLst>
            </a:pPr>
            <a:r>
              <a:rPr lang="en-US" dirty="0" smtClean="0"/>
              <a:t>Evaluators	[color] badges</a:t>
            </a:r>
          </a:p>
          <a:p>
            <a:pPr eaLnBrk="1" hangingPunct="1">
              <a:buNone/>
              <a:tabLst>
                <a:tab pos="3316288" algn="l"/>
              </a:tabLst>
            </a:pPr>
            <a:r>
              <a:rPr lang="en-US" dirty="0" smtClean="0"/>
              <a:t>Support Staff	[color] badges</a:t>
            </a:r>
          </a:p>
          <a:p>
            <a:pPr eaLnBrk="1" hangingPunct="1">
              <a:buNone/>
              <a:tabLst>
                <a:tab pos="3316288" algn="l"/>
              </a:tabLst>
            </a:pPr>
            <a:r>
              <a:rPr lang="en-US" dirty="0" smtClean="0"/>
              <a:t>Media	[color] badges</a:t>
            </a:r>
          </a:p>
          <a:p>
            <a:pPr eaLnBrk="1" hangingPunct="1">
              <a:buNone/>
              <a:tabLst>
                <a:tab pos="3316288" algn="l"/>
              </a:tabLst>
            </a:pPr>
            <a:r>
              <a:rPr lang="en-US" dirty="0" smtClean="0"/>
              <a:t>Actors	[color] badges</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5DFF13A9-1037-4D5A-A349-B944681F0EB5}" type="slidenum">
              <a:rPr lang="en-US" smtClean="0"/>
              <a:pPr/>
              <a:t>17</a:t>
            </a:fld>
            <a:endParaRPr lang="en-US" dirty="0"/>
          </a:p>
        </p:txBody>
      </p:sp>
      <p:sp>
        <p:nvSpPr>
          <p:cNvPr id="2" name="Title 1"/>
          <p:cNvSpPr>
            <a:spLocks noGrp="1"/>
          </p:cNvSpPr>
          <p:nvPr>
            <p:ph type="title"/>
          </p:nvPr>
        </p:nvSpPr>
        <p:spPr/>
        <p:txBody>
          <a:bodyPr/>
          <a:lstStyle/>
          <a:p>
            <a:r>
              <a:rPr lang="en-US" dirty="0" smtClean="0">
                <a:solidFill>
                  <a:srgbClr val="003366"/>
                </a:solidFill>
              </a:rPr>
              <a:t>Observer Guidelines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Remain within the designated observation area</a:t>
            </a:r>
          </a:p>
          <a:p>
            <a:r>
              <a:rPr lang="en-US" dirty="0" smtClean="0"/>
              <a:t>Do not interfere with exercise play</a:t>
            </a:r>
          </a:p>
          <a:p>
            <a:r>
              <a:rPr lang="en-US" dirty="0" smtClean="0"/>
              <a:t>Direct any questions to [Observer Controller or other designated individual]</a:t>
            </a:r>
          </a:p>
          <a:p>
            <a:r>
              <a:rPr lang="en-US" dirty="0" smtClean="0"/>
              <a:t>[Others, as needed]</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18</a:t>
            </a:fld>
            <a:endParaRPr lang="en-US" dirty="0"/>
          </a:p>
        </p:txBody>
      </p:sp>
      <p:sp>
        <p:nvSpPr>
          <p:cNvPr id="39939" name="Title 3"/>
          <p:cNvSpPr>
            <a:spLocks noGrp="1"/>
          </p:cNvSpPr>
          <p:nvPr>
            <p:ph type="title"/>
          </p:nvPr>
        </p:nvSpPr>
        <p:spPr/>
        <p:txBody>
          <a:bodyPr/>
          <a:lstStyle/>
          <a:p>
            <a:r>
              <a:rPr lang="en-US" dirty="0" smtClean="0">
                <a:solidFill>
                  <a:srgbClr val="003366"/>
                </a:solidFill>
              </a:rPr>
              <a:t>Questions?</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rgbClr val="003366"/>
                </a:solidFill>
              </a:rPr>
              <a:t>[Exercise Name]</a:t>
            </a:r>
            <a:endParaRPr lang="en-US" dirty="0">
              <a:solidFill>
                <a:srgbClr val="003366"/>
              </a:solidFill>
            </a:endParaRPr>
          </a:p>
        </p:txBody>
      </p:sp>
      <p:cxnSp>
        <p:nvCxnSpPr>
          <p:cNvPr id="5" name="Straight Connector 4" descr="Solid line to separate the exercise name from the type of briefing. In this case, the Controller/Evaluator Briefing and date. " title="Straight Connector"/>
          <p:cNvCxnSpPr/>
          <p:nvPr/>
        </p:nvCxnSpPr>
        <p:spPr>
          <a:xfrm>
            <a:off x="381000" y="1143000"/>
            <a:ext cx="8229600" cy="0"/>
          </a:xfrm>
          <a:prstGeom prst="line">
            <a:avLst/>
          </a:prstGeom>
          <a:ln w="12700">
            <a:solidFill>
              <a:srgbClr val="002F80"/>
            </a:solidFill>
          </a:ln>
        </p:spPr>
        <p:style>
          <a:lnRef idx="1">
            <a:schemeClr val="accent1"/>
          </a:lnRef>
          <a:fillRef idx="0">
            <a:schemeClr val="accent1"/>
          </a:fillRef>
          <a:effectRef idx="0">
            <a:schemeClr val="accent1"/>
          </a:effectRef>
          <a:fontRef idx="minor">
            <a:schemeClr val="tx1"/>
          </a:fontRef>
        </p:style>
      </p:cxnSp>
      <p:sp>
        <p:nvSpPr>
          <p:cNvPr id="3" name="Subtitle 2"/>
          <p:cNvSpPr>
            <a:spLocks noGrp="1"/>
          </p:cNvSpPr>
          <p:nvPr>
            <p:ph type="subTitle" idx="1"/>
          </p:nvPr>
        </p:nvSpPr>
        <p:spPr/>
        <p:txBody>
          <a:bodyPr/>
          <a:lstStyle/>
          <a:p>
            <a:r>
              <a:rPr lang="en-US" dirty="0" smtClean="0"/>
              <a:t>Observer Briefing</a:t>
            </a:r>
          </a:p>
          <a:p>
            <a:r>
              <a:rPr lang="en-US" dirty="0" smtClean="0"/>
              <a:t>[Date]</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DFF13A9-1037-4D5A-A349-B944681F0EB5}" type="slidenum">
              <a:rPr lang="en-US" smtClean="0"/>
              <a:pPr/>
              <a:t>3</a:t>
            </a:fld>
            <a:endParaRPr lang="en-US" dirty="0"/>
          </a:p>
        </p:txBody>
      </p:sp>
      <p:sp>
        <p:nvSpPr>
          <p:cNvPr id="2" name="Title 1"/>
          <p:cNvSpPr>
            <a:spLocks noGrp="1"/>
          </p:cNvSpPr>
          <p:nvPr>
            <p:ph type="title"/>
          </p:nvPr>
        </p:nvSpPr>
        <p:spPr/>
        <p:txBody>
          <a:bodyPr/>
          <a:lstStyle/>
          <a:p>
            <a:r>
              <a:rPr lang="en-US" dirty="0" smtClean="0">
                <a:solidFill>
                  <a:srgbClr val="003366"/>
                </a:solidFill>
              </a:rPr>
              <a:t>Welcome</a:t>
            </a:r>
            <a:endParaRPr lang="en-US" dirty="0">
              <a:solidFill>
                <a:srgbClr val="003366"/>
              </a:solidFill>
            </a:endParaRPr>
          </a:p>
        </p:txBody>
      </p:sp>
      <p:sp>
        <p:nvSpPr>
          <p:cNvPr id="4" name="Content Placeholder 3"/>
          <p:cNvSpPr>
            <a:spLocks noGrp="1"/>
          </p:cNvSpPr>
          <p:nvPr>
            <p:ph idx="1"/>
          </p:nvPr>
        </p:nvSpPr>
        <p:spPr/>
        <p:txBody>
          <a:bodyPr/>
          <a:lstStyle/>
          <a:p>
            <a:r>
              <a:rPr lang="en-US" dirty="0" smtClean="0"/>
              <a:t>[Name]</a:t>
            </a:r>
          </a:p>
          <a:p>
            <a:r>
              <a:rPr lang="en-US" dirty="0" smtClean="0"/>
              <a:t>[Title (e.g., Exercise Director or Lead Planner)]</a:t>
            </a:r>
          </a:p>
          <a:p>
            <a:r>
              <a:rPr lang="en-US" dirty="0" smtClean="0"/>
              <a:t>[Organization]</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4</a:t>
            </a:fld>
            <a:endParaRPr lang="en-US" dirty="0"/>
          </a:p>
        </p:txBody>
      </p:sp>
      <p:sp>
        <p:nvSpPr>
          <p:cNvPr id="16386" name="Title 1"/>
          <p:cNvSpPr>
            <a:spLocks noGrp="1"/>
          </p:cNvSpPr>
          <p:nvPr>
            <p:ph type="title"/>
          </p:nvPr>
        </p:nvSpPr>
        <p:spPr/>
        <p:txBody>
          <a:bodyPr/>
          <a:lstStyle/>
          <a:p>
            <a:r>
              <a:rPr lang="en-US" dirty="0" smtClean="0">
                <a:solidFill>
                  <a:srgbClr val="003366"/>
                </a:solidFill>
              </a:rPr>
              <a:t>Agenda</a:t>
            </a:r>
          </a:p>
        </p:txBody>
      </p:sp>
      <p:sp>
        <p:nvSpPr>
          <p:cNvPr id="16388"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smtClean="0"/>
              <a:t>Exercise Overview</a:t>
            </a:r>
          </a:p>
          <a:p>
            <a:r>
              <a:rPr lang="en-US" dirty="0" smtClean="0"/>
              <a:t>Exercise Scope</a:t>
            </a:r>
          </a:p>
          <a:p>
            <a:r>
              <a:rPr lang="en-US" dirty="0" smtClean="0"/>
              <a:t>Objectives and Core Capabilities</a:t>
            </a:r>
          </a:p>
          <a:p>
            <a:r>
              <a:rPr lang="en-US" dirty="0" smtClean="0"/>
              <a:t>Scenario</a:t>
            </a:r>
          </a:p>
          <a:p>
            <a:r>
              <a:rPr lang="en-US" dirty="0" smtClean="0"/>
              <a:t>Participants</a:t>
            </a:r>
          </a:p>
          <a:p>
            <a:r>
              <a:rPr lang="en-US" dirty="0" smtClean="0"/>
              <a:t>Exercise Play</a:t>
            </a:r>
          </a:p>
          <a:p>
            <a:r>
              <a:rPr lang="en-US" dirty="0" smtClean="0"/>
              <a:t>Schedule</a:t>
            </a:r>
          </a:p>
          <a:p>
            <a:r>
              <a:rPr lang="en-US" dirty="0" smtClean="0"/>
              <a:t>Next Steps</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5</a:t>
            </a:fld>
            <a:endParaRPr lang="en-US" dirty="0"/>
          </a:p>
        </p:txBody>
      </p:sp>
      <p:sp>
        <p:nvSpPr>
          <p:cNvPr id="19458" name="Title 1"/>
          <p:cNvSpPr>
            <a:spLocks noGrp="1"/>
          </p:cNvSpPr>
          <p:nvPr>
            <p:ph type="title"/>
          </p:nvPr>
        </p:nvSpPr>
        <p:spPr/>
        <p:txBody>
          <a:bodyPr/>
          <a:lstStyle/>
          <a:p>
            <a:r>
              <a:rPr lang="en-US" dirty="0" smtClean="0">
                <a:solidFill>
                  <a:srgbClr val="003366"/>
                </a:solidFill>
              </a:rPr>
              <a:t>Exercise Overview</a:t>
            </a:r>
          </a:p>
        </p:txBody>
      </p:sp>
      <p:sp>
        <p:nvSpPr>
          <p:cNvPr id="19459" name="Content Placeholder 3"/>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smtClean="0"/>
              <a:t>[General description]</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6</a:t>
            </a:fld>
            <a:endParaRPr lang="en-US" dirty="0"/>
          </a:p>
        </p:txBody>
      </p:sp>
      <p:sp>
        <p:nvSpPr>
          <p:cNvPr id="20482" name="Title 1"/>
          <p:cNvSpPr>
            <a:spLocks noGrp="1"/>
          </p:cNvSpPr>
          <p:nvPr>
            <p:ph type="title"/>
          </p:nvPr>
        </p:nvSpPr>
        <p:spPr/>
        <p:txBody>
          <a:bodyPr/>
          <a:lstStyle/>
          <a:p>
            <a:r>
              <a:rPr lang="en-US" dirty="0" smtClean="0">
                <a:solidFill>
                  <a:srgbClr val="003366"/>
                </a:solidFill>
              </a:rPr>
              <a:t>Exercise Scope</a:t>
            </a:r>
          </a:p>
        </p:txBody>
      </p:sp>
      <p:sp>
        <p:nvSpPr>
          <p:cNvPr id="20483"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smtClean="0"/>
              <a:t>[Exercise type]</a:t>
            </a:r>
          </a:p>
          <a:p>
            <a:r>
              <a:rPr lang="en-US" dirty="0" smtClean="0"/>
              <a:t>[Mission area(s)]</a:t>
            </a:r>
          </a:p>
          <a:p>
            <a:r>
              <a:rPr lang="en-US" dirty="0" smtClean="0"/>
              <a:t>[Participation level]</a:t>
            </a:r>
          </a:p>
          <a:p>
            <a:r>
              <a:rPr lang="en-US" dirty="0" smtClean="0"/>
              <a:t>[Exercise parameters]</a:t>
            </a:r>
          </a:p>
          <a:p>
            <a:r>
              <a:rPr lang="en-US" dirty="0" smtClean="0"/>
              <a:t>[Exercise duration]</a:t>
            </a:r>
          </a:p>
          <a:p>
            <a:r>
              <a:rPr lang="en-US" dirty="0" smtClean="0"/>
              <a:t>[Exercise location]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5DFF13A9-1037-4D5A-A349-B944681F0EB5}" type="slidenum">
              <a:rPr lang="en-US" smtClean="0"/>
              <a:pPr/>
              <a:t>7</a:t>
            </a:fld>
            <a:endParaRPr lang="en-US" dirty="0"/>
          </a:p>
        </p:txBody>
      </p:sp>
      <p:sp>
        <p:nvSpPr>
          <p:cNvPr id="2" name="Title 1"/>
          <p:cNvSpPr>
            <a:spLocks noGrp="1"/>
          </p:cNvSpPr>
          <p:nvPr>
            <p:ph type="title"/>
          </p:nvPr>
        </p:nvSpPr>
        <p:spPr/>
        <p:txBody>
          <a:bodyPr/>
          <a:lstStyle/>
          <a:p>
            <a:r>
              <a:rPr lang="en-US" dirty="0" smtClean="0">
                <a:solidFill>
                  <a:srgbClr val="003366"/>
                </a:solidFill>
              </a:rPr>
              <a:t>Objectives and Core Capabilities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[Exercise objective]</a:t>
            </a:r>
          </a:p>
          <a:p>
            <a:pPr lvl="1"/>
            <a:r>
              <a:rPr lang="en-US" dirty="0" smtClean="0"/>
              <a:t>[Linked core capabilities]</a:t>
            </a:r>
          </a:p>
          <a:p>
            <a:r>
              <a:rPr lang="en-US" dirty="0" smtClean="0"/>
              <a:t>[Exercise objective]</a:t>
            </a:r>
          </a:p>
          <a:p>
            <a:pPr lvl="1"/>
            <a:r>
              <a:rPr lang="en-US" dirty="0" smtClean="0"/>
              <a:t>[Linked core capabilities]</a:t>
            </a:r>
          </a:p>
          <a:p>
            <a:r>
              <a:rPr lang="en-US" dirty="0" smtClean="0"/>
              <a:t>[Exercise objective]</a:t>
            </a:r>
          </a:p>
          <a:p>
            <a:pPr lvl="1"/>
            <a:r>
              <a:rPr lang="en-US" dirty="0" smtClean="0"/>
              <a:t>[Linked core capabilities]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5DFF13A9-1037-4D5A-A349-B944681F0EB5}" type="slidenum">
              <a:rPr lang="en-US" smtClean="0"/>
              <a:pPr/>
              <a:t>8</a:t>
            </a:fld>
            <a:endParaRPr lang="en-US" dirty="0"/>
          </a:p>
        </p:txBody>
      </p:sp>
      <p:sp>
        <p:nvSpPr>
          <p:cNvPr id="2" name="Title 1"/>
          <p:cNvSpPr>
            <a:spLocks noGrp="1"/>
          </p:cNvSpPr>
          <p:nvPr>
            <p:ph type="title"/>
          </p:nvPr>
        </p:nvSpPr>
        <p:spPr/>
        <p:txBody>
          <a:bodyPr/>
          <a:lstStyle/>
          <a:p>
            <a:r>
              <a:rPr lang="en-US" dirty="0" smtClean="0">
                <a:solidFill>
                  <a:srgbClr val="003366"/>
                </a:solidFill>
              </a:rPr>
              <a:t>Scenario</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[Insert a brief description of the scenario, including any key scenario events]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9</a:t>
            </a:fld>
            <a:endParaRPr lang="en-US" dirty="0"/>
          </a:p>
        </p:txBody>
      </p:sp>
      <p:sp>
        <p:nvSpPr>
          <p:cNvPr id="22530" name="Title 1"/>
          <p:cNvSpPr>
            <a:spLocks noGrp="1"/>
          </p:cNvSpPr>
          <p:nvPr>
            <p:ph type="title"/>
          </p:nvPr>
        </p:nvSpPr>
        <p:spPr/>
        <p:txBody>
          <a:bodyPr/>
          <a:lstStyle/>
          <a:p>
            <a:r>
              <a:rPr lang="en-US" dirty="0" smtClean="0">
                <a:solidFill>
                  <a:srgbClr val="003366"/>
                </a:solidFill>
              </a:rPr>
              <a:t>Participants</a:t>
            </a:r>
          </a:p>
        </p:txBody>
      </p:sp>
      <p:sp>
        <p:nvSpPr>
          <p:cNvPr id="5" name="Content Placeholder 4"/>
          <p:cNvSpPr>
            <a:spLocks noGrp="1"/>
          </p:cNvSpPr>
          <p:nvPr>
            <p:ph idx="1"/>
          </p:nvPr>
        </p:nvSpPr>
        <p:spPr/>
        <p:txBody>
          <a:bodyPr/>
          <a:lstStyle/>
          <a:p>
            <a:r>
              <a:rPr lang="en-US" dirty="0" smtClean="0"/>
              <a:t>[List participating organizations]</a:t>
            </a:r>
            <a:endParaRPr lang="en-US" dirty="0"/>
          </a:p>
        </p:txBody>
      </p:sp>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Pages>45</Pages>
  <Words>712</Words>
  <Application>Microsoft Office PowerPoint</Application>
  <PresentationFormat>On-screen Show (4:3)</PresentationFormat>
  <Paragraphs>115</Paragraphs>
  <Slides>18</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Times New Roman</vt:lpstr>
      <vt:lpstr>Wingdings</vt:lpstr>
      <vt:lpstr>Office Theme</vt:lpstr>
      <vt:lpstr>Directions for this Template</vt:lpstr>
      <vt:lpstr>[Exercise Name]</vt:lpstr>
      <vt:lpstr>Welcome</vt:lpstr>
      <vt:lpstr>Agenda</vt:lpstr>
      <vt:lpstr>Exercise Overview</vt:lpstr>
      <vt:lpstr>Exercise Scope</vt:lpstr>
      <vt:lpstr>Objectives and Core Capabilities</vt:lpstr>
      <vt:lpstr>Scenario</vt:lpstr>
      <vt:lpstr>Participants</vt:lpstr>
      <vt:lpstr>Exercise Play</vt:lpstr>
      <vt:lpstr>Exercise Assumptions </vt:lpstr>
      <vt:lpstr>Exercise Artificialities</vt:lpstr>
      <vt:lpstr>Schedule</vt:lpstr>
      <vt:lpstr>Safety</vt:lpstr>
      <vt:lpstr>Security</vt:lpstr>
      <vt:lpstr>Participant Identification</vt:lpstr>
      <vt:lpstr>Observer Guidelines</vt:lpstr>
      <vt:lpstr>Questions?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Observer Briefing Template</dc:title>
  <dc:creator>DHS FEMA</dc:creator>
  <cp:keywords>Observer, Briefing, Template, HSEEP</cp:keywords>
  <cp:lastModifiedBy>Aslett, Randy</cp:lastModifiedBy>
  <cp:revision>3</cp:revision>
  <dcterms:created xsi:type="dcterms:W3CDTF">2016-11-30T16:04:14Z</dcterms:created>
  <dcterms:modified xsi:type="dcterms:W3CDTF">2017-02-14T18:47:41Z</dcterms:modified>
  <cp:category/>
</cp:coreProperties>
</file>