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263" r:id="rId2"/>
    <p:sldId id="256" r:id="rId3"/>
    <p:sldId id="257" r:id="rId4"/>
    <p:sldId id="258" r:id="rId5"/>
    <p:sldId id="259" r:id="rId6"/>
    <p:sldId id="260" r:id="rId7"/>
    <p:sldId id="262" r:id="rId8"/>
    <p:sldId id="261" r:id="rId9"/>
    <p:sldId id="265" r:id="rId10"/>
    <p:sldId id="282" r:id="rId11"/>
    <p:sldId id="283" r:id="rId12"/>
    <p:sldId id="284" r:id="rId13"/>
    <p:sldId id="285" r:id="rId14"/>
    <p:sldId id="286" r:id="rId15"/>
    <p:sldId id="287" r:id="rId16"/>
    <p:sldId id="266" r:id="rId17"/>
    <p:sldId id="292" r:id="rId18"/>
    <p:sldId id="274" r:id="rId19"/>
    <p:sldId id="271" r:id="rId20"/>
    <p:sldId id="289" r:id="rId21"/>
    <p:sldId id="290" r:id="rId22"/>
    <p:sldId id="291" r:id="rId23"/>
    <p:sldId id="281"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333333"/>
    <a:srgbClr val="002F80"/>
    <a:srgbClr val="000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85238" autoAdjust="0"/>
  </p:normalViewPr>
  <p:slideViewPr>
    <p:cSldViewPr>
      <p:cViewPr varScale="1">
        <p:scale>
          <a:sx n="58" d="100"/>
          <a:sy n="58" d="100"/>
        </p:scale>
        <p:origin x="152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C2E23-DF45-4352-BA04-AC340C3EBFB0}" type="datetimeFigureOut">
              <a:rPr lang="en-US" smtClean="0"/>
              <a:pPr/>
              <a:t>2/14/2017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84FED-3F94-4C44-A9A4-BE018A5079C7}" type="slidenum">
              <a:rPr lang="en-US" smtClean="0"/>
              <a:pPr/>
              <a:t>‹#›</a:t>
            </a:fld>
            <a:endParaRPr lang="en-US" dirty="0"/>
          </a:p>
        </p:txBody>
      </p:sp>
    </p:spTree>
    <p:extLst>
      <p:ext uri="{BB962C8B-B14F-4D97-AF65-F5344CB8AC3E}">
        <p14:creationId xmlns:p14="http://schemas.microsoft.com/office/powerpoint/2010/main" val="2917832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Organizations can modify and augment this presentation as needed.</a:t>
            </a:r>
          </a:p>
        </p:txBody>
      </p:sp>
      <p:sp>
        <p:nvSpPr>
          <p:cNvPr id="4" name="Slide Number Placeholder 3"/>
          <p:cNvSpPr>
            <a:spLocks noGrp="1"/>
          </p:cNvSpPr>
          <p:nvPr>
            <p:ph type="sldNum" sz="quarter" idx="10"/>
          </p:nvPr>
        </p:nvSpPr>
        <p:spPr/>
        <p:txBody>
          <a:bodyPr/>
          <a:lstStyle/>
          <a:p>
            <a:fld id="{5FC84FED-3F94-4C44-A9A4-BE018A5079C7}" type="slidenum">
              <a:rPr lang="en-US" smtClean="0"/>
              <a:pPr/>
              <a:t>1</a:t>
            </a:fld>
            <a:endParaRPr lang="en-US" dirty="0"/>
          </a:p>
        </p:txBody>
      </p:sp>
    </p:spTree>
    <p:extLst>
      <p:ext uri="{BB962C8B-B14F-4D97-AF65-F5344CB8AC3E}">
        <p14:creationId xmlns:p14="http://schemas.microsoft.com/office/powerpoint/2010/main" val="2176191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planning team should address any outstanding issues or concerns</a:t>
            </a:r>
            <a:r>
              <a:rPr lang="en-US" baseline="0" dirty="0" smtClean="0"/>
              <a:t> that came up during the meeting.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23</a:t>
            </a:fld>
            <a:endParaRPr lang="en-US" dirty="0"/>
          </a:p>
        </p:txBody>
      </p:sp>
    </p:spTree>
    <p:extLst>
      <p:ext uri="{BB962C8B-B14F-4D97-AF65-F5344CB8AC3E}">
        <p14:creationId xmlns:p14="http://schemas.microsoft.com/office/powerpoint/2010/main" val="478297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Organizations can modify and augment this presentation as needed.</a:t>
            </a:r>
          </a:p>
        </p:txBody>
      </p:sp>
      <p:sp>
        <p:nvSpPr>
          <p:cNvPr id="4" name="Slide Number Placeholder 3"/>
          <p:cNvSpPr>
            <a:spLocks noGrp="1"/>
          </p:cNvSpPr>
          <p:nvPr>
            <p:ph type="sldNum" sz="quarter" idx="10"/>
          </p:nvPr>
        </p:nvSpPr>
        <p:spPr/>
        <p:txBody>
          <a:bodyPr/>
          <a:lstStyle/>
          <a:p>
            <a:fld id="{5FC84FED-3F94-4C44-A9A4-BE018A5079C7}" type="slidenum">
              <a:rPr lang="en-US" smtClean="0"/>
              <a:pPr/>
              <a:t>3</a:t>
            </a:fld>
            <a:endParaRPr lang="en-US" dirty="0"/>
          </a:p>
        </p:txBody>
      </p:sp>
    </p:spTree>
    <p:extLst>
      <p:ext uri="{BB962C8B-B14F-4D97-AF65-F5344CB8AC3E}">
        <p14:creationId xmlns:p14="http://schemas.microsoft.com/office/powerpoint/2010/main" val="3355528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Exercise program priorities:</a:t>
            </a:r>
          </a:p>
          <a:p>
            <a:pPr marL="171450" lvl="0" indent="-171450">
              <a:buFont typeface="Wingdings" panose="05000000000000000000" pitchFamily="2" charset="2"/>
              <a:buChar char="§"/>
            </a:pPr>
            <a:r>
              <a:rPr lang="en-US" dirty="0" smtClean="0"/>
              <a:t>Guide the development of exercise objectives, ensuring that individual exercises evaluate and assess core preparedness capabilities in a coordinated and integrated fashion</a:t>
            </a:r>
          </a:p>
          <a:p>
            <a:pPr marL="171450" lvl="0" indent="-171450">
              <a:buFont typeface="Wingdings" panose="05000000000000000000" pitchFamily="2" charset="2"/>
              <a:buChar char="§"/>
            </a:pPr>
            <a:r>
              <a:rPr lang="en-US" dirty="0" smtClean="0"/>
              <a:t>Are informed by an organization’s leaders, strategy documents, threats and hazards, capability assessments, and results from previous exercises and real-world events</a:t>
            </a:r>
          </a:p>
          <a:p>
            <a:r>
              <a:rPr lang="en-US" dirty="0" smtClean="0"/>
              <a:t>Meeting participants should select</a:t>
            </a:r>
            <a:r>
              <a:rPr lang="en-US" baseline="0" dirty="0" smtClean="0"/>
              <a:t> which program priority or priorities to address in this exercise.</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10</a:t>
            </a:fld>
            <a:endParaRPr lang="en-US" dirty="0"/>
          </a:p>
        </p:txBody>
      </p:sp>
    </p:spTree>
    <p:extLst>
      <p:ext uri="{BB962C8B-B14F-4D97-AF65-F5344CB8AC3E}">
        <p14:creationId xmlns:p14="http://schemas.microsoft.com/office/powerpoint/2010/main" val="2387206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Determining </a:t>
            </a:r>
            <a:r>
              <a:rPr lang="en-US" sz="1200" b="1" kern="1200" dirty="0" smtClean="0">
                <a:solidFill>
                  <a:schemeClr val="tx1"/>
                </a:solidFill>
                <a:latin typeface="+mn-lt"/>
                <a:ea typeface="+mn-ea"/>
                <a:cs typeface="+mn-cs"/>
              </a:rPr>
              <a:t>exercise scope </a:t>
            </a:r>
            <a:r>
              <a:rPr lang="en-US" sz="1200" kern="1200" dirty="0" smtClean="0">
                <a:solidFill>
                  <a:schemeClr val="tx1"/>
                </a:solidFill>
                <a:latin typeface="+mn-lt"/>
                <a:ea typeface="+mn-ea"/>
                <a:cs typeface="+mn-cs"/>
              </a:rPr>
              <a:t>enables planners to “right-size” an exercise to meet the objectives while staying within the resource and personnel constraints of the exercising organizations.  Key elements in defining exercise scope include </a:t>
            </a:r>
            <a:r>
              <a:rPr lang="en-US" sz="1200" b="0" kern="1200" dirty="0" smtClean="0">
                <a:solidFill>
                  <a:schemeClr val="tx1"/>
                </a:solidFill>
                <a:latin typeface="+mn-lt"/>
                <a:ea typeface="+mn-ea"/>
                <a:cs typeface="+mn-cs"/>
              </a:rPr>
              <a:t>exercise type, participation level, exercise duration, exercise location, and exercise parameters. </a:t>
            </a:r>
          </a:p>
          <a:p>
            <a:pPr marL="171450" indent="-171450">
              <a:buFont typeface="Wingdings" panose="05000000000000000000" pitchFamily="2" charset="2"/>
              <a:buChar char="§"/>
            </a:pPr>
            <a:r>
              <a:rPr lang="en-US" sz="1200" b="1" kern="1200" dirty="0" smtClean="0">
                <a:solidFill>
                  <a:schemeClr val="tx1"/>
                </a:solidFill>
                <a:latin typeface="+mn-lt"/>
                <a:ea typeface="+mn-ea"/>
                <a:cs typeface="+mn-cs"/>
              </a:rPr>
              <a:t>  Exercise type </a:t>
            </a:r>
            <a:r>
              <a:rPr lang="en-US" sz="1200" kern="1200" dirty="0" smtClean="0">
                <a:solidFill>
                  <a:schemeClr val="tx1"/>
                </a:solidFill>
                <a:latin typeface="+mn-lt"/>
                <a:ea typeface="+mn-ea"/>
                <a:cs typeface="+mn-cs"/>
              </a:rPr>
              <a:t>may be</a:t>
            </a:r>
            <a:r>
              <a:rPr lang="en-US" sz="1200" kern="1200" baseline="0" dirty="0" smtClean="0">
                <a:solidFill>
                  <a:schemeClr val="tx1"/>
                </a:solidFill>
                <a:latin typeface="+mn-lt"/>
                <a:ea typeface="+mn-ea"/>
                <a:cs typeface="+mn-cs"/>
              </a:rPr>
              <a:t> seminar, workshop, tabletop, game, drill, functional, or full-scale.</a:t>
            </a:r>
          </a:p>
          <a:p>
            <a:pPr marL="171450" indent="-171450">
              <a:buFont typeface="Wingdings" panose="05000000000000000000" pitchFamily="2" charset="2"/>
              <a:buChar char="§"/>
            </a:pPr>
            <a:r>
              <a:rPr lang="en-US" sz="1200" b="1" kern="1200" baseline="0" dirty="0" smtClean="0">
                <a:solidFill>
                  <a:schemeClr val="tx1"/>
                </a:solidFill>
                <a:latin typeface="+mn-lt"/>
                <a:ea typeface="+mn-ea"/>
                <a:cs typeface="+mn-cs"/>
              </a:rPr>
              <a:t>  Participation level </a:t>
            </a:r>
            <a:r>
              <a:rPr lang="en-US" sz="1200" kern="1200" dirty="0" smtClean="0">
                <a:solidFill>
                  <a:schemeClr val="tx1"/>
                </a:solidFill>
                <a:latin typeface="+mn-lt"/>
                <a:ea typeface="+mn-ea"/>
                <a:cs typeface="+mn-cs"/>
              </a:rPr>
              <a:t>refers to the organizations and level of personnel (e.g., tactical operators, line supervisors, agency directors) participating in the exercise, as well as the general number of personnel who will participate in the exercise.)</a:t>
            </a:r>
          </a:p>
          <a:p>
            <a:pPr marL="171450" indent="-171450">
              <a:buFont typeface="Wingdings" panose="05000000000000000000" pitchFamily="2" charset="2"/>
              <a:buChar char="§"/>
            </a:pPr>
            <a:r>
              <a:rPr lang="en-US" sz="1200" b="1" kern="1200" dirty="0" smtClean="0">
                <a:solidFill>
                  <a:schemeClr val="tx1"/>
                </a:solidFill>
                <a:latin typeface="+mn-lt"/>
                <a:ea typeface="+mn-ea"/>
                <a:cs typeface="+mn-cs"/>
              </a:rPr>
              <a:t>  Exercise duration </a:t>
            </a:r>
            <a:r>
              <a:rPr lang="en-US" sz="1200" kern="1200" dirty="0" smtClean="0">
                <a:solidFill>
                  <a:schemeClr val="tx1"/>
                </a:solidFill>
                <a:latin typeface="+mn-lt"/>
                <a:ea typeface="+mn-ea"/>
                <a:cs typeface="+mn-cs"/>
              </a:rPr>
              <a:t>should take into account how long it will take to address exercise objectives effectively, as well as resource</a:t>
            </a:r>
            <a:r>
              <a:rPr lang="en-US" sz="1200" kern="1200" baseline="0" dirty="0" smtClean="0">
                <a:solidFill>
                  <a:schemeClr val="tx1"/>
                </a:solidFill>
                <a:latin typeface="+mn-lt"/>
                <a:ea typeface="+mn-ea"/>
                <a:cs typeface="+mn-cs"/>
              </a:rPr>
              <a:t> constraints.</a:t>
            </a:r>
          </a:p>
          <a:p>
            <a:pPr marL="171450" indent="-171450">
              <a:buFont typeface="Wingdings" panose="05000000000000000000" pitchFamily="2" charset="2"/>
              <a:buChar char="§"/>
            </a:pPr>
            <a:r>
              <a:rPr lang="en-US" sz="1200" b="1" kern="1200" baseline="0" dirty="0" smtClean="0">
                <a:solidFill>
                  <a:schemeClr val="tx1"/>
                </a:solidFill>
                <a:latin typeface="+mn-lt"/>
                <a:ea typeface="+mn-ea"/>
                <a:cs typeface="+mn-cs"/>
              </a:rPr>
              <a:t>  Exercise parameters </a:t>
            </a:r>
            <a:r>
              <a:rPr lang="en-US" sz="1200" kern="1200" dirty="0" smtClean="0">
                <a:solidFill>
                  <a:schemeClr val="tx1"/>
                </a:solidFill>
                <a:latin typeface="+mn-lt"/>
                <a:ea typeface="+mn-ea"/>
                <a:cs typeface="+mn-cs"/>
              </a:rPr>
              <a:t>outline what should be included in an exercise based on the objectives and scope, and what should not be exercised.</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11</a:t>
            </a:fld>
            <a:endParaRPr lang="en-US" dirty="0"/>
          </a:p>
        </p:txBody>
      </p:sp>
    </p:spTree>
    <p:extLst>
      <p:ext uri="{BB962C8B-B14F-4D97-AF65-F5344CB8AC3E}">
        <p14:creationId xmlns:p14="http://schemas.microsoft.com/office/powerpoint/2010/main" val="3052055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objectives </a:t>
            </a:r>
            <a:r>
              <a:rPr lang="en-US" dirty="0" smtClean="0"/>
              <a:t>are the distinct outcomes an organization wishes to achieve during an exercise. Objectives should align to the program</a:t>
            </a:r>
            <a:r>
              <a:rPr lang="en-US" baseline="0" dirty="0" smtClean="0"/>
              <a:t> </a:t>
            </a:r>
            <a:r>
              <a:rPr lang="en-US" dirty="0" smtClean="0"/>
              <a:t>priorities listed in the organization’s Multiyear Training and Exercise Plan,</a:t>
            </a:r>
            <a:r>
              <a:rPr lang="en-US" baseline="0" dirty="0" smtClean="0"/>
              <a:t> and take into account guidance from elected and appointed officials.</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Exercise</a:t>
            </a:r>
            <a:r>
              <a:rPr lang="en-US" baseline="0" dirty="0" smtClean="0"/>
              <a:t> objectives are written as SMART objectives (specific, measurable, achievable, relevant, and time-bound).</a:t>
            </a:r>
            <a:endParaRPr lang="en-US" dirty="0" smtClean="0"/>
          </a:p>
        </p:txBody>
      </p:sp>
      <p:sp>
        <p:nvSpPr>
          <p:cNvPr id="4" name="Slide Number Placeholder 3"/>
          <p:cNvSpPr>
            <a:spLocks noGrp="1"/>
          </p:cNvSpPr>
          <p:nvPr>
            <p:ph type="sldNum" sz="quarter" idx="10"/>
          </p:nvPr>
        </p:nvSpPr>
        <p:spPr/>
        <p:txBody>
          <a:bodyPr/>
          <a:lstStyle/>
          <a:p>
            <a:fld id="{5FC84FED-3F94-4C44-A9A4-BE018A5079C7}" type="slidenum">
              <a:rPr lang="en-US" smtClean="0"/>
              <a:pPr/>
              <a:t>16</a:t>
            </a:fld>
            <a:endParaRPr lang="en-US" dirty="0"/>
          </a:p>
        </p:txBody>
      </p:sp>
    </p:spTree>
    <p:extLst>
      <p:ext uri="{BB962C8B-B14F-4D97-AF65-F5344CB8AC3E}">
        <p14:creationId xmlns:p14="http://schemas.microsoft.com/office/powerpoint/2010/main" val="425412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Core capabilities </a:t>
            </a:r>
            <a:r>
              <a:rPr lang="en-US" dirty="0" smtClean="0"/>
              <a:t>are the distinct critical elements necessary to achieve the</a:t>
            </a:r>
            <a:r>
              <a:rPr lang="en-US" baseline="0" dirty="0" smtClean="0"/>
              <a:t> specific mission areas of prevention, protection, mitigation, response, and recovery. The exercise planning team aligns each exercise objective to one or more core capabilities. </a:t>
            </a:r>
            <a:endParaRPr lang="en-US" dirty="0" smtClean="0"/>
          </a:p>
          <a:p>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17</a:t>
            </a:fld>
            <a:endParaRPr lang="en-US" dirty="0"/>
          </a:p>
        </p:txBody>
      </p:sp>
    </p:spTree>
    <p:extLst>
      <p:ext uri="{BB962C8B-B14F-4D97-AF65-F5344CB8AC3E}">
        <p14:creationId xmlns:p14="http://schemas.microsoft.com/office/powerpoint/2010/main" val="1284437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planning team should identify all potential</a:t>
            </a:r>
            <a:r>
              <a:rPr lang="en-US" baseline="0" dirty="0" smtClean="0"/>
              <a:t> participating organizations, as well as the extent of play for each organization, or any factors that might limit an organization’s participation.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19</a:t>
            </a:fld>
            <a:endParaRPr lang="en-US" dirty="0"/>
          </a:p>
        </p:txBody>
      </p:sp>
    </p:spTree>
    <p:extLst>
      <p:ext uri="{BB962C8B-B14F-4D97-AF65-F5344CB8AC3E}">
        <p14:creationId xmlns:p14="http://schemas.microsoft.com/office/powerpoint/2010/main" val="188341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exercise planning team should be of manageable size yet represent the full range of participating organizations as well as other relevant stakeholders. For multi-jurisdictional exercises, planning team members should include representatives from each jurisdiction and participating functional areas or relevant disciplines.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21</a:t>
            </a:fld>
            <a:endParaRPr lang="en-US" dirty="0"/>
          </a:p>
        </p:txBody>
      </p:sp>
    </p:spTree>
    <p:extLst>
      <p:ext uri="{BB962C8B-B14F-4D97-AF65-F5344CB8AC3E}">
        <p14:creationId xmlns:p14="http://schemas.microsoft.com/office/powerpoint/2010/main" val="1870366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exercise planning team members decide the type and number of planning activities needed to successfully plan a given exercise, based on its scope and complexity. </a:t>
            </a:r>
            <a:endParaRPr lang="en-US" dirty="0"/>
          </a:p>
        </p:txBody>
      </p:sp>
      <p:sp>
        <p:nvSpPr>
          <p:cNvPr id="4" name="Slide Number Placeholder 3"/>
          <p:cNvSpPr>
            <a:spLocks noGrp="1"/>
          </p:cNvSpPr>
          <p:nvPr>
            <p:ph type="sldNum" sz="quarter" idx="10"/>
          </p:nvPr>
        </p:nvSpPr>
        <p:spPr/>
        <p:txBody>
          <a:bodyPr/>
          <a:lstStyle/>
          <a:p>
            <a:fld id="{5FC84FED-3F94-4C44-A9A4-BE018A5079C7}" type="slidenum">
              <a:rPr lang="en-US" smtClean="0"/>
              <a:pPr/>
              <a:t>22</a:t>
            </a:fld>
            <a:endParaRPr lang="en-US" dirty="0"/>
          </a:p>
        </p:txBody>
      </p:sp>
    </p:spTree>
    <p:extLst>
      <p:ext uri="{BB962C8B-B14F-4D97-AF65-F5344CB8AC3E}">
        <p14:creationId xmlns:p14="http://schemas.microsoft.com/office/powerpoint/2010/main" val="3825816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a:t>
            </a:fld>
            <a:endParaRPr lang="en-US" dirty="0"/>
          </a:p>
        </p:txBody>
      </p:sp>
      <p:sp>
        <p:nvSpPr>
          <p:cNvPr id="2" name="Title 1"/>
          <p:cNvSpPr>
            <a:spLocks noGrp="1"/>
          </p:cNvSpPr>
          <p:nvPr>
            <p:ph type="title"/>
          </p:nvPr>
        </p:nvSpPr>
        <p:spPr/>
        <p:txBody>
          <a:bodyPr/>
          <a:lstStyle/>
          <a:p>
            <a:r>
              <a:rPr lang="en-US" dirty="0" smtClean="0">
                <a:solidFill>
                  <a:schemeClr val="bg1"/>
                </a:solidFill>
              </a:rPr>
              <a:t>Directions for this Template</a:t>
            </a:r>
            <a:endParaRPr lang="en-US" dirty="0">
              <a:solidFill>
                <a:schemeClr val="bg1"/>
              </a:solidFill>
            </a:endParaRPr>
          </a:p>
        </p:txBody>
      </p:sp>
      <p:sp>
        <p:nvSpPr>
          <p:cNvPr id="3" name="Content Placeholder 2"/>
          <p:cNvSpPr>
            <a:spLocks noGrp="1"/>
          </p:cNvSpPr>
          <p:nvPr>
            <p:ph idx="1"/>
          </p:nvPr>
        </p:nvSpPr>
        <p:spPr/>
        <p:txBody>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meeting</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a:solidFill>
                  <a:schemeClr val="bg1"/>
                </a:solidFill>
              </a:rPr>
              <a:t>2017 508</a:t>
            </a:r>
          </a:p>
          <a:p>
            <a:pPr>
              <a:buNone/>
            </a:pPr>
            <a:r>
              <a:rPr lang="en-US" smtClean="0">
                <a:solidFill>
                  <a:schemeClr val="bg1"/>
                </a:solidFill>
              </a:rPr>
              <a:t>HSEEP-DD01</a:t>
            </a:r>
            <a:endParaRPr lang="en-US" dirty="0" smtClean="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Program Priorities</a:t>
            </a:r>
            <a:endParaRPr lang="en-US" dirty="0">
              <a:solidFill>
                <a:srgbClr val="003366"/>
              </a:solidFill>
            </a:endParaRPr>
          </a:p>
        </p:txBody>
      </p:sp>
      <p:sp>
        <p:nvSpPr>
          <p:cNvPr id="3" name="Content Placeholder 2"/>
          <p:cNvSpPr>
            <a:spLocks noGrp="1"/>
          </p:cNvSpPr>
          <p:nvPr>
            <p:ph idx="1"/>
          </p:nvPr>
        </p:nvSpPr>
        <p:spPr/>
        <p:txBody>
          <a:bodyPr/>
          <a:lstStyle/>
          <a:p>
            <a:r>
              <a:rPr lang="en-US" b="1" dirty="0" smtClean="0"/>
              <a:t>Exercise program priorities </a:t>
            </a:r>
            <a:r>
              <a:rPr lang="en-US" dirty="0" smtClean="0"/>
              <a:t>are the multi-year, overarching priorities listed in an organization’s Multi-year Training and Exercise Plan (TEP)</a:t>
            </a:r>
          </a:p>
          <a:p>
            <a:r>
              <a:rPr lang="en-US" dirty="0" smtClean="0"/>
              <a:t>[Insert all or selected priorities from TEP]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Scope and Mission Area(s)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scope</a:t>
            </a:r>
          </a:p>
          <a:p>
            <a:pPr lvl="1"/>
            <a:r>
              <a:rPr lang="en-US" dirty="0" smtClean="0"/>
              <a:t>Exercise type</a:t>
            </a:r>
          </a:p>
          <a:p>
            <a:pPr lvl="1"/>
            <a:r>
              <a:rPr lang="en-US" dirty="0" smtClean="0"/>
              <a:t>Participation level</a:t>
            </a:r>
          </a:p>
          <a:p>
            <a:pPr lvl="1"/>
            <a:r>
              <a:rPr lang="en-US" dirty="0" smtClean="0"/>
              <a:t>Exercise duration</a:t>
            </a:r>
          </a:p>
          <a:p>
            <a:pPr lvl="1"/>
            <a:r>
              <a:rPr lang="en-US" dirty="0" smtClean="0"/>
              <a:t>Exercise location</a:t>
            </a:r>
          </a:p>
          <a:p>
            <a:pPr lvl="1"/>
            <a:r>
              <a:rPr lang="en-US" dirty="0" smtClean="0"/>
              <a:t>Exercise parameters</a:t>
            </a:r>
          </a:p>
          <a:p>
            <a:r>
              <a:rPr lang="en-US" dirty="0" smtClean="0"/>
              <a:t>Mission area(s) </a:t>
            </a:r>
          </a:p>
          <a:p>
            <a:pPr lvl="1"/>
            <a:r>
              <a:rPr lang="en-US" dirty="0" smtClean="0"/>
              <a:t>[Prevention, protection, mitigation, response, recovery]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 name="Title 1"/>
          <p:cNvSpPr>
            <a:spLocks noGrp="1"/>
          </p:cNvSpPr>
          <p:nvPr>
            <p:ph type="title"/>
          </p:nvPr>
        </p:nvSpPr>
        <p:spPr/>
        <p:txBody>
          <a:bodyPr/>
          <a:lstStyle/>
          <a:p>
            <a:r>
              <a:rPr lang="en-US" dirty="0" smtClean="0">
                <a:solidFill>
                  <a:srgbClr val="003366"/>
                </a:solidFill>
              </a:rPr>
              <a:t>Objectives and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b="1" dirty="0" smtClean="0"/>
              <a:t>Exercise objectives </a:t>
            </a:r>
            <a:r>
              <a:rPr lang="en-US" dirty="0" smtClean="0"/>
              <a:t>are the distinct outcomes that an organization wishes to achieve during an exercise</a:t>
            </a:r>
          </a:p>
          <a:p>
            <a:pPr lvl="1">
              <a:buFont typeface="Arial" charset="0"/>
              <a:buChar char="‒"/>
            </a:pPr>
            <a:r>
              <a:rPr lang="en-US" dirty="0" smtClean="0"/>
              <a:t>Planners should select a reasonable number of specific, measurable, achievable, relevant, time-bound (SMART) objectives</a:t>
            </a:r>
          </a:p>
          <a:p>
            <a:pPr lvl="1">
              <a:buFont typeface="Arial" charset="0"/>
              <a:buChar char="‒"/>
            </a:pPr>
            <a:r>
              <a:rPr lang="en-US" dirty="0" smtClean="0"/>
              <a:t>SMART objectives facilitate effective scenario design, exercise conduct, and evaluation</a:t>
            </a:r>
          </a:p>
          <a:p>
            <a:r>
              <a:rPr lang="en-US" b="1" dirty="0" smtClean="0"/>
              <a:t>Core capabilities </a:t>
            </a:r>
            <a:r>
              <a:rPr lang="en-US" dirty="0" smtClean="0"/>
              <a:t>are the distinct critical elements necessary to achieve the specific mission areas of prevention, protection, mitigation, response, and recovery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13</a:t>
            </a:fld>
            <a:endParaRPr lang="en-US" dirty="0"/>
          </a:p>
        </p:txBody>
      </p:sp>
      <p:sp>
        <p:nvSpPr>
          <p:cNvPr id="2" name="Title 1"/>
          <p:cNvSpPr>
            <a:spLocks noGrp="1"/>
          </p:cNvSpPr>
          <p:nvPr>
            <p:ph type="title"/>
          </p:nvPr>
        </p:nvSpPr>
        <p:spPr/>
        <p:txBody>
          <a:bodyPr/>
          <a:lstStyle/>
          <a:p>
            <a:r>
              <a:rPr lang="en-US" dirty="0" smtClean="0">
                <a:solidFill>
                  <a:srgbClr val="003366"/>
                </a:solidFill>
              </a:rPr>
              <a:t>SMART Exercise Objectives</a:t>
            </a:r>
            <a:endParaRPr lang="en-US" dirty="0">
              <a:solidFill>
                <a:srgbClr val="003366"/>
              </a:solidFill>
            </a:endParaRPr>
          </a:p>
        </p:txBody>
      </p:sp>
      <p:sp>
        <p:nvSpPr>
          <p:cNvPr id="3" name="Content Placeholder 2"/>
          <p:cNvSpPr>
            <a:spLocks noGrp="1"/>
          </p:cNvSpPr>
          <p:nvPr>
            <p:ph idx="1"/>
          </p:nvPr>
        </p:nvSpPr>
        <p:spPr>
          <a:xfrm>
            <a:off x="457200" y="1524000"/>
            <a:ext cx="8229600" cy="4343399"/>
          </a:xfrm>
        </p:spPr>
        <p:txBody>
          <a:bodyPr>
            <a:normAutofit lnSpcReduction="10000"/>
          </a:bodyPr>
          <a:lstStyle/>
          <a:p>
            <a:r>
              <a:rPr lang="en-US" b="1" dirty="0" smtClean="0"/>
              <a:t>Specific:</a:t>
            </a:r>
            <a:r>
              <a:rPr lang="en-US" dirty="0" smtClean="0"/>
              <a:t> Objectives should address the five Ws- who, what, when, where, and why. The objective specifies what needs to be done with a timeline for completion.</a:t>
            </a:r>
          </a:p>
          <a:p>
            <a:r>
              <a:rPr lang="en-US" b="1" dirty="0" smtClean="0"/>
              <a:t>Measurable:</a:t>
            </a:r>
            <a:r>
              <a:rPr lang="en-US" dirty="0" smtClean="0"/>
              <a:t> Objectives should include numeric or descriptive measures that define quantity, quality, cost, etc. Their focus should be on observable actions and outcomes.</a:t>
            </a:r>
          </a:p>
          <a:p>
            <a:r>
              <a:rPr lang="en-US" b="1" dirty="0" smtClean="0"/>
              <a:t>Achievable:</a:t>
            </a:r>
            <a:r>
              <a:rPr lang="en-US" dirty="0" smtClean="0"/>
              <a:t> Objectives should be within the control, influence, and resources of exercise play and participant actions. </a:t>
            </a:r>
          </a:p>
          <a:p>
            <a:r>
              <a:rPr lang="en-US" b="1" dirty="0" smtClean="0"/>
              <a:t>Relevant:</a:t>
            </a:r>
            <a:r>
              <a:rPr lang="en-US" dirty="0" smtClean="0"/>
              <a:t> Objectives should be instrumental to the mission of the organization and link to its goals or strategic intent. </a:t>
            </a:r>
          </a:p>
          <a:p>
            <a:r>
              <a:rPr lang="en-US" b="1" dirty="0" smtClean="0"/>
              <a:t>Time-bound:</a:t>
            </a:r>
            <a:r>
              <a:rPr lang="en-US" dirty="0" smtClean="0"/>
              <a:t> A specified and reasonable timeframe should be incorporated into all objectives.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 name="Title 1"/>
          <p:cNvSpPr>
            <a:spLocks noGrp="1"/>
          </p:cNvSpPr>
          <p:nvPr>
            <p:ph type="title"/>
          </p:nvPr>
        </p:nvSpPr>
        <p:spPr/>
        <p:txBody>
          <a:bodyPr/>
          <a:lstStyle/>
          <a:p>
            <a:r>
              <a:rPr lang="en-US" dirty="0" smtClean="0">
                <a:solidFill>
                  <a:srgbClr val="003366"/>
                </a:solidFill>
              </a:rPr>
              <a:t>SMART Objectives – Example </a:t>
            </a:r>
            <a:endParaRPr lang="en-US" dirty="0">
              <a:solidFill>
                <a:srgbClr val="003366"/>
              </a:solidFill>
            </a:endParaRPr>
          </a:p>
        </p:txBody>
      </p:sp>
      <p:sp>
        <p:nvSpPr>
          <p:cNvPr id="3" name="Content Placeholder 2"/>
          <p:cNvSpPr>
            <a:spLocks noGrp="1"/>
          </p:cNvSpPr>
          <p:nvPr>
            <p:ph idx="1"/>
          </p:nvPr>
        </p:nvSpPr>
        <p:spPr/>
        <p:txBody>
          <a:bodyPr>
            <a:normAutofit lnSpcReduction="10000"/>
          </a:bodyPr>
          <a:lstStyle/>
          <a:p>
            <a:r>
              <a:rPr lang="en-US" b="1" dirty="0" smtClean="0"/>
              <a:t>Exercise: </a:t>
            </a:r>
            <a:r>
              <a:rPr lang="en-US" dirty="0" smtClean="0"/>
              <a:t>Category 5 hurricane scheduled to make landfall across multiple jurisdictions within next 48 hours </a:t>
            </a:r>
          </a:p>
          <a:p>
            <a:r>
              <a:rPr lang="en-US" b="1" dirty="0" smtClean="0"/>
              <a:t>Objective: </a:t>
            </a:r>
            <a:r>
              <a:rPr lang="en-US" dirty="0" smtClean="0"/>
              <a:t>Execute county-wide communications plan at least 24 hours prior to storm’s landfall to relay critical information to affected populations </a:t>
            </a:r>
          </a:p>
          <a:p>
            <a:pPr lvl="1">
              <a:buFont typeface="Arial" charset="0"/>
              <a:buChar char="-"/>
            </a:pPr>
            <a:r>
              <a:rPr lang="en-US" b="1" dirty="0" smtClean="0"/>
              <a:t>S</a:t>
            </a:r>
            <a:r>
              <a:rPr lang="en-US" dirty="0" smtClean="0"/>
              <a:t>: Provides the 5 Ws</a:t>
            </a:r>
            <a:endParaRPr lang="en-US" b="1" dirty="0" smtClean="0"/>
          </a:p>
          <a:p>
            <a:pPr lvl="1">
              <a:buFont typeface="Arial" charset="0"/>
              <a:buChar char="-"/>
            </a:pPr>
            <a:r>
              <a:rPr lang="en-US" b="1" dirty="0" smtClean="0"/>
              <a:t>M</a:t>
            </a:r>
            <a:r>
              <a:rPr lang="en-US" dirty="0" smtClean="0"/>
              <a:t>: Simple deadline, unit of time</a:t>
            </a:r>
            <a:endParaRPr lang="en-US" b="1" dirty="0" smtClean="0"/>
          </a:p>
          <a:p>
            <a:pPr lvl="1">
              <a:buFont typeface="Arial" charset="0"/>
              <a:buChar char="-"/>
            </a:pPr>
            <a:r>
              <a:rPr lang="en-US" b="1" dirty="0" smtClean="0"/>
              <a:t>A</a:t>
            </a:r>
            <a:r>
              <a:rPr lang="en-US" dirty="0" smtClean="0"/>
              <a:t>: Achievable, depending on agency conducting exercise</a:t>
            </a:r>
            <a:endParaRPr lang="en-US" b="1" dirty="0" smtClean="0"/>
          </a:p>
          <a:p>
            <a:pPr lvl="1">
              <a:buFont typeface="Arial" charset="0"/>
              <a:buChar char="-"/>
            </a:pPr>
            <a:r>
              <a:rPr lang="en-US" b="1" dirty="0" smtClean="0"/>
              <a:t>R</a:t>
            </a:r>
            <a:r>
              <a:rPr lang="en-US" dirty="0" smtClean="0"/>
              <a:t>: Communications are vital to jurisdictions’ emergency response</a:t>
            </a:r>
            <a:endParaRPr lang="en-US" b="1" dirty="0" smtClean="0"/>
          </a:p>
          <a:p>
            <a:pPr lvl="1">
              <a:buFont typeface="Arial" charset="0"/>
              <a:buChar char="-"/>
            </a:pPr>
            <a:r>
              <a:rPr lang="en-US" b="1" dirty="0" smtClean="0"/>
              <a:t>T</a:t>
            </a:r>
            <a:r>
              <a:rPr lang="en-US" dirty="0" smtClean="0"/>
              <a:t>: Unit of time gives definitive way to measure if objective is achieved or not</a:t>
            </a:r>
            <a:endParaRPr lang="en-US" b="1"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15</a:t>
            </a:fld>
            <a:endParaRPr lang="en-US" dirty="0"/>
          </a:p>
        </p:txBody>
      </p:sp>
      <p:sp>
        <p:nvSpPr>
          <p:cNvPr id="2" name="Title 1"/>
          <p:cNvSpPr>
            <a:spLocks noGrp="1"/>
          </p:cNvSpPr>
          <p:nvPr>
            <p:ph type="title"/>
          </p:nvPr>
        </p:nvSpPr>
        <p:spPr>
          <a:xfrm>
            <a:off x="457200" y="274638"/>
            <a:ext cx="8382000" cy="1143000"/>
          </a:xfrm>
        </p:spPr>
        <p:txBody>
          <a:bodyPr>
            <a:noAutofit/>
          </a:bodyPr>
          <a:lstStyle/>
          <a:p>
            <a:r>
              <a:rPr lang="en-US" sz="4000" dirty="0" smtClean="0">
                <a:solidFill>
                  <a:srgbClr val="003366"/>
                </a:solidFill>
              </a:rPr>
              <a:t>Linking Objectives to Core Capabilities</a:t>
            </a:r>
            <a:endParaRPr lang="en-US" sz="4000" dirty="0">
              <a:solidFill>
                <a:srgbClr val="003366"/>
              </a:solidFill>
            </a:endParaRPr>
          </a:p>
        </p:txBody>
      </p:sp>
      <p:sp>
        <p:nvSpPr>
          <p:cNvPr id="3" name="Content Placeholder 2"/>
          <p:cNvSpPr>
            <a:spLocks noGrp="1"/>
          </p:cNvSpPr>
          <p:nvPr>
            <p:ph idx="1"/>
          </p:nvPr>
        </p:nvSpPr>
        <p:spPr/>
        <p:txBody>
          <a:bodyPr/>
          <a:lstStyle/>
          <a:p>
            <a:r>
              <a:rPr lang="en-US" dirty="0" smtClean="0"/>
              <a:t>The exercise planning team aligns each exercise objective to one or more core capabilities </a:t>
            </a:r>
          </a:p>
          <a:p>
            <a:r>
              <a:rPr lang="en-US" dirty="0" smtClean="0"/>
              <a:t>Aligning objectives to a common set of capabilities enables:</a:t>
            </a:r>
          </a:p>
          <a:p>
            <a:pPr lvl="1">
              <a:buFont typeface="Arial" charset="0"/>
              <a:buChar char="‒"/>
            </a:pPr>
            <a:r>
              <a:rPr lang="en-US" dirty="0" smtClean="0"/>
              <a:t>Systematic tracking of progress over the course of exercise programs and/or cycles</a:t>
            </a:r>
          </a:p>
          <a:p>
            <a:pPr lvl="1">
              <a:buFont typeface="Arial" charset="0"/>
              <a:buChar char="‒"/>
            </a:pPr>
            <a:r>
              <a:rPr lang="en-US" dirty="0" smtClean="0"/>
              <a:t>Standardized exercise data collection to inform preparedness assessments</a:t>
            </a:r>
          </a:p>
          <a:p>
            <a:pPr lvl="1">
              <a:buFont typeface="Arial" charset="0"/>
              <a:buChar char="‒"/>
            </a:pPr>
            <a:r>
              <a:rPr lang="en-US" dirty="0" smtClean="0"/>
              <a:t>Fulfillment of grant or funding-specific reporting requirements</a:t>
            </a:r>
          </a:p>
          <a:p>
            <a:r>
              <a:rPr lang="en-US" dirty="0" smtClean="0"/>
              <a:t>Linking objectives to core capabilities supports the development of capability targets to be met during the exercise, with associated critical tasks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16</a:t>
            </a:fld>
            <a:endParaRPr lang="en-US" dirty="0"/>
          </a:p>
        </p:txBody>
      </p:sp>
      <p:sp>
        <p:nvSpPr>
          <p:cNvPr id="2" name="Title 1"/>
          <p:cNvSpPr>
            <a:spLocks noGrp="1"/>
          </p:cNvSpPr>
          <p:nvPr>
            <p:ph type="title"/>
          </p:nvPr>
        </p:nvSpPr>
        <p:spPr/>
        <p:txBody>
          <a:bodyPr/>
          <a:lstStyle/>
          <a:p>
            <a:r>
              <a:rPr lang="en-US" dirty="0" smtClean="0">
                <a:solidFill>
                  <a:srgbClr val="003366"/>
                </a:solidFill>
              </a:rPr>
              <a:t>Proposed Exercise Objectives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[Proposed objectives]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17</a:t>
            </a:fld>
            <a:endParaRPr lang="en-US" dirty="0"/>
          </a:p>
        </p:txBody>
      </p:sp>
      <p:sp>
        <p:nvSpPr>
          <p:cNvPr id="2" name="Title 1"/>
          <p:cNvSpPr>
            <a:spLocks noGrp="1"/>
          </p:cNvSpPr>
          <p:nvPr>
            <p:ph type="title"/>
          </p:nvPr>
        </p:nvSpPr>
        <p:spPr/>
        <p:txBody>
          <a:bodyPr/>
          <a:lstStyle/>
          <a:p>
            <a:r>
              <a:rPr lang="en-US" dirty="0" smtClean="0">
                <a:solidFill>
                  <a:srgbClr val="003366"/>
                </a:solidFill>
              </a:rPr>
              <a:t>Aligned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Objective 1: [Proposed Objective]</a:t>
            </a:r>
          </a:p>
          <a:p>
            <a:pPr lvl="1"/>
            <a:r>
              <a:rPr lang="en-US" dirty="0" smtClean="0"/>
              <a:t>Aligns to: [Core Capability]</a:t>
            </a:r>
          </a:p>
          <a:p>
            <a:r>
              <a:rPr lang="en-US" dirty="0" smtClean="0"/>
              <a:t>Objective 2: [Proposed Objective]</a:t>
            </a:r>
          </a:p>
          <a:p>
            <a:pPr lvl="1"/>
            <a:r>
              <a:rPr lang="en-US" dirty="0" smtClean="0"/>
              <a:t>Aligns to: [Core Capability]</a:t>
            </a:r>
          </a:p>
          <a:p>
            <a:r>
              <a:rPr lang="en-US" dirty="0" smtClean="0"/>
              <a:t>Objective 3: [Proposed Objective]</a:t>
            </a:r>
          </a:p>
          <a:p>
            <a:pPr lvl="1"/>
            <a:r>
              <a:rPr lang="en-US" dirty="0" smtClean="0"/>
              <a:t>Aligns to: [Core Capability]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18</a:t>
            </a:fld>
            <a:endParaRPr lang="en-US" dirty="0"/>
          </a:p>
        </p:txBody>
      </p:sp>
      <p:sp>
        <p:nvSpPr>
          <p:cNvPr id="2" name="Title 1"/>
          <p:cNvSpPr>
            <a:spLocks noGrp="1"/>
          </p:cNvSpPr>
          <p:nvPr>
            <p:ph type="title"/>
          </p:nvPr>
        </p:nvSpPr>
        <p:spPr/>
        <p:txBody>
          <a:bodyPr/>
          <a:lstStyle/>
          <a:p>
            <a:r>
              <a:rPr lang="en-US" dirty="0" smtClean="0">
                <a:solidFill>
                  <a:srgbClr val="003366"/>
                </a:solidFill>
              </a:rPr>
              <a:t>Local Issues and Concerns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[Any issues, concerns, or sensitivities for discussion and consideration]</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19</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Planning Discussion Points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Planning team responsibilities</a:t>
            </a:r>
          </a:p>
          <a:p>
            <a:r>
              <a:rPr lang="en-US" dirty="0" smtClean="0"/>
              <a:t>Planning team members</a:t>
            </a:r>
          </a:p>
          <a:p>
            <a:r>
              <a:rPr lang="en-US" dirty="0" smtClean="0"/>
              <a:t>Planning timeline and milestones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smtClean="0"/>
              <a:t>Concept and Objectives (C&amp;O) Meeting</a:t>
            </a:r>
          </a:p>
          <a:p>
            <a:r>
              <a:rPr lang="en-US" dirty="0" smtClean="0"/>
              <a:t>[Date]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20</a:t>
            </a:fld>
            <a:endParaRPr lang="en-US" dirty="0"/>
          </a:p>
        </p:txBody>
      </p:sp>
      <p:sp>
        <p:nvSpPr>
          <p:cNvPr id="2" name="Title 1"/>
          <p:cNvSpPr>
            <a:spLocks noGrp="1"/>
          </p:cNvSpPr>
          <p:nvPr>
            <p:ph type="title"/>
          </p:nvPr>
        </p:nvSpPr>
        <p:spPr/>
        <p:txBody>
          <a:bodyPr/>
          <a:lstStyle/>
          <a:p>
            <a:r>
              <a:rPr lang="en-US" dirty="0" smtClean="0">
                <a:solidFill>
                  <a:srgbClr val="003366"/>
                </a:solidFill>
              </a:rPr>
              <a:t>Planning Team Responsibilities</a:t>
            </a:r>
            <a:endParaRPr lang="en-US" dirty="0">
              <a:solidFill>
                <a:srgbClr val="003366"/>
              </a:solidFill>
            </a:endParaRPr>
          </a:p>
        </p:txBody>
      </p:sp>
      <p:sp>
        <p:nvSpPr>
          <p:cNvPr id="3" name="Content Placeholder 2"/>
          <p:cNvSpPr>
            <a:spLocks noGrp="1"/>
          </p:cNvSpPr>
          <p:nvPr>
            <p:ph idx="1"/>
          </p:nvPr>
        </p:nvSpPr>
        <p:spPr>
          <a:xfrm>
            <a:off x="457200" y="1447800"/>
            <a:ext cx="8229600" cy="4525963"/>
          </a:xfrm>
        </p:spPr>
        <p:txBody>
          <a:bodyPr/>
          <a:lstStyle/>
          <a:p>
            <a:pPr>
              <a:lnSpc>
                <a:spcPct val="90000"/>
              </a:lnSpc>
            </a:pPr>
            <a:r>
              <a:rPr lang="en-US" b="1" dirty="0" smtClean="0"/>
              <a:t>Exercise Director: </a:t>
            </a:r>
            <a:r>
              <a:rPr lang="en-US" dirty="0" smtClean="0"/>
              <a:t>Oversees all exercise functions during exercise conduct</a:t>
            </a:r>
          </a:p>
          <a:p>
            <a:pPr>
              <a:lnSpc>
                <a:spcPct val="90000"/>
              </a:lnSpc>
            </a:pPr>
            <a:r>
              <a:rPr lang="en-US" b="1" dirty="0" smtClean="0"/>
              <a:t>Command Section / Exercise Planning Team Leader: </a:t>
            </a:r>
            <a:r>
              <a:rPr lang="en-US" dirty="0" smtClean="0"/>
              <a:t>Coordinates all exercise planning activities</a:t>
            </a:r>
          </a:p>
          <a:p>
            <a:pPr>
              <a:lnSpc>
                <a:spcPct val="90000"/>
              </a:lnSpc>
            </a:pPr>
            <a:r>
              <a:rPr lang="en-US" b="1" dirty="0" smtClean="0"/>
              <a:t>Operations Section:</a:t>
            </a:r>
            <a:r>
              <a:rPr lang="en-US" dirty="0" smtClean="0"/>
              <a:t> Provides most of the technical or functional expertise for scenario development and evaluation</a:t>
            </a:r>
          </a:p>
          <a:p>
            <a:pPr>
              <a:lnSpc>
                <a:spcPct val="90000"/>
              </a:lnSpc>
            </a:pPr>
            <a:r>
              <a:rPr lang="en-US" b="1" dirty="0" smtClean="0"/>
              <a:t>Planning Section:</a:t>
            </a:r>
            <a:r>
              <a:rPr lang="en-US" dirty="0" smtClean="0"/>
              <a:t> Develops all exercise documentation and collects and reviews policies, plans, and procedures to be assessed during the exercise</a:t>
            </a:r>
          </a:p>
          <a:p>
            <a:pPr>
              <a:lnSpc>
                <a:spcPct val="90000"/>
              </a:lnSpc>
            </a:pPr>
            <a:r>
              <a:rPr lang="en-US" b="1" dirty="0" smtClean="0"/>
              <a:t>Logistics Section: </a:t>
            </a:r>
            <a:r>
              <a:rPr lang="en-US" dirty="0" smtClean="0"/>
              <a:t>Provides the supplies, materials, facilities, and services that enable the exercise to run smoothly</a:t>
            </a:r>
          </a:p>
          <a:p>
            <a:pPr>
              <a:lnSpc>
                <a:spcPct val="90000"/>
              </a:lnSpc>
            </a:pPr>
            <a:r>
              <a:rPr lang="en-US" b="1" dirty="0" smtClean="0"/>
              <a:t>Administration/Finance Section: </a:t>
            </a:r>
            <a:r>
              <a:rPr lang="en-US" dirty="0" smtClean="0"/>
              <a:t>Provides financial management and administrative support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21</a:t>
            </a:fld>
            <a:endParaRPr lang="en-US" dirty="0"/>
          </a:p>
        </p:txBody>
      </p:sp>
      <p:sp>
        <p:nvSpPr>
          <p:cNvPr id="2" name="Title 1"/>
          <p:cNvSpPr>
            <a:spLocks noGrp="1"/>
          </p:cNvSpPr>
          <p:nvPr>
            <p:ph type="title"/>
          </p:nvPr>
        </p:nvSpPr>
        <p:spPr/>
        <p:txBody>
          <a:bodyPr/>
          <a:lstStyle/>
          <a:p>
            <a:r>
              <a:rPr lang="en-US" dirty="0" smtClean="0">
                <a:solidFill>
                  <a:srgbClr val="003366"/>
                </a:solidFill>
              </a:rPr>
              <a:t>Planning Team Members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[Proposed exercise planning team members]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22</a:t>
            </a:fld>
            <a:endParaRPr lang="en-US" dirty="0"/>
          </a:p>
        </p:txBody>
      </p:sp>
      <p:sp>
        <p:nvSpPr>
          <p:cNvPr id="2" name="Title 1"/>
          <p:cNvSpPr>
            <a:spLocks noGrp="1"/>
          </p:cNvSpPr>
          <p:nvPr>
            <p:ph type="title"/>
          </p:nvPr>
        </p:nvSpPr>
        <p:spPr/>
        <p:txBody>
          <a:bodyPr/>
          <a:lstStyle/>
          <a:p>
            <a:r>
              <a:rPr lang="en-US" dirty="0" smtClean="0">
                <a:solidFill>
                  <a:srgbClr val="003366"/>
                </a:solidFill>
              </a:rPr>
              <a:t>Planning Timeline</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Initial Planning Meeting:  [Date and location]</a:t>
            </a:r>
          </a:p>
          <a:p>
            <a:r>
              <a:rPr lang="en-US" dirty="0" smtClean="0"/>
              <a:t>Midterm Planning Meeting </a:t>
            </a:r>
            <a:r>
              <a:rPr lang="en-US" dirty="0" smtClean="0">
                <a:solidFill>
                  <a:srgbClr val="FF0000"/>
                </a:solidFill>
              </a:rPr>
              <a:t>[if needed]</a:t>
            </a:r>
            <a:r>
              <a:rPr lang="en-US" dirty="0" smtClean="0"/>
              <a:t>: [Date and location]</a:t>
            </a:r>
          </a:p>
          <a:p>
            <a:r>
              <a:rPr lang="en-US" dirty="0" smtClean="0"/>
              <a:t>MSEL Meeting </a:t>
            </a:r>
            <a:r>
              <a:rPr lang="en-US" dirty="0" smtClean="0">
                <a:solidFill>
                  <a:srgbClr val="FF0000"/>
                </a:solidFill>
              </a:rPr>
              <a:t>[if needed]</a:t>
            </a:r>
            <a:r>
              <a:rPr lang="en-US" dirty="0" smtClean="0"/>
              <a:t>: [Date and location]</a:t>
            </a:r>
          </a:p>
          <a:p>
            <a:r>
              <a:rPr lang="en-US" dirty="0" smtClean="0"/>
              <a:t>Final Planning Meeting: [Date and location]</a:t>
            </a:r>
          </a:p>
          <a:p>
            <a:r>
              <a:rPr lang="en-US" dirty="0" smtClean="0"/>
              <a:t>Exercise: [Date and location]</a:t>
            </a:r>
          </a:p>
          <a:p>
            <a:r>
              <a:rPr lang="en-US" dirty="0" smtClean="0"/>
              <a:t>Draft After-Action Report (AAR): [Date]</a:t>
            </a:r>
          </a:p>
          <a:p>
            <a:r>
              <a:rPr lang="en-US" dirty="0" smtClean="0"/>
              <a:t>After-Action Meeting: [Date and location]</a:t>
            </a:r>
          </a:p>
          <a:p>
            <a:r>
              <a:rPr lang="en-US" dirty="0" smtClean="0"/>
              <a:t>Final AAR/Improvement Plan (IP): [Date]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23</a:t>
            </a:fld>
            <a:endParaRPr lang="en-US" dirty="0"/>
          </a:p>
        </p:txBody>
      </p:sp>
      <p:sp>
        <p:nvSpPr>
          <p:cNvPr id="2" name="Title 1"/>
          <p:cNvSpPr>
            <a:spLocks noGrp="1"/>
          </p:cNvSpPr>
          <p:nvPr>
            <p:ph type="title"/>
          </p:nvPr>
        </p:nvSpPr>
        <p:spPr/>
        <p:txBody>
          <a:bodyPr/>
          <a:lstStyle/>
          <a:p>
            <a:r>
              <a:rPr lang="en-US" dirty="0" smtClean="0">
                <a:solidFill>
                  <a:srgbClr val="003366"/>
                </a:solidFill>
              </a:rPr>
              <a:t>Outstanding Issues </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[Any outstanding issues to address]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24</a:t>
            </a:fld>
            <a:endParaRPr lang="en-US" dirty="0"/>
          </a:p>
        </p:txBody>
      </p:sp>
      <p:sp>
        <p:nvSpPr>
          <p:cNvPr id="2" name="Title 1"/>
          <p:cNvSpPr>
            <a:spLocks noGrp="1"/>
          </p:cNvSpPr>
          <p:nvPr>
            <p:ph type="title"/>
          </p:nvPr>
        </p:nvSpPr>
        <p:spPr/>
        <p:txBody>
          <a:bodyPr/>
          <a:lstStyle/>
          <a:p>
            <a:r>
              <a:rPr lang="en-US" dirty="0" smtClean="0">
                <a:solidFill>
                  <a:srgbClr val="003366"/>
                </a:solidFill>
              </a:rPr>
              <a:t>Action Items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Distribute C&amp;O meeting minutes: [Responsible organization/ individual], [Due date]</a:t>
            </a:r>
          </a:p>
          <a:p>
            <a:r>
              <a:rPr lang="en-US" dirty="0" smtClean="0"/>
              <a:t>[Additional action items]</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25</a:t>
            </a:fld>
            <a:endParaRPr lang="en-US" dirty="0"/>
          </a:p>
        </p:txBody>
      </p:sp>
      <p:sp>
        <p:nvSpPr>
          <p:cNvPr id="2" name="Title 1"/>
          <p:cNvSpPr>
            <a:spLocks noGrp="1"/>
          </p:cNvSpPr>
          <p:nvPr>
            <p:ph type="title"/>
          </p:nvPr>
        </p:nvSpPr>
        <p:spPr/>
        <p:txBody>
          <a:bodyPr/>
          <a:lstStyle/>
          <a:p>
            <a:r>
              <a:rPr lang="en-US" dirty="0" smtClean="0">
                <a:solidFill>
                  <a:srgbClr val="003366"/>
                </a:solidFill>
              </a:rPr>
              <a:t>Next Meeting</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[Date]</a:t>
            </a:r>
          </a:p>
          <a:p>
            <a:r>
              <a:rPr lang="en-US" dirty="0" smtClean="0"/>
              <a:t>[Time]</a:t>
            </a:r>
          </a:p>
          <a:p>
            <a:r>
              <a:rPr lang="en-US" dirty="0" smtClean="0"/>
              <a:t>[Location]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z="1400" smtClean="0"/>
              <a:pPr/>
              <a:t>3</a:t>
            </a:fld>
            <a:endParaRPr lang="en-US" sz="1400" dirty="0"/>
          </a:p>
        </p:txBody>
      </p:sp>
      <p:sp>
        <p:nvSpPr>
          <p:cNvPr id="2" name="Title 1"/>
          <p:cNvSpPr>
            <a:spLocks noGrp="1"/>
          </p:cNvSpPr>
          <p:nvPr>
            <p:ph type="title"/>
          </p:nvPr>
        </p:nvSpPr>
        <p:spPr/>
        <p:txBody>
          <a:bodyPr/>
          <a:lstStyle/>
          <a:p>
            <a:r>
              <a:rPr lang="en-US" dirty="0" smtClean="0">
                <a:solidFill>
                  <a:srgbClr val="003366"/>
                </a:solidFill>
              </a:rPr>
              <a:t>Welcome</a:t>
            </a:r>
            <a:endParaRPr lang="en-US" dirty="0">
              <a:solidFill>
                <a:srgbClr val="003366"/>
              </a:solidFill>
            </a:endParaRPr>
          </a:p>
        </p:txBody>
      </p:sp>
      <p:sp>
        <p:nvSpPr>
          <p:cNvPr id="4" name="Content Placeholder 3"/>
          <p:cNvSpPr>
            <a:spLocks noGrp="1"/>
          </p:cNvSpPr>
          <p:nvPr>
            <p:ph idx="1"/>
          </p:nvPr>
        </p:nvSpPr>
        <p:spPr/>
        <p:txBody>
          <a:bodyPr/>
          <a:lstStyle/>
          <a:p>
            <a:r>
              <a:rPr lang="en-US" dirty="0" smtClean="0"/>
              <a:t>[Name]</a:t>
            </a:r>
          </a:p>
          <a:p>
            <a:r>
              <a:rPr lang="en-US" dirty="0" smtClean="0"/>
              <a:t>[Title (e.g., Exercise Director or Lead Planner)]</a:t>
            </a:r>
          </a:p>
          <a:p>
            <a:r>
              <a:rPr lang="en-US" dirty="0" smtClean="0"/>
              <a:t>[Organization]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4</a:t>
            </a:fld>
            <a:endParaRPr lang="en-US" dirty="0"/>
          </a:p>
        </p:txBody>
      </p:sp>
      <p:sp>
        <p:nvSpPr>
          <p:cNvPr id="2" name="Title 1"/>
          <p:cNvSpPr>
            <a:spLocks noGrp="1"/>
          </p:cNvSpPr>
          <p:nvPr>
            <p:ph type="title"/>
          </p:nvPr>
        </p:nvSpPr>
        <p:spPr/>
        <p:txBody>
          <a:bodyPr/>
          <a:lstStyle/>
          <a:p>
            <a:r>
              <a:rPr lang="en-US" dirty="0" smtClean="0">
                <a:solidFill>
                  <a:srgbClr val="003366"/>
                </a:solidFill>
              </a:rPr>
              <a:t>Administrative Remarks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Safety and emergency information</a:t>
            </a:r>
          </a:p>
          <a:p>
            <a:r>
              <a:rPr lang="en-US" dirty="0" smtClean="0"/>
              <a:t>Restrooms</a:t>
            </a:r>
          </a:p>
          <a:p>
            <a:r>
              <a:rPr lang="en-US" dirty="0" smtClean="0"/>
              <a:t>Cell phone etiquette</a:t>
            </a:r>
          </a:p>
          <a:p>
            <a:r>
              <a:rPr lang="en-US" dirty="0" smtClean="0"/>
              <a:t>Breaks and lunch</a:t>
            </a:r>
          </a:p>
          <a:p>
            <a:r>
              <a:rPr lang="en-US" dirty="0" smtClean="0"/>
              <a:t>Microphones (if applicable)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5</a:t>
            </a:fld>
            <a:endParaRPr lang="en-US" dirty="0"/>
          </a:p>
        </p:txBody>
      </p:sp>
      <p:sp>
        <p:nvSpPr>
          <p:cNvPr id="2" name="Title 1"/>
          <p:cNvSpPr>
            <a:spLocks noGrp="1"/>
          </p:cNvSpPr>
          <p:nvPr>
            <p:ph type="title"/>
          </p:nvPr>
        </p:nvSpPr>
        <p:spPr/>
        <p:txBody>
          <a:bodyPr/>
          <a:lstStyle/>
          <a:p>
            <a:r>
              <a:rPr lang="en-US" dirty="0" smtClean="0">
                <a:solidFill>
                  <a:srgbClr val="003366"/>
                </a:solidFill>
              </a:rPr>
              <a:t>Introductions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Name</a:t>
            </a:r>
          </a:p>
          <a:p>
            <a:r>
              <a:rPr lang="en-US" dirty="0" smtClean="0"/>
              <a:t>Organization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6</a:t>
            </a:fld>
            <a:endParaRPr lang="en-US" dirty="0"/>
          </a:p>
        </p:txBody>
      </p:sp>
      <p:sp>
        <p:nvSpPr>
          <p:cNvPr id="2" name="Title 1"/>
          <p:cNvSpPr>
            <a:spLocks noGrp="1"/>
          </p:cNvSpPr>
          <p:nvPr>
            <p:ph type="title"/>
          </p:nvPr>
        </p:nvSpPr>
        <p:spPr/>
        <p:txBody>
          <a:bodyPr/>
          <a:lstStyle/>
          <a:p>
            <a:r>
              <a:rPr lang="en-US" dirty="0" smtClean="0">
                <a:solidFill>
                  <a:srgbClr val="003366"/>
                </a:solidFill>
              </a:rPr>
              <a:t>Trusted Agents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cs typeface="Arial" charset="0"/>
              </a:rPr>
              <a:t>Trusted agents are the individuals on the Exercise Planning Team(s) who are trusted not to reveal exercise and scenario details to players or third parties before exercise conduct.</a:t>
            </a:r>
          </a:p>
          <a:p>
            <a:r>
              <a:rPr lang="en-US" dirty="0" smtClean="0">
                <a:cs typeface="Arial" charset="0"/>
              </a:rPr>
              <a:t>Trusted agents also develop pre-exercise materials, conduct exercise briefings, and support training sessions.</a:t>
            </a:r>
          </a:p>
          <a:p>
            <a:r>
              <a:rPr lang="en-US" dirty="0" smtClean="0">
                <a:cs typeface="Arial" charset="0"/>
              </a:rPr>
              <a:t>Information in this document is intended for the exclusive use of the exercise planners and is not to be released to the public or other personnel who do not have a valid need-to-know without prior approval from an authorized sponsor organization representative. </a:t>
            </a:r>
          </a:p>
          <a:p>
            <a:r>
              <a:rPr lang="en-US" dirty="0" smtClean="0">
                <a:cs typeface="Arial" charset="0"/>
              </a:rPr>
              <a:t>This document is not releasable to any public website.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7</a:t>
            </a:fld>
            <a:endParaRPr lang="en-US" dirty="0"/>
          </a:p>
        </p:txBody>
      </p:sp>
      <p:sp>
        <p:nvSpPr>
          <p:cNvPr id="2" name="Title 1"/>
          <p:cNvSpPr>
            <a:spLocks noGrp="1"/>
          </p:cNvSpPr>
          <p:nvPr>
            <p:ph type="title"/>
          </p:nvPr>
        </p:nvSpPr>
        <p:spPr/>
        <p:txBody>
          <a:bodyPr/>
          <a:lstStyle/>
          <a:p>
            <a:r>
              <a:rPr lang="en-US" dirty="0" smtClean="0">
                <a:solidFill>
                  <a:srgbClr val="003366"/>
                </a:solidFill>
              </a:rPr>
              <a:t>Agenda</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[Time] Welcome and introductions</a:t>
            </a:r>
          </a:p>
          <a:p>
            <a:r>
              <a:rPr lang="en-US" dirty="0" smtClean="0"/>
              <a:t>[Time] Exercise design</a:t>
            </a:r>
          </a:p>
          <a:p>
            <a:r>
              <a:rPr lang="en-US" dirty="0" smtClean="0"/>
              <a:t>[Time] Exercise planning</a:t>
            </a:r>
          </a:p>
          <a:p>
            <a:r>
              <a:rPr lang="en-US" dirty="0" smtClean="0"/>
              <a:t>[Time] Action items and next steps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Meeting Objectives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Begin the exercise planning process</a:t>
            </a:r>
          </a:p>
          <a:p>
            <a:r>
              <a:rPr lang="en-US" dirty="0" smtClean="0"/>
              <a:t>Develop exercise design elements</a:t>
            </a:r>
          </a:p>
          <a:p>
            <a:r>
              <a:rPr lang="en-US" dirty="0" smtClean="0"/>
              <a:t>Identify exercise planning team members</a:t>
            </a:r>
          </a:p>
          <a:p>
            <a:r>
              <a:rPr lang="en-US" dirty="0" smtClean="0"/>
              <a:t>Develop exercise planning timeline</a:t>
            </a:r>
          </a:p>
          <a:p>
            <a:r>
              <a:rPr lang="en-US" dirty="0" smtClean="0"/>
              <a:t>Discuss next steps and assign tasks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FF13A9-1037-4D5A-A349-B944681F0EB5}" type="slidenum">
              <a:rPr lang="en-US" smtClean="0"/>
              <a:pPr/>
              <a:t>9</a:t>
            </a:fld>
            <a:endParaRPr lang="en-US" dirty="0"/>
          </a:p>
        </p:txBody>
      </p:sp>
      <p:sp>
        <p:nvSpPr>
          <p:cNvPr id="2" name="Title 1"/>
          <p:cNvSpPr>
            <a:spLocks noGrp="1"/>
          </p:cNvSpPr>
          <p:nvPr>
            <p:ph type="title"/>
          </p:nvPr>
        </p:nvSpPr>
        <p:spPr/>
        <p:txBody>
          <a:bodyPr/>
          <a:lstStyle/>
          <a:p>
            <a:r>
              <a:rPr lang="en-US" dirty="0" smtClean="0">
                <a:solidFill>
                  <a:srgbClr val="003366"/>
                </a:solidFill>
              </a:rPr>
              <a:t>Exercise Design Discussion Points</a:t>
            </a:r>
            <a:endParaRPr lang="en-US" dirty="0">
              <a:solidFill>
                <a:srgbClr val="003366"/>
              </a:solidFill>
            </a:endParaRPr>
          </a:p>
        </p:txBody>
      </p:sp>
      <p:sp>
        <p:nvSpPr>
          <p:cNvPr id="3" name="Content Placeholder 2"/>
          <p:cNvSpPr>
            <a:spLocks noGrp="1"/>
          </p:cNvSpPr>
          <p:nvPr>
            <p:ph idx="1"/>
          </p:nvPr>
        </p:nvSpPr>
        <p:spPr/>
        <p:txBody>
          <a:bodyPr>
            <a:normAutofit/>
          </a:bodyPr>
          <a:lstStyle/>
          <a:p>
            <a:r>
              <a:rPr lang="en-US" dirty="0" smtClean="0"/>
              <a:t>Identify exercise program priorities to be addressed</a:t>
            </a:r>
          </a:p>
          <a:p>
            <a:r>
              <a:rPr lang="en-US" dirty="0" smtClean="0"/>
              <a:t>Identify the mission area(s) to be addressed</a:t>
            </a:r>
          </a:p>
          <a:p>
            <a:r>
              <a:rPr lang="en-US" dirty="0" smtClean="0"/>
              <a:t>Identify the exercise type and scope</a:t>
            </a:r>
          </a:p>
          <a:p>
            <a:r>
              <a:rPr lang="en-US" dirty="0" smtClean="0"/>
              <a:t>Design exercise objectives based on program priorities</a:t>
            </a:r>
          </a:p>
          <a:p>
            <a:r>
              <a:rPr lang="en-US" dirty="0" smtClean="0"/>
              <a:t>Align exercise objectives to core capabilities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1550</Words>
  <Application>Microsoft Office PowerPoint</Application>
  <PresentationFormat>On-screen Show (4:3)</PresentationFormat>
  <Paragraphs>179</Paragraphs>
  <Slides>25</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Times New Roman</vt:lpstr>
      <vt:lpstr>Wingdings</vt:lpstr>
      <vt:lpstr>Office Theme</vt:lpstr>
      <vt:lpstr>Directions for this Template</vt:lpstr>
      <vt:lpstr>Exercise Name</vt:lpstr>
      <vt:lpstr>Welcome</vt:lpstr>
      <vt:lpstr>Administrative Remarks</vt:lpstr>
      <vt:lpstr>Introductions</vt:lpstr>
      <vt:lpstr>Trusted Agents</vt:lpstr>
      <vt:lpstr>Agenda</vt:lpstr>
      <vt:lpstr>Meeting Objectives</vt:lpstr>
      <vt:lpstr>Exercise Design Discussion Points</vt:lpstr>
      <vt:lpstr>Exercise Program Priorities</vt:lpstr>
      <vt:lpstr>Exercise Scope and Mission Area(s)</vt:lpstr>
      <vt:lpstr>Objectives and Core Capabilities</vt:lpstr>
      <vt:lpstr>SMART Exercise Objectives</vt:lpstr>
      <vt:lpstr>SMART Objectives – Example </vt:lpstr>
      <vt:lpstr>Linking Objectives to Core Capabilities</vt:lpstr>
      <vt:lpstr>Proposed Exercise Objectives</vt:lpstr>
      <vt:lpstr>Aligned Core Capabilities</vt:lpstr>
      <vt:lpstr>Local Issues and Concerns</vt:lpstr>
      <vt:lpstr>Exercise Planning Discussion Points</vt:lpstr>
      <vt:lpstr>Planning Team Responsibilities</vt:lpstr>
      <vt:lpstr>Planning Team Members</vt:lpstr>
      <vt:lpstr>Planning Timeline</vt:lpstr>
      <vt:lpstr>Outstanding Issues </vt:lpstr>
      <vt:lpstr>Action Items</vt:lpstr>
      <vt:lpstr>Next Meeting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 Presentation Template</dc:title>
  <dc:creator>DHS FEMA</dc:creator>
  <cp:keywords>Concept, Objectives, Template, HSEEP</cp:keywords>
  <cp:lastModifiedBy>Aslett, Randy</cp:lastModifiedBy>
  <cp:revision>3</cp:revision>
  <dcterms:created xsi:type="dcterms:W3CDTF">2016-11-30T15:30:36Z</dcterms:created>
  <dcterms:modified xsi:type="dcterms:W3CDTF">2017-02-14T18:50:06Z</dcterms:modified>
  <cp:category/>
</cp:coreProperties>
</file>