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86" r:id="rId1"/>
  </p:sldMasterIdLst>
  <p:notesMasterIdLst>
    <p:notesMasterId r:id="rId29"/>
  </p:notesMasterIdLst>
  <p:handoutMasterIdLst>
    <p:handoutMasterId r:id="rId30"/>
  </p:handoutMasterIdLst>
  <p:sldIdLst>
    <p:sldId id="749" r:id="rId2"/>
    <p:sldId id="767" r:id="rId3"/>
    <p:sldId id="765" r:id="rId4"/>
    <p:sldId id="750" r:id="rId5"/>
    <p:sldId id="755" r:id="rId6"/>
    <p:sldId id="756" r:id="rId7"/>
    <p:sldId id="757" r:id="rId8"/>
    <p:sldId id="759" r:id="rId9"/>
    <p:sldId id="766" r:id="rId10"/>
    <p:sldId id="747" r:id="rId11"/>
    <p:sldId id="746" r:id="rId12"/>
    <p:sldId id="768" r:id="rId13"/>
    <p:sldId id="769" r:id="rId14"/>
    <p:sldId id="770" r:id="rId15"/>
    <p:sldId id="762" r:id="rId16"/>
    <p:sldId id="771" r:id="rId17"/>
    <p:sldId id="772" r:id="rId18"/>
    <p:sldId id="748" r:id="rId19"/>
    <p:sldId id="763" r:id="rId20"/>
    <p:sldId id="702" r:id="rId21"/>
    <p:sldId id="739" r:id="rId22"/>
    <p:sldId id="730" r:id="rId23"/>
    <p:sldId id="731" r:id="rId24"/>
    <p:sldId id="764" r:id="rId25"/>
    <p:sldId id="732" r:id="rId26"/>
    <p:sldId id="733" r:id="rId27"/>
    <p:sldId id="737" r:id="rId2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3600">
          <p15:clr>
            <a:srgbClr val="A4A3A4"/>
          </p15:clr>
        </p15:guide>
        <p15:guide id="2" pos="2880">
          <p15:clr>
            <a:srgbClr val="A4A3A4"/>
          </p15:clr>
        </p15:guide>
      </p15:sldGuideLst>
    </p:ext>
    <p:ext uri="{2D200454-40CA-4A62-9FC3-DE9A4176ACB9}">
      <p15:notesGuideLst xmlns:p15="http://schemas.microsoft.com/office/powerpoint/2012/main">
        <p15:guide id="1" orient="horz" pos="2920">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2F80"/>
    <a:srgbClr val="333333"/>
    <a:srgbClr val="000063"/>
    <a:srgbClr val="660033"/>
    <a:srgbClr val="990099"/>
    <a:srgbClr val="000000"/>
    <a:srgbClr val="FF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09" autoAdjust="0"/>
    <p:restoredTop sz="92150" autoAdjust="0"/>
  </p:normalViewPr>
  <p:slideViewPr>
    <p:cSldViewPr>
      <p:cViewPr varScale="1">
        <p:scale>
          <a:sx n="63" d="100"/>
          <a:sy n="63" d="100"/>
        </p:scale>
        <p:origin x="1480" y="48"/>
      </p:cViewPr>
      <p:guideLst>
        <p:guide orient="horz" pos="360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50" d="100"/>
          <a:sy n="50" d="100"/>
        </p:scale>
        <p:origin x="-1170" y="-72"/>
      </p:cViewPr>
      <p:guideLst>
        <p:guide orient="horz" pos="2920"/>
        <p:guide pos="220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1983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2138"/>
            <a:ext cx="5121275" cy="4171950"/>
          </a:xfrm>
          <a:prstGeom prst="rect">
            <a:avLst/>
          </a:prstGeom>
          <a:noFill/>
          <a:ln>
            <a:noFill/>
          </a:ln>
          <a:effectLst/>
          <a:extLst/>
        </p:spPr>
        <p:txBody>
          <a:bodyPr vert="horz" wrap="square" lIns="91640" tIns="45819" rIns="91640" bIns="4581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3" name="Rectangle 3"/>
          <p:cNvSpPr>
            <a:spLocks noGrp="1" noRot="1" noChangeAspect="1" noChangeArrowheads="1" noTextEdit="1"/>
          </p:cNvSpPr>
          <p:nvPr>
            <p:ph type="sldImg" idx="2"/>
          </p:nvPr>
        </p:nvSpPr>
        <p:spPr bwMode="auto">
          <a:xfrm>
            <a:off x="1184275" y="700088"/>
            <a:ext cx="4618038" cy="346392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756008123"/>
      </p:ext>
    </p:extLst>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pPr defTabSz="912813"/>
            <a:r>
              <a:rPr lang="en-US" b="1" dirty="0" smtClean="0"/>
              <a:t>Organizations can modify and augment this briefing as needed.</a:t>
            </a:r>
          </a:p>
          <a:p>
            <a:pPr defTabSz="912813"/>
            <a:endParaRPr lang="en-US" dirty="0" smtClean="0"/>
          </a:p>
        </p:txBody>
      </p:sp>
      <p:sp>
        <p:nvSpPr>
          <p:cNvPr id="41988"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7BAC06E2-79AD-490B-AE54-9696194694BA}" type="slidenum">
              <a:rPr lang="en-US"/>
              <a:pPr/>
              <a:t>1</a:t>
            </a:fld>
            <a:endParaRPr lang="en-US" dirty="0"/>
          </a:p>
        </p:txBody>
      </p:sp>
    </p:spTree>
    <p:extLst>
      <p:ext uri="{BB962C8B-B14F-4D97-AF65-F5344CB8AC3E}">
        <p14:creationId xmlns:p14="http://schemas.microsoft.com/office/powerpoint/2010/main" val="259897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3012"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8D2D2BBB-FA36-443D-AEBF-EE699162A566}" type="slidenum">
              <a:rPr lang="en-US"/>
              <a:pPr/>
              <a:t>8</a:t>
            </a:fld>
            <a:endParaRPr lang="en-US" dirty="0"/>
          </a:p>
        </p:txBody>
      </p:sp>
    </p:spTree>
    <p:extLst>
      <p:ext uri="{BB962C8B-B14F-4D97-AF65-F5344CB8AC3E}">
        <p14:creationId xmlns:p14="http://schemas.microsoft.com/office/powerpoint/2010/main" val="1922459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Core capabilities are the distinct critical elements necessary to achieve the National Preparedness Goal. During the exercise design process, the Elected Officials and the Exercise Planning Team selected exercise objectives, and aligned each objective to core capabilities, as shown here.</a:t>
            </a:r>
            <a:r>
              <a:rPr lang="en-US" baseline="0" dirty="0" smtClean="0"/>
              <a:t> Evaluators will observe and document how exercise objectives and capabilities are met through capability targets and critical tasks based on the participating organizations plans, procedures, and corrective actions from past exercises and real-world events. </a:t>
            </a:r>
            <a:endParaRPr lang="en-US" dirty="0" smtClean="0"/>
          </a:p>
          <a:p>
            <a:endParaRPr lang="en-US" dirty="0"/>
          </a:p>
        </p:txBody>
      </p:sp>
      <p:sp>
        <p:nvSpPr>
          <p:cNvPr id="4" name="Slide Number Placeholder 3"/>
          <p:cNvSpPr>
            <a:spLocks noGrp="1"/>
          </p:cNvSpPr>
          <p:nvPr>
            <p:ph type="sldNum" sz="quarter" idx="10"/>
          </p:nvPr>
        </p:nvSpPr>
        <p:spPr>
          <a:xfrm>
            <a:off x="3956794" y="8806499"/>
            <a:ext cx="3026622" cy="462916"/>
          </a:xfrm>
          <a:prstGeom prst="rect">
            <a:avLst/>
          </a:prstGeom>
        </p:spPr>
        <p:txBody>
          <a:bodyPr lIns="91294" tIns="45647" rIns="91294" bIns="45647"/>
          <a:lstStyle/>
          <a:p>
            <a:pPr>
              <a:defRPr/>
            </a:pPr>
            <a:fld id="{9702DEA0-4654-442B-8103-A73042D22AA8}" type="slidenum">
              <a:rPr lang="en-US" smtClean="0"/>
              <a:pPr>
                <a:defRPr/>
              </a:pPr>
              <a:t>9</a:t>
            </a:fld>
            <a:endParaRPr lang="en-US" dirty="0"/>
          </a:p>
        </p:txBody>
      </p:sp>
    </p:spTree>
    <p:extLst>
      <p:ext uri="{BB962C8B-B14F-4D97-AF65-F5344CB8AC3E}">
        <p14:creationId xmlns:p14="http://schemas.microsoft.com/office/powerpoint/2010/main" val="3949675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748287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r>
              <a:rPr lang="en-US" dirty="0" smtClean="0"/>
              <a:t>In any exercise, assumptions and artificialities may be necessary to complete play in the time allotted and/or account for logistical limitations.  Exercise participants should accept that assumptions and artificialities are inherent in any exercise, and should not allow these considerations to negatively impact their participation.</a:t>
            </a:r>
          </a:p>
          <a:p>
            <a:r>
              <a:rPr lang="en-US" dirty="0" smtClean="0"/>
              <a:t>Assumptions constitute the implied factual foundation for the exercise and, as such, are assumed to be present before the exercise starts.  These general assumptions apply to the exercise.</a:t>
            </a:r>
          </a:p>
        </p:txBody>
      </p:sp>
    </p:spTree>
    <p:extLst>
      <p:ext uri="{BB962C8B-B14F-4D97-AF65-F5344CB8AC3E}">
        <p14:creationId xmlns:p14="http://schemas.microsoft.com/office/powerpoint/2010/main" val="1994898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smtClean="0"/>
              <a:t>Artificialities and constraints, such as the exercise assembly area, may detract from realism. Some artificialities in this exercise are listed here.</a:t>
            </a:r>
          </a:p>
          <a:p>
            <a:endParaRPr lang="en-US" dirty="0" smtClean="0"/>
          </a:p>
        </p:txBody>
      </p:sp>
    </p:spTree>
    <p:extLst>
      <p:ext uri="{BB962C8B-B14F-4D97-AF65-F5344CB8AC3E}">
        <p14:creationId xmlns:p14="http://schemas.microsoft.com/office/powerpoint/2010/main" val="359684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137175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1058684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3995616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0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0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a:t>
            </a:fld>
            <a:endParaRPr lang="en-US" dirty="0"/>
          </a:p>
        </p:txBody>
      </p:sp>
      <p:sp>
        <p:nvSpPr>
          <p:cNvPr id="13314" name="Title 1"/>
          <p:cNvSpPr>
            <a:spLocks noGrp="1"/>
          </p:cNvSpPr>
          <p:nvPr>
            <p:ph type="title"/>
          </p:nvPr>
        </p:nvSpPr>
        <p:spPr/>
        <p:txBody>
          <a:bodyPr/>
          <a:lstStyle/>
          <a:p>
            <a:r>
              <a:rPr lang="en-US" dirty="0" smtClean="0">
                <a:solidFill>
                  <a:schemeClr val="bg1"/>
                </a:solidFill>
              </a:rPr>
              <a:t>Directions for this Template</a:t>
            </a:r>
          </a:p>
        </p:txBody>
      </p:sp>
      <p:sp>
        <p:nvSpPr>
          <p:cNvPr id="13315" name="Content Placeholder 2"/>
          <p:cNvSpPr>
            <a:spLocks noGrp="1"/>
          </p:cNvSpPr>
          <p:nvPr>
            <p:ph idx="1"/>
          </p:nvPr>
        </p:nvSpPr>
        <p:spPr bwMode="auto">
          <a:xfrm>
            <a:off x="457200" y="16002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buFont typeface="Arial" charset="0"/>
              <a:buChar cha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exercise</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a:solidFill>
                  <a:schemeClr val="bg1"/>
                </a:solidFill>
              </a:rPr>
              <a:t>2017 508</a:t>
            </a:r>
          </a:p>
          <a:p>
            <a:pPr>
              <a:buNone/>
            </a:pPr>
            <a:endParaRPr lang="en-US" dirty="0" smtClean="0">
              <a:solidFill>
                <a:schemeClr val="bg1"/>
              </a:solidFill>
            </a:endParaRPr>
          </a:p>
          <a:p>
            <a:pPr>
              <a:buNone/>
            </a:pPr>
            <a:r>
              <a:rPr lang="en-US" dirty="0" smtClean="0">
                <a:solidFill>
                  <a:schemeClr val="bg1"/>
                </a:solidFill>
              </a:rPr>
              <a:t>HSEEP-C06</a:t>
            </a: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2530" name="Title 1"/>
          <p:cNvSpPr>
            <a:spLocks noGrp="1"/>
          </p:cNvSpPr>
          <p:nvPr>
            <p:ph type="title"/>
          </p:nvPr>
        </p:nvSpPr>
        <p:spPr/>
        <p:txBody>
          <a:bodyPr/>
          <a:lstStyle/>
          <a:p>
            <a:r>
              <a:rPr lang="en-US" dirty="0" smtClean="0">
                <a:solidFill>
                  <a:srgbClr val="003366"/>
                </a:solidFill>
              </a:rPr>
              <a:t>Exercise Participants</a:t>
            </a:r>
          </a:p>
        </p:txBody>
      </p:sp>
      <p:sp>
        <p:nvSpPr>
          <p:cNvPr id="22532"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buNone/>
              <a:tabLst>
                <a:tab pos="3316288" algn="l"/>
              </a:tabLst>
            </a:pPr>
            <a:r>
              <a:rPr lang="en-US" dirty="0" smtClean="0"/>
              <a:t>Players	[color] badges</a:t>
            </a:r>
          </a:p>
          <a:p>
            <a:pPr eaLnBrk="1" hangingPunct="1">
              <a:buNone/>
              <a:tabLst>
                <a:tab pos="3316288" algn="l"/>
              </a:tabLst>
            </a:pPr>
            <a:r>
              <a:rPr lang="en-US" dirty="0" smtClean="0"/>
              <a:t>Observers	[color] badges</a:t>
            </a:r>
          </a:p>
          <a:p>
            <a:pPr eaLnBrk="1" hangingPunct="1">
              <a:buNone/>
              <a:tabLst>
                <a:tab pos="3316288" algn="l"/>
              </a:tabLst>
            </a:pPr>
            <a:r>
              <a:rPr lang="en-US" dirty="0" smtClean="0"/>
              <a:t>Controllers	[color] badges</a:t>
            </a:r>
          </a:p>
          <a:p>
            <a:pPr eaLnBrk="1" hangingPunct="1">
              <a:buNone/>
              <a:tabLst>
                <a:tab pos="3316288" algn="l"/>
              </a:tabLst>
            </a:pPr>
            <a:r>
              <a:rPr lang="en-US" dirty="0" smtClean="0"/>
              <a:t>Evaluators	[color] badges</a:t>
            </a:r>
          </a:p>
          <a:p>
            <a:pPr eaLnBrk="1" hangingPunct="1">
              <a:buNone/>
              <a:tabLst>
                <a:tab pos="3316288" algn="l"/>
              </a:tabLst>
            </a:pPr>
            <a:r>
              <a:rPr lang="en-US" dirty="0" smtClean="0"/>
              <a:t>Support staff	[color] badges</a:t>
            </a:r>
          </a:p>
          <a:p>
            <a:pPr eaLnBrk="1" hangingPunct="1">
              <a:buNone/>
              <a:tabLst>
                <a:tab pos="3316288" algn="l"/>
              </a:tabLst>
            </a:pPr>
            <a:r>
              <a:rPr lang="en-US" dirty="0" smtClean="0"/>
              <a:t>Media	[color] badges</a:t>
            </a:r>
          </a:p>
          <a:p>
            <a:pPr eaLnBrk="1" hangingPunct="1">
              <a:buNone/>
              <a:tabLst>
                <a:tab pos="3316288" algn="l"/>
              </a:tabLst>
            </a:pPr>
            <a:r>
              <a:rPr lang="en-US" dirty="0" smtClean="0"/>
              <a:t>Actors	[color] badges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4578" name="Title 1"/>
          <p:cNvSpPr>
            <a:spLocks noGrp="1"/>
          </p:cNvSpPr>
          <p:nvPr>
            <p:ph type="title"/>
          </p:nvPr>
        </p:nvSpPr>
        <p:spPr/>
        <p:txBody>
          <a:bodyPr/>
          <a:lstStyle/>
          <a:p>
            <a:r>
              <a:rPr lang="en-US" dirty="0" smtClean="0">
                <a:solidFill>
                  <a:srgbClr val="003366"/>
                </a:solidFill>
              </a:rPr>
              <a:t>Exercise Play </a:t>
            </a: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spcBef>
                <a:spcPts val="675"/>
              </a:spcBef>
            </a:pPr>
            <a:r>
              <a:rPr lang="en-US" dirty="0"/>
              <a:t>Exercise play will be on [date] from [time] to [time]</a:t>
            </a:r>
          </a:p>
          <a:p>
            <a:pPr>
              <a:spcBef>
                <a:spcPts val="675"/>
              </a:spcBef>
            </a:pPr>
            <a:r>
              <a:rPr lang="en-US" dirty="0"/>
              <a:t>Exercise play will take place at [exercise sites]</a:t>
            </a:r>
          </a:p>
          <a:p>
            <a:pPr>
              <a:spcBef>
                <a:spcPts val="675"/>
              </a:spcBef>
            </a:pPr>
            <a:r>
              <a:rPr lang="en-US" dirty="0"/>
              <a:t>Play will be restricted to the delineated areas surrounding [exercise site]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4578" name="Title 1"/>
          <p:cNvSpPr>
            <a:spLocks noGrp="1"/>
          </p:cNvSpPr>
          <p:nvPr>
            <p:ph type="title"/>
          </p:nvPr>
        </p:nvSpPr>
        <p:spPr/>
        <p:txBody>
          <a:bodyPr/>
          <a:lstStyle/>
          <a:p>
            <a:r>
              <a:rPr lang="en-US" dirty="0" smtClean="0">
                <a:solidFill>
                  <a:srgbClr val="003366"/>
                </a:solidFill>
              </a:rPr>
              <a:t>Exercise Assumptions </a:t>
            </a: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The exercise will be conducted in a no-fault learning environment wherein systems and processes, not individuals, will be evaluated</a:t>
            </a:r>
          </a:p>
          <a:p>
            <a:r>
              <a:rPr lang="en-US" dirty="0" smtClean="0"/>
              <a:t>The exercise scenario is plausible, and results occur as they are presented</a:t>
            </a:r>
          </a:p>
          <a:p>
            <a:r>
              <a:rPr lang="en-US" dirty="0" smtClean="0"/>
              <a:t>Exercise simulation will be realistic and plausible, and will contain sufficient detail from which players can respond</a:t>
            </a:r>
          </a:p>
          <a:p>
            <a:r>
              <a:rPr lang="en-US" dirty="0" smtClean="0"/>
              <a:t>Participating agencies may need to balance exercise play with real-world emergencies.  Real-world emergencies take priority.</a:t>
            </a:r>
          </a:p>
          <a:p>
            <a:r>
              <a:rPr lang="en-US" dirty="0" smtClean="0"/>
              <a:t>[Others as needed]</a:t>
            </a:r>
          </a:p>
        </p:txBody>
      </p:sp>
    </p:spTree>
    <p:extLst>
      <p:ext uri="{BB962C8B-B14F-4D97-AF65-F5344CB8AC3E}">
        <p14:creationId xmlns:p14="http://schemas.microsoft.com/office/powerpoint/2010/main" val="5777944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13</a:t>
            </a:fld>
            <a:endParaRPr lang="en-US" dirty="0"/>
          </a:p>
        </p:txBody>
      </p:sp>
      <p:sp>
        <p:nvSpPr>
          <p:cNvPr id="24578" name="Title 1"/>
          <p:cNvSpPr>
            <a:spLocks noGrp="1"/>
          </p:cNvSpPr>
          <p:nvPr>
            <p:ph type="title"/>
          </p:nvPr>
        </p:nvSpPr>
        <p:spPr/>
        <p:txBody>
          <a:bodyPr/>
          <a:lstStyle/>
          <a:p>
            <a:r>
              <a:rPr lang="en-US" dirty="0" smtClean="0">
                <a:solidFill>
                  <a:srgbClr val="003366"/>
                </a:solidFill>
              </a:rPr>
              <a:t>Exercise </a:t>
            </a:r>
            <a:r>
              <a:rPr lang="en-US" dirty="0">
                <a:solidFill>
                  <a:srgbClr val="003366"/>
                </a:solidFill>
              </a:rPr>
              <a:t>Artificialities </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Exercise communication and coordination is limited to participating exercise organizations, venues, and the SimCell</a:t>
            </a:r>
          </a:p>
          <a:p>
            <a:r>
              <a:rPr lang="en-US" dirty="0"/>
              <a:t>Only communication methods listed in the Communications Directory are available for players to use during the exercise</a:t>
            </a:r>
          </a:p>
          <a:p>
            <a:r>
              <a:rPr lang="en-US" dirty="0"/>
              <a:t>[Others as needed]</a:t>
            </a:r>
          </a:p>
        </p:txBody>
      </p:sp>
    </p:spTree>
    <p:extLst>
      <p:ext uri="{BB962C8B-B14F-4D97-AF65-F5344CB8AC3E}">
        <p14:creationId xmlns:p14="http://schemas.microsoft.com/office/powerpoint/2010/main" val="112136818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4578" name="Title 1"/>
          <p:cNvSpPr>
            <a:spLocks noGrp="1"/>
          </p:cNvSpPr>
          <p:nvPr>
            <p:ph type="title"/>
          </p:nvPr>
        </p:nvSpPr>
        <p:spPr/>
        <p:txBody>
          <a:bodyPr/>
          <a:lstStyle/>
          <a:p>
            <a:r>
              <a:rPr lang="en-US" dirty="0">
                <a:solidFill>
                  <a:srgbClr val="003366"/>
                </a:solidFill>
              </a:rPr>
              <a:t>Schedule</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Date</a:t>
            </a:r>
          </a:p>
          <a:p>
            <a:pPr lvl="1">
              <a:buFont typeface="Arial" charset="0"/>
              <a:buChar char="‒"/>
            </a:pPr>
            <a:r>
              <a:rPr lang="en-US" dirty="0"/>
              <a:t>[Time] Player Briefing</a:t>
            </a:r>
          </a:p>
          <a:p>
            <a:pPr lvl="1">
              <a:buFont typeface="Arial" charset="0"/>
              <a:buChar char="‒"/>
            </a:pPr>
            <a:r>
              <a:rPr lang="en-US" dirty="0"/>
              <a:t>[Time] Exercise Play</a:t>
            </a:r>
          </a:p>
          <a:p>
            <a:pPr lvl="1">
              <a:buFont typeface="Arial" charset="0"/>
              <a:buChar char="‒"/>
            </a:pPr>
            <a:r>
              <a:rPr lang="en-US" dirty="0"/>
              <a:t>[Time] End of Exercise (EndEx)</a:t>
            </a:r>
          </a:p>
          <a:p>
            <a:pPr lvl="1">
              <a:buFont typeface="Arial" charset="0"/>
              <a:buChar char="‒"/>
            </a:pPr>
            <a:r>
              <a:rPr lang="en-US" dirty="0"/>
              <a:t>[Time] Player </a:t>
            </a:r>
            <a:r>
              <a:rPr lang="en-US" dirty="0" err="1" smtClean="0"/>
              <a:t>Hotwash</a:t>
            </a:r>
            <a:endParaRPr lang="en-US" dirty="0"/>
          </a:p>
        </p:txBody>
      </p:sp>
    </p:spTree>
    <p:extLst>
      <p:ext uri="{BB962C8B-B14F-4D97-AF65-F5344CB8AC3E}">
        <p14:creationId xmlns:p14="http://schemas.microsoft.com/office/powerpoint/2010/main" val="324599818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15</a:t>
            </a:fld>
            <a:endParaRPr lang="en-US" dirty="0"/>
          </a:p>
        </p:txBody>
      </p:sp>
      <p:sp>
        <p:nvSpPr>
          <p:cNvPr id="2" name="Title 1"/>
          <p:cNvSpPr>
            <a:spLocks noGrp="1"/>
          </p:cNvSpPr>
          <p:nvPr>
            <p:ph type="title"/>
          </p:nvPr>
        </p:nvSpPr>
        <p:spPr>
          <a:xfrm>
            <a:off x="722313" y="3438525"/>
            <a:ext cx="7772400" cy="1362075"/>
          </a:xfrm>
        </p:spPr>
        <p:txBody>
          <a:bodyPr/>
          <a:lstStyle/>
          <a:p>
            <a:pPr>
              <a:defRPr/>
            </a:pPr>
            <a:r>
              <a:rPr lang="en-US" dirty="0" smtClean="0">
                <a:solidFill>
                  <a:srgbClr val="003366"/>
                </a:solidFill>
              </a:rPr>
              <a:t>Safety and Security</a:t>
            </a:r>
            <a:endParaRPr lang="en-US" dirty="0">
              <a:solidFill>
                <a:srgbClr val="003366"/>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16</a:t>
            </a:fld>
            <a:endParaRPr lang="en-US" dirty="0"/>
          </a:p>
        </p:txBody>
      </p:sp>
      <p:sp>
        <p:nvSpPr>
          <p:cNvPr id="24578" name="Title 1"/>
          <p:cNvSpPr>
            <a:spLocks noGrp="1"/>
          </p:cNvSpPr>
          <p:nvPr>
            <p:ph type="title"/>
          </p:nvPr>
        </p:nvSpPr>
        <p:spPr/>
        <p:txBody>
          <a:bodyPr/>
          <a:lstStyle/>
          <a:p>
            <a:r>
              <a:rPr lang="en-US" dirty="0" smtClean="0">
                <a:solidFill>
                  <a:srgbClr val="003366"/>
                </a:solidFill>
              </a:rPr>
              <a:t>Safety</a:t>
            </a: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Safety is everyone’s concern</a:t>
            </a:r>
          </a:p>
          <a:p>
            <a:pPr lvl="1">
              <a:buFont typeface="Arial" charset="0"/>
              <a:buChar char="‒"/>
            </a:pPr>
            <a:r>
              <a:rPr lang="en-US" dirty="0"/>
              <a:t>Safety concerns override exercise execution</a:t>
            </a:r>
          </a:p>
          <a:p>
            <a:pPr lvl="1">
              <a:buFont typeface="Arial" charset="0"/>
              <a:buChar char="‒"/>
            </a:pPr>
            <a:r>
              <a:rPr lang="en-US" dirty="0"/>
              <a:t>Alert the nearest controller if you have safety concerns</a:t>
            </a:r>
          </a:p>
          <a:p>
            <a:r>
              <a:rPr lang="en-US" dirty="0"/>
              <a:t>The safety officer for this exercise is [Name]</a:t>
            </a:r>
          </a:p>
          <a:p>
            <a:r>
              <a:rPr lang="en-US" dirty="0"/>
              <a:t>Actual emergencies will be identified by saying [</a:t>
            </a:r>
            <a:r>
              <a:rPr lang="en-US" b="1" dirty="0"/>
              <a:t>“This is a real emergency”</a:t>
            </a:r>
            <a:r>
              <a:rPr lang="en-US" dirty="0"/>
              <a:t>]</a:t>
            </a:r>
          </a:p>
          <a:p>
            <a:r>
              <a:rPr lang="en-US" dirty="0"/>
              <a:t>Report any injuries</a:t>
            </a:r>
          </a:p>
          <a:p>
            <a:r>
              <a:rPr lang="en-US" dirty="0"/>
              <a:t>Be aware that operating in an operations-based exercise environment is inherently dangerous</a:t>
            </a:r>
          </a:p>
        </p:txBody>
      </p:sp>
    </p:spTree>
    <p:extLst>
      <p:ext uri="{BB962C8B-B14F-4D97-AF65-F5344CB8AC3E}">
        <p14:creationId xmlns:p14="http://schemas.microsoft.com/office/powerpoint/2010/main" val="35107034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17</a:t>
            </a:fld>
            <a:endParaRPr lang="en-US" dirty="0"/>
          </a:p>
        </p:txBody>
      </p:sp>
      <p:sp>
        <p:nvSpPr>
          <p:cNvPr id="24578" name="Title 1"/>
          <p:cNvSpPr>
            <a:spLocks noGrp="1"/>
          </p:cNvSpPr>
          <p:nvPr>
            <p:ph type="title"/>
          </p:nvPr>
        </p:nvSpPr>
        <p:spPr/>
        <p:txBody>
          <a:bodyPr/>
          <a:lstStyle/>
          <a:p>
            <a:r>
              <a:rPr lang="en-US" dirty="0" smtClean="0">
                <a:solidFill>
                  <a:srgbClr val="003366"/>
                </a:solidFill>
              </a:rPr>
              <a:t>Security</a:t>
            </a: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Badges [and hats/vests] identify authorized persons</a:t>
            </a:r>
          </a:p>
          <a:p>
            <a:pPr lvl="1">
              <a:buFont typeface="Arial" charset="0"/>
              <a:buChar char="‒"/>
            </a:pPr>
            <a:r>
              <a:rPr lang="en-US" dirty="0"/>
              <a:t>Unauthorized persons are to be escorted out of the exercise play area</a:t>
            </a:r>
          </a:p>
        </p:txBody>
      </p:sp>
    </p:spTree>
    <p:extLst>
      <p:ext uri="{BB962C8B-B14F-4D97-AF65-F5344CB8AC3E}">
        <p14:creationId xmlns:p14="http://schemas.microsoft.com/office/powerpoint/2010/main" val="346107188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18</a:t>
            </a:fld>
            <a:endParaRPr lang="en-US" dirty="0"/>
          </a:p>
        </p:txBody>
      </p:sp>
      <p:sp>
        <p:nvSpPr>
          <p:cNvPr id="30722" name="Title 1"/>
          <p:cNvSpPr>
            <a:spLocks noGrp="1"/>
          </p:cNvSpPr>
          <p:nvPr>
            <p:ph type="title"/>
          </p:nvPr>
        </p:nvSpPr>
        <p:spPr/>
        <p:txBody>
          <a:bodyPr/>
          <a:lstStyle/>
          <a:p>
            <a:r>
              <a:rPr lang="en-US" dirty="0" smtClean="0">
                <a:solidFill>
                  <a:srgbClr val="003366"/>
                </a:solidFill>
              </a:rPr>
              <a:t>Weapons Policy</a:t>
            </a:r>
          </a:p>
        </p:txBody>
      </p:sp>
      <p:sp>
        <p:nvSpPr>
          <p:cNvPr id="30724"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[Description of weapons policy as needed]</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19</a:t>
            </a:fld>
            <a:endParaRPr lang="en-US" dirty="0"/>
          </a:p>
        </p:txBody>
      </p:sp>
      <p:sp>
        <p:nvSpPr>
          <p:cNvPr id="2" name="Title 1"/>
          <p:cNvSpPr>
            <a:spLocks noGrp="1"/>
          </p:cNvSpPr>
          <p:nvPr>
            <p:ph type="title"/>
          </p:nvPr>
        </p:nvSpPr>
        <p:spPr>
          <a:xfrm>
            <a:off x="722313" y="3438525"/>
            <a:ext cx="7772400" cy="1362075"/>
          </a:xfrm>
        </p:spPr>
        <p:txBody>
          <a:bodyPr/>
          <a:lstStyle/>
          <a:p>
            <a:pPr>
              <a:defRPr/>
            </a:pPr>
            <a:r>
              <a:rPr lang="en-US" dirty="0" smtClean="0">
                <a:solidFill>
                  <a:srgbClr val="003366"/>
                </a:solidFill>
              </a:rPr>
              <a:t>Player Roles and Responsibilities</a:t>
            </a:r>
            <a:endParaRPr lang="en-US" dirty="0">
              <a:solidFill>
                <a:srgbClr val="00336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smtClean="0"/>
              <a:t>Player Briefing</a:t>
            </a:r>
          </a:p>
          <a:p>
            <a:r>
              <a:rPr lang="en-US" dirty="0" smtClean="0"/>
              <a:t>[Date]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20</a:t>
            </a:fld>
            <a:endParaRPr lang="en-US" dirty="0"/>
          </a:p>
        </p:txBody>
      </p:sp>
      <p:sp>
        <p:nvSpPr>
          <p:cNvPr id="32771" name="Title 4"/>
          <p:cNvSpPr>
            <a:spLocks noGrp="1"/>
          </p:cNvSpPr>
          <p:nvPr>
            <p:ph type="title"/>
          </p:nvPr>
        </p:nvSpPr>
        <p:spPr/>
        <p:txBody>
          <a:bodyPr/>
          <a:lstStyle/>
          <a:p>
            <a:r>
              <a:rPr lang="en-US" dirty="0" smtClean="0">
                <a:solidFill>
                  <a:srgbClr val="003366"/>
                </a:solidFill>
              </a:rPr>
              <a:t>Conduct of the Exercise</a:t>
            </a:r>
          </a:p>
        </p:txBody>
      </p:sp>
      <p:sp>
        <p:nvSpPr>
          <p:cNvPr id="32772"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[Description of exercise initiation and location(s) as appropriate]</a:t>
            </a:r>
          </a:p>
          <a:p>
            <a:pPr eaLnBrk="1" hangingPunct="1"/>
            <a:r>
              <a:rPr lang="en-US" dirty="0" smtClean="0"/>
              <a:t>There may be follow-up exercise injects</a:t>
            </a:r>
          </a:p>
          <a:p>
            <a:pPr eaLnBrk="1" hangingPunct="1"/>
            <a:r>
              <a:rPr lang="en-US" dirty="0" smtClean="0"/>
              <a:t>Subsequent player actions are self-directed</a:t>
            </a:r>
          </a:p>
          <a:p>
            <a:pPr eaLnBrk="1" hangingPunct="1"/>
            <a:r>
              <a:rPr lang="en-US" dirty="0" smtClean="0"/>
              <a:t>Scenario timeline is constant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21</a:t>
            </a:fld>
            <a:endParaRPr lang="en-US" dirty="0"/>
          </a:p>
        </p:txBody>
      </p:sp>
      <p:sp>
        <p:nvSpPr>
          <p:cNvPr id="33795" name="Title 4"/>
          <p:cNvSpPr>
            <a:spLocks noGrp="1"/>
          </p:cNvSpPr>
          <p:nvPr>
            <p:ph type="title"/>
          </p:nvPr>
        </p:nvSpPr>
        <p:spPr/>
        <p:txBody>
          <a:bodyPr/>
          <a:lstStyle/>
          <a:p>
            <a:r>
              <a:rPr lang="en-US" dirty="0" smtClean="0">
                <a:solidFill>
                  <a:srgbClr val="003366"/>
                </a:solidFill>
              </a:rPr>
              <a:t>Player Roles During the Exercise</a:t>
            </a:r>
          </a:p>
        </p:txBody>
      </p:sp>
      <p:sp>
        <p:nvSpPr>
          <p:cNvPr id="33796"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Conduct operations as normally as possible</a:t>
            </a:r>
          </a:p>
          <a:p>
            <a:pPr eaLnBrk="1" hangingPunct="1"/>
            <a:r>
              <a:rPr lang="en-US" dirty="0" smtClean="0"/>
              <a:t>Follow safety guidelines</a:t>
            </a:r>
          </a:p>
          <a:p>
            <a:pPr eaLnBrk="1" hangingPunct="1"/>
            <a:r>
              <a:rPr lang="en-US" dirty="0" smtClean="0"/>
              <a:t>Wear your exercise identification</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22</a:t>
            </a:fld>
            <a:endParaRPr lang="en-US" dirty="0"/>
          </a:p>
        </p:txBody>
      </p:sp>
      <p:sp>
        <p:nvSpPr>
          <p:cNvPr id="34819" name="Title 4"/>
          <p:cNvSpPr>
            <a:spLocks noGrp="1"/>
          </p:cNvSpPr>
          <p:nvPr>
            <p:ph type="title"/>
          </p:nvPr>
        </p:nvSpPr>
        <p:spPr/>
        <p:txBody>
          <a:bodyPr/>
          <a:lstStyle/>
          <a:p>
            <a:r>
              <a:rPr lang="en-US" dirty="0" smtClean="0">
                <a:solidFill>
                  <a:srgbClr val="003366"/>
                </a:solidFill>
              </a:rPr>
              <a:t>Player Roles After the Exercise</a:t>
            </a:r>
          </a:p>
        </p:txBody>
      </p:sp>
      <p:sp>
        <p:nvSpPr>
          <p:cNvPr id="3482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Participate in the </a:t>
            </a:r>
            <a:r>
              <a:rPr lang="en-US" dirty="0" err="1" smtClean="0"/>
              <a:t>Hotwash</a:t>
            </a:r>
            <a:endParaRPr lang="en-US" dirty="0" smtClean="0"/>
          </a:p>
          <a:p>
            <a:pPr eaLnBrk="1" hangingPunct="1"/>
            <a:r>
              <a:rPr lang="en-US" dirty="0" smtClean="0"/>
              <a:t>Complete and submit your Participant Feedback Form</a:t>
            </a:r>
          </a:p>
          <a:p>
            <a:pPr eaLnBrk="1" hangingPunct="1"/>
            <a:r>
              <a:rPr lang="en-US" dirty="0" smtClean="0"/>
              <a:t>Provide copies of all logs, notes, and other documentation to the controllers</a:t>
            </a:r>
          </a:p>
          <a:p>
            <a:pPr eaLnBrk="1" hangingPunct="1"/>
            <a:r>
              <a:rPr lang="en-US" dirty="0" smtClean="0"/>
              <a:t>[Additional reminders as needed]</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23</a:t>
            </a:fld>
            <a:endParaRPr lang="en-US" dirty="0"/>
          </a:p>
        </p:txBody>
      </p:sp>
      <p:sp>
        <p:nvSpPr>
          <p:cNvPr id="35843" name="Title 4"/>
          <p:cNvSpPr>
            <a:spLocks noGrp="1"/>
          </p:cNvSpPr>
          <p:nvPr>
            <p:ph type="title"/>
          </p:nvPr>
        </p:nvSpPr>
        <p:spPr/>
        <p:txBody>
          <a:bodyPr/>
          <a:lstStyle/>
          <a:p>
            <a:r>
              <a:rPr lang="en-US" dirty="0" smtClean="0">
                <a:solidFill>
                  <a:srgbClr val="003366"/>
                </a:solidFill>
              </a:rPr>
              <a:t>Briefings and Events</a:t>
            </a:r>
          </a:p>
        </p:txBody>
      </p:sp>
      <p:sp>
        <p:nvSpPr>
          <p:cNvPr id="35844"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err="1" smtClean="0"/>
              <a:t>Hotwash</a:t>
            </a:r>
            <a:r>
              <a:rPr lang="en-US" dirty="0" smtClean="0"/>
              <a:t>: [Date and time]</a:t>
            </a:r>
          </a:p>
          <a:p>
            <a:pPr eaLnBrk="1" hangingPunct="1"/>
            <a:r>
              <a:rPr lang="en-US" dirty="0" smtClean="0"/>
              <a:t>Controller and Evaluator Debriefing: [Date and time]</a:t>
            </a:r>
          </a:p>
          <a:p>
            <a:pPr eaLnBrk="1" hangingPunct="1"/>
            <a:r>
              <a:rPr lang="en-US" dirty="0" smtClean="0"/>
              <a:t>After-Action Meeting: [Date]</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24</a:t>
            </a:fld>
            <a:endParaRPr lang="en-US" dirty="0"/>
          </a:p>
        </p:txBody>
      </p:sp>
      <p:sp>
        <p:nvSpPr>
          <p:cNvPr id="2" name="Title 1"/>
          <p:cNvSpPr>
            <a:spLocks noGrp="1"/>
          </p:cNvSpPr>
          <p:nvPr>
            <p:ph type="title"/>
          </p:nvPr>
        </p:nvSpPr>
        <p:spPr>
          <a:xfrm>
            <a:off x="722313" y="3438525"/>
            <a:ext cx="7772400" cy="1362075"/>
          </a:xfrm>
        </p:spPr>
        <p:txBody>
          <a:bodyPr/>
          <a:lstStyle/>
          <a:p>
            <a:pPr>
              <a:defRPr/>
            </a:pPr>
            <a:r>
              <a:rPr lang="en-US" dirty="0" smtClean="0">
                <a:solidFill>
                  <a:srgbClr val="003366"/>
                </a:solidFill>
              </a:rPr>
              <a:t>Communications</a:t>
            </a:r>
            <a:endParaRPr lang="en-US" dirty="0">
              <a:solidFill>
                <a:srgbClr val="003366"/>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25</a:t>
            </a:fld>
            <a:endParaRPr lang="en-US" dirty="0"/>
          </a:p>
        </p:txBody>
      </p:sp>
      <p:sp>
        <p:nvSpPr>
          <p:cNvPr id="37891" name="Title 4"/>
          <p:cNvSpPr>
            <a:spLocks noGrp="1"/>
          </p:cNvSpPr>
          <p:nvPr>
            <p:ph type="title"/>
          </p:nvPr>
        </p:nvSpPr>
        <p:spPr/>
        <p:txBody>
          <a:bodyPr/>
          <a:lstStyle/>
          <a:p>
            <a:r>
              <a:rPr lang="en-US" dirty="0" smtClean="0">
                <a:solidFill>
                  <a:srgbClr val="003366"/>
                </a:solidFill>
              </a:rPr>
              <a:t>Player Communications</a:t>
            </a:r>
          </a:p>
        </p:txBody>
      </p:sp>
      <p:sp>
        <p:nvSpPr>
          <p:cNvPr id="37892"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All exercise communications begin and end with the statement:</a:t>
            </a:r>
            <a:r>
              <a:rPr lang="en-US" b="1" dirty="0" smtClean="0"/>
              <a:t> </a:t>
            </a:r>
            <a:r>
              <a:rPr lang="en-US" dirty="0" smtClean="0"/>
              <a:t>[</a:t>
            </a:r>
            <a:r>
              <a:rPr lang="en-US" b="1" dirty="0" smtClean="0"/>
              <a:t>“This is an exercise”</a:t>
            </a:r>
            <a:r>
              <a:rPr lang="en-US" dirty="0" smtClean="0"/>
              <a:t>]</a:t>
            </a:r>
          </a:p>
          <a:p>
            <a:pPr eaLnBrk="1" hangingPunct="1"/>
            <a:r>
              <a:rPr lang="en-US" dirty="0" smtClean="0"/>
              <a:t>Any communications intended for non-playing organizations are directed to the SimCell</a:t>
            </a:r>
          </a:p>
          <a:p>
            <a:pPr eaLnBrk="1" hangingPunct="1"/>
            <a:r>
              <a:rPr lang="en-US" dirty="0" smtClean="0"/>
              <a:t>In the event of a real emergency, say [</a:t>
            </a:r>
            <a:r>
              <a:rPr lang="en-US" b="1" dirty="0" smtClean="0"/>
              <a:t>“This is a real-world emergency”</a:t>
            </a:r>
            <a:r>
              <a:rPr lang="en-US" dirty="0" smtClean="0"/>
              <a: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26</a:t>
            </a:fld>
            <a:endParaRPr lang="en-US" dirty="0"/>
          </a:p>
        </p:txBody>
      </p:sp>
      <p:sp>
        <p:nvSpPr>
          <p:cNvPr id="38915" name="Title 4"/>
          <p:cNvSpPr>
            <a:spLocks noGrp="1"/>
          </p:cNvSpPr>
          <p:nvPr>
            <p:ph type="title"/>
          </p:nvPr>
        </p:nvSpPr>
        <p:spPr/>
        <p:txBody>
          <a:bodyPr/>
          <a:lstStyle/>
          <a:p>
            <a:r>
              <a:rPr lang="en-US" dirty="0" smtClean="0">
                <a:solidFill>
                  <a:srgbClr val="003366"/>
                </a:solidFill>
              </a:rPr>
              <a:t>Observers and Media</a:t>
            </a:r>
          </a:p>
        </p:txBody>
      </p:sp>
      <p:sp>
        <p:nvSpPr>
          <p:cNvPr id="38916"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Observers will be escorted</a:t>
            </a:r>
          </a:p>
          <a:p>
            <a:pPr eaLnBrk="1" hangingPunct="1"/>
            <a:r>
              <a:rPr lang="en-US" dirty="0" smtClean="0"/>
              <a:t>Observers should not interfere with play</a:t>
            </a:r>
          </a:p>
          <a:p>
            <a:pPr eaLnBrk="1" hangingPunct="1"/>
            <a:r>
              <a:rPr lang="en-US" dirty="0" smtClean="0"/>
              <a:t>Media personnel should not talk to players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27</a:t>
            </a:fld>
            <a:endParaRPr lang="en-US" dirty="0"/>
          </a:p>
        </p:txBody>
      </p:sp>
      <p:sp>
        <p:nvSpPr>
          <p:cNvPr id="39939" name="Title 3"/>
          <p:cNvSpPr>
            <a:spLocks noGrp="1"/>
          </p:cNvSpPr>
          <p:nvPr>
            <p:ph type="title"/>
          </p:nvPr>
        </p:nvSpPr>
        <p:spPr/>
        <p:txBody>
          <a:bodyPr/>
          <a:lstStyle/>
          <a:p>
            <a:r>
              <a:rPr lang="en-US" dirty="0" smtClean="0">
                <a:solidFill>
                  <a:srgbClr val="003366"/>
                </a:solidFill>
              </a:rPr>
              <a:t>Questions?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a:t>
            </a:r>
            <a:endParaRPr lang="en-US" dirty="0">
              <a:solidFill>
                <a:srgbClr val="003366"/>
              </a:solidFill>
            </a:endParaRPr>
          </a:p>
        </p:txBody>
      </p:sp>
      <p:sp>
        <p:nvSpPr>
          <p:cNvPr id="4" name="Content Placeholder 3"/>
          <p:cNvSpPr>
            <a:spLocks noGrp="1"/>
          </p:cNvSpPr>
          <p:nvPr>
            <p:ph idx="1"/>
          </p:nvPr>
        </p:nvSpPr>
        <p:spPr/>
        <p:txBody>
          <a:bodyPr/>
          <a:lstStyle/>
          <a:p>
            <a:r>
              <a:rPr lang="en-US" dirty="0" smtClean="0"/>
              <a:t>[Name]</a:t>
            </a:r>
          </a:p>
          <a:p>
            <a:r>
              <a:rPr lang="en-US" dirty="0" smtClean="0"/>
              <a:t>[Title (e.g., Exercise Director or Lead Planner)]</a:t>
            </a:r>
          </a:p>
          <a:p>
            <a:r>
              <a:rPr lang="en-US" dirty="0" smtClean="0"/>
              <a:t>[Organization]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4</a:t>
            </a:fld>
            <a:endParaRPr lang="en-US" dirty="0"/>
          </a:p>
        </p:txBody>
      </p:sp>
      <p:sp>
        <p:nvSpPr>
          <p:cNvPr id="16386" name="Title 1"/>
          <p:cNvSpPr>
            <a:spLocks noGrp="1"/>
          </p:cNvSpPr>
          <p:nvPr>
            <p:ph type="title"/>
          </p:nvPr>
        </p:nvSpPr>
        <p:spPr/>
        <p:txBody>
          <a:bodyPr/>
          <a:lstStyle/>
          <a:p>
            <a:r>
              <a:rPr lang="en-US" dirty="0" smtClean="0">
                <a:solidFill>
                  <a:srgbClr val="003366"/>
                </a:solidFill>
              </a:rPr>
              <a:t>Agenda</a:t>
            </a:r>
          </a:p>
        </p:txBody>
      </p:sp>
      <p:sp>
        <p:nvSpPr>
          <p:cNvPr id="16388"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[Time] [Meeting agenda item]</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5</a:t>
            </a:fld>
            <a:endParaRPr lang="en-US" dirty="0"/>
          </a:p>
        </p:txBody>
      </p:sp>
      <p:sp>
        <p:nvSpPr>
          <p:cNvPr id="17410" name="Title 1"/>
          <p:cNvSpPr>
            <a:spLocks noGrp="1"/>
          </p:cNvSpPr>
          <p:nvPr>
            <p:ph type="title"/>
          </p:nvPr>
        </p:nvSpPr>
        <p:spPr/>
        <p:txBody>
          <a:bodyPr/>
          <a:lstStyle/>
          <a:p>
            <a:r>
              <a:rPr lang="en-US" dirty="0" smtClean="0">
                <a:solidFill>
                  <a:srgbClr val="003366"/>
                </a:solidFill>
              </a:rPr>
              <a:t>Purpose</a:t>
            </a:r>
          </a:p>
        </p:txBody>
      </p:sp>
      <p:sp>
        <p:nvSpPr>
          <p:cNvPr id="5" name="Content Placeholder 4"/>
          <p:cNvSpPr>
            <a:spLocks noGrp="1"/>
          </p:cNvSpPr>
          <p:nvPr>
            <p:ph idx="1"/>
          </p:nvPr>
        </p:nvSpPr>
        <p:spPr/>
        <p:txBody>
          <a:bodyPr/>
          <a:lstStyle/>
          <a:p>
            <a:pPr marL="0" indent="0">
              <a:buFont typeface="Wingdings" pitchFamily="2" charset="2"/>
              <a:buNone/>
              <a:defRPr/>
            </a:pPr>
            <a:r>
              <a:rPr lang="en-US" dirty="0" smtClean="0"/>
              <a:t>The purpose of the Player Briefing is to address individual roles and responsibilities, exercise parameters, safety, security badges, and any remaining logistical exercise concerns or questions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6</a:t>
            </a:fld>
            <a:endParaRPr lang="en-US" dirty="0"/>
          </a:p>
        </p:txBody>
      </p:sp>
      <p:sp>
        <p:nvSpPr>
          <p:cNvPr id="2" name="Title 1"/>
          <p:cNvSpPr>
            <a:spLocks noGrp="1"/>
          </p:cNvSpPr>
          <p:nvPr>
            <p:ph type="title"/>
          </p:nvPr>
        </p:nvSpPr>
        <p:spPr>
          <a:xfrm>
            <a:off x="722313" y="3438525"/>
            <a:ext cx="7772400" cy="1362075"/>
          </a:xfrm>
        </p:spPr>
        <p:txBody>
          <a:bodyPr/>
          <a:lstStyle/>
          <a:p>
            <a:pPr>
              <a:defRPr/>
            </a:pPr>
            <a:r>
              <a:rPr lang="en-US" dirty="0" smtClean="0">
                <a:solidFill>
                  <a:srgbClr val="003366"/>
                </a:solidFill>
              </a:rPr>
              <a:t>Exercise Overview</a:t>
            </a:r>
            <a:endParaRPr lang="en-US" dirty="0">
              <a:solidFill>
                <a:srgbClr val="0033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7</a:t>
            </a:fld>
            <a:endParaRPr lang="en-US" dirty="0"/>
          </a:p>
        </p:txBody>
      </p:sp>
      <p:sp>
        <p:nvSpPr>
          <p:cNvPr id="19458" name="Title 1"/>
          <p:cNvSpPr>
            <a:spLocks noGrp="1"/>
          </p:cNvSpPr>
          <p:nvPr>
            <p:ph type="title"/>
          </p:nvPr>
        </p:nvSpPr>
        <p:spPr/>
        <p:txBody>
          <a:bodyPr/>
          <a:lstStyle/>
          <a:p>
            <a:r>
              <a:rPr lang="en-US" dirty="0" smtClean="0">
                <a:solidFill>
                  <a:srgbClr val="003366"/>
                </a:solidFill>
              </a:rPr>
              <a:t>Exercise Overview</a:t>
            </a:r>
          </a:p>
        </p:txBody>
      </p:sp>
      <p:sp>
        <p:nvSpPr>
          <p:cNvPr id="19459" name="Content Placeholder 3"/>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[General description]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8</a:t>
            </a:fld>
            <a:endParaRPr lang="en-US" dirty="0"/>
          </a:p>
        </p:txBody>
      </p:sp>
      <p:sp>
        <p:nvSpPr>
          <p:cNvPr id="20482" name="Title 1"/>
          <p:cNvSpPr>
            <a:spLocks noGrp="1"/>
          </p:cNvSpPr>
          <p:nvPr>
            <p:ph type="title"/>
          </p:nvPr>
        </p:nvSpPr>
        <p:spPr/>
        <p:txBody>
          <a:bodyPr/>
          <a:lstStyle/>
          <a:p>
            <a:r>
              <a:rPr lang="en-US" dirty="0" smtClean="0">
                <a:solidFill>
                  <a:srgbClr val="003366"/>
                </a:solidFill>
              </a:rPr>
              <a:t>Exercise Scope</a:t>
            </a:r>
          </a:p>
        </p:txBody>
      </p:sp>
      <p:sp>
        <p:nvSpPr>
          <p:cNvPr id="20483"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[Exercise type]</a:t>
            </a:r>
          </a:p>
          <a:p>
            <a:r>
              <a:rPr lang="en-US" dirty="0" smtClean="0"/>
              <a:t>[Mission area(s)]</a:t>
            </a:r>
          </a:p>
          <a:p>
            <a:r>
              <a:rPr lang="en-US" dirty="0" smtClean="0"/>
              <a:t>[Participation level]</a:t>
            </a:r>
          </a:p>
          <a:p>
            <a:r>
              <a:rPr lang="en-US" dirty="0" smtClean="0"/>
              <a:t>[Exercise parameters]</a:t>
            </a:r>
          </a:p>
          <a:p>
            <a:r>
              <a:rPr lang="en-US" dirty="0" smtClean="0"/>
              <a:t>[Exercise duration]</a:t>
            </a:r>
          </a:p>
          <a:p>
            <a:r>
              <a:rPr lang="en-US" dirty="0" smtClean="0"/>
              <a:t>[Exercise location]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9</a:t>
            </a:fld>
            <a:endParaRPr lang="en-US" dirty="0"/>
          </a:p>
        </p:txBody>
      </p:sp>
      <p:sp>
        <p:nvSpPr>
          <p:cNvPr id="2" name="Title 1"/>
          <p:cNvSpPr>
            <a:spLocks noGrp="1"/>
          </p:cNvSpPr>
          <p:nvPr>
            <p:ph type="title"/>
          </p:nvPr>
        </p:nvSpPr>
        <p:spPr/>
        <p:txBody>
          <a:bodyPr/>
          <a:lstStyle/>
          <a:p>
            <a:r>
              <a:rPr lang="en-US" dirty="0" smtClean="0">
                <a:solidFill>
                  <a:srgbClr val="003366"/>
                </a:solidFill>
              </a:rPr>
              <a:t>Objectives and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45</Pages>
  <Words>886</Words>
  <Application>Microsoft Office PowerPoint</Application>
  <PresentationFormat>On-screen Show (4:3)</PresentationFormat>
  <Paragraphs>142</Paragraphs>
  <Slides>27</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Office Theme</vt:lpstr>
      <vt:lpstr>Directions for this Template</vt:lpstr>
      <vt:lpstr>[Exercise Name]</vt:lpstr>
      <vt:lpstr>Welcome</vt:lpstr>
      <vt:lpstr>Agenda</vt:lpstr>
      <vt:lpstr>Purpose</vt:lpstr>
      <vt:lpstr>Exercise Overview</vt:lpstr>
      <vt:lpstr>Exercise Overview</vt:lpstr>
      <vt:lpstr>Exercise Scope</vt:lpstr>
      <vt:lpstr>Objectives and Core Capabilities</vt:lpstr>
      <vt:lpstr>Exercise Participants</vt:lpstr>
      <vt:lpstr>Exercise Play </vt:lpstr>
      <vt:lpstr>Exercise Assumptions </vt:lpstr>
      <vt:lpstr>Exercise Artificialities </vt:lpstr>
      <vt:lpstr>Schedule</vt:lpstr>
      <vt:lpstr>Safety and Security</vt:lpstr>
      <vt:lpstr>Safety</vt:lpstr>
      <vt:lpstr>Security</vt:lpstr>
      <vt:lpstr>Weapons Policy</vt:lpstr>
      <vt:lpstr>Player Roles and Responsibilities</vt:lpstr>
      <vt:lpstr>Conduct of the Exercise</vt:lpstr>
      <vt:lpstr>Player Roles During the Exercise</vt:lpstr>
      <vt:lpstr>Player Roles After the Exercise</vt:lpstr>
      <vt:lpstr>Briefings and Events</vt:lpstr>
      <vt:lpstr>Communications</vt:lpstr>
      <vt:lpstr>Player Communications</vt:lpstr>
      <vt:lpstr>Observers and Media</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Player Briefing Template</dc:title>
  <dc:creator>DHS FEMA</dc:creator>
  <cp:keywords>Player, Briefing, Template, HSEEP</cp:keywords>
  <cp:lastModifiedBy>Aslett, Randy</cp:lastModifiedBy>
  <cp:revision>3</cp:revision>
  <dcterms:created xsi:type="dcterms:W3CDTF">2016-11-30T16:09:10Z</dcterms:created>
  <dcterms:modified xsi:type="dcterms:W3CDTF">2017-02-14T18:47:51Z</dcterms:modified>
  <cp:category/>
</cp:coreProperties>
</file>