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1" r:id="rId1"/>
  </p:sldMasterIdLst>
  <p:notesMasterIdLst>
    <p:notesMasterId r:id="rId35"/>
  </p:notesMasterIdLst>
  <p:handoutMasterIdLst>
    <p:handoutMasterId r:id="rId36"/>
  </p:handoutMasterIdLst>
  <p:sldIdLst>
    <p:sldId id="369" r:id="rId2"/>
    <p:sldId id="401" r:id="rId3"/>
    <p:sldId id="393" r:id="rId4"/>
    <p:sldId id="394" r:id="rId5"/>
    <p:sldId id="395" r:id="rId6"/>
    <p:sldId id="391" r:id="rId7"/>
    <p:sldId id="367" r:id="rId8"/>
    <p:sldId id="392" r:id="rId9"/>
    <p:sldId id="396" r:id="rId10"/>
    <p:sldId id="397" r:id="rId11"/>
    <p:sldId id="398" r:id="rId12"/>
    <p:sldId id="366" r:id="rId13"/>
    <p:sldId id="365" r:id="rId14"/>
    <p:sldId id="384" r:id="rId15"/>
    <p:sldId id="399" r:id="rId16"/>
    <p:sldId id="400" r:id="rId17"/>
    <p:sldId id="315" r:id="rId18"/>
    <p:sldId id="402" r:id="rId19"/>
    <p:sldId id="403" r:id="rId20"/>
    <p:sldId id="404" r:id="rId21"/>
    <p:sldId id="405" r:id="rId22"/>
    <p:sldId id="406" r:id="rId23"/>
    <p:sldId id="407" r:id="rId24"/>
    <p:sldId id="381" r:id="rId25"/>
    <p:sldId id="408" r:id="rId26"/>
    <p:sldId id="409" r:id="rId27"/>
    <p:sldId id="388" r:id="rId28"/>
    <p:sldId id="339" r:id="rId29"/>
    <p:sldId id="389" r:id="rId30"/>
    <p:sldId id="390" r:id="rId31"/>
    <p:sldId id="387" r:id="rId32"/>
    <p:sldId id="410" r:id="rId33"/>
    <p:sldId id="356" r:id="rId34"/>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002F80"/>
    <a:srgbClr val="333333"/>
    <a:srgbClr val="898989"/>
    <a:srgbClr val="000063"/>
    <a:srgbClr val="F6B403"/>
    <a:srgbClr val="003399"/>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71905" autoAdjust="0"/>
  </p:normalViewPr>
  <p:slideViewPr>
    <p:cSldViewPr>
      <p:cViewPr varScale="1">
        <p:scale>
          <a:sx n="49" d="100"/>
          <a:sy n="49" d="100"/>
        </p:scale>
        <p:origin x="180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472" y="-9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defTabSz="930275">
              <a:defRPr sz="1200"/>
            </a:lvl1pPr>
          </a:lstStyle>
          <a:p>
            <a:pPr>
              <a:defRPr/>
            </a:pPr>
            <a:endParaRPr lang="en-US" dirty="0"/>
          </a:p>
        </p:txBody>
      </p:sp>
      <p:sp>
        <p:nvSpPr>
          <p:cNvPr id="162819" name="Rectangle 3"/>
          <p:cNvSpPr>
            <a:spLocks noGrp="1" noChangeArrowheads="1"/>
          </p:cNvSpPr>
          <p:nvPr>
            <p:ph type="dt" sz="quarter" idx="1"/>
          </p:nvPr>
        </p:nvSpPr>
        <p:spPr bwMode="auto">
          <a:xfrm>
            <a:off x="396240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algn="r" defTabSz="930275">
              <a:defRPr sz="1200"/>
            </a:lvl1pPr>
          </a:lstStyle>
          <a:p>
            <a:pPr>
              <a:defRPr/>
            </a:pPr>
            <a:endParaRPr lang="en-US" dirty="0"/>
          </a:p>
        </p:txBody>
      </p:sp>
      <p:sp>
        <p:nvSpPr>
          <p:cNvPr id="162820" name="Rectangle 4"/>
          <p:cNvSpPr>
            <a:spLocks noGrp="1" noChangeArrowheads="1"/>
          </p:cNvSpPr>
          <p:nvPr>
            <p:ph type="ftr" sz="quarter" idx="2"/>
          </p:nvPr>
        </p:nvSpPr>
        <p:spPr bwMode="auto">
          <a:xfrm>
            <a:off x="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defTabSz="930275">
              <a:defRPr sz="1200"/>
            </a:lvl1pPr>
          </a:lstStyle>
          <a:p>
            <a:pPr>
              <a:defRPr/>
            </a:pPr>
            <a:endParaRPr lang="en-US" dirty="0"/>
          </a:p>
        </p:txBody>
      </p:sp>
      <p:sp>
        <p:nvSpPr>
          <p:cNvPr id="162821" name="Rectangle 5"/>
          <p:cNvSpPr>
            <a:spLocks noGrp="1" noChangeArrowheads="1"/>
          </p:cNvSpPr>
          <p:nvPr>
            <p:ph type="sldNum" sz="quarter" idx="3"/>
          </p:nvPr>
        </p:nvSpPr>
        <p:spPr bwMode="auto">
          <a:xfrm>
            <a:off x="396240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algn="r" defTabSz="930275">
              <a:defRPr sz="1200"/>
            </a:lvl1pPr>
          </a:lstStyle>
          <a:p>
            <a:pPr>
              <a:defRPr/>
            </a:pPr>
            <a:fld id="{85346C89-D363-4AE5-9E80-87755B95542C}" type="slidenum">
              <a:rPr lang="en-US"/>
              <a:pPr>
                <a:defRPr/>
              </a:pPr>
              <a:t>‹#›</a:t>
            </a:fld>
            <a:endParaRPr lang="en-US" dirty="0"/>
          </a:p>
        </p:txBody>
      </p:sp>
    </p:spTree>
    <p:extLst>
      <p:ext uri="{BB962C8B-B14F-4D97-AF65-F5344CB8AC3E}">
        <p14:creationId xmlns:p14="http://schemas.microsoft.com/office/powerpoint/2010/main" val="1612856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defTabSz="930275">
              <a:defRPr sz="1200"/>
            </a:lvl1pPr>
          </a:lstStyle>
          <a:p>
            <a:pPr>
              <a:defRPr/>
            </a:pPr>
            <a:endParaRPr lang="en-US" dirty="0"/>
          </a:p>
        </p:txBody>
      </p:sp>
      <p:sp>
        <p:nvSpPr>
          <p:cNvPr id="35843" name="Rectangle 3"/>
          <p:cNvSpPr>
            <a:spLocks noGrp="1" noChangeArrowheads="1"/>
          </p:cNvSpPr>
          <p:nvPr>
            <p:ph type="dt" idx="1"/>
          </p:nvPr>
        </p:nvSpPr>
        <p:spPr bwMode="auto">
          <a:xfrm>
            <a:off x="396240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algn="r" defTabSz="930275">
              <a:defRPr sz="1200"/>
            </a:lvl1pPr>
          </a:lstStyle>
          <a:p>
            <a:pPr>
              <a:defRPr/>
            </a:pPr>
            <a:endParaRPr lang="en-US" dirty="0"/>
          </a:p>
        </p:txBody>
      </p:sp>
      <p:sp>
        <p:nvSpPr>
          <p:cNvPr id="41988"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defTabSz="930275">
              <a:defRPr sz="1200"/>
            </a:lvl1pPr>
          </a:lstStyle>
          <a:p>
            <a:pPr>
              <a:defRPr/>
            </a:pPr>
            <a:endParaRPr lang="en-US" dirty="0"/>
          </a:p>
        </p:txBody>
      </p:sp>
      <p:sp>
        <p:nvSpPr>
          <p:cNvPr id="35847" name="Rectangle 7"/>
          <p:cNvSpPr>
            <a:spLocks noGrp="1" noChangeArrowheads="1"/>
          </p:cNvSpPr>
          <p:nvPr>
            <p:ph type="sldNum" sz="quarter" idx="5"/>
          </p:nvPr>
        </p:nvSpPr>
        <p:spPr bwMode="auto">
          <a:xfrm>
            <a:off x="396240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algn="r" defTabSz="930275">
              <a:defRPr sz="1200"/>
            </a:lvl1pPr>
          </a:lstStyle>
          <a:p>
            <a:pPr>
              <a:defRPr/>
            </a:pPr>
            <a:fld id="{9702DEA0-4654-442B-8103-A73042D22AA8}" type="slidenum">
              <a:rPr lang="en-US"/>
              <a:pPr>
                <a:defRPr/>
              </a:pPr>
              <a:t>‹#›</a:t>
            </a:fld>
            <a:endParaRPr lang="en-US" dirty="0"/>
          </a:p>
        </p:txBody>
      </p:sp>
    </p:spTree>
    <p:extLst>
      <p:ext uri="{BB962C8B-B14F-4D97-AF65-F5344CB8AC3E}">
        <p14:creationId xmlns:p14="http://schemas.microsoft.com/office/powerpoint/2010/main" val="129396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b="1" dirty="0" smtClean="0"/>
              <a:t>Jurisdictions can modify and augment this briefing as needed.</a:t>
            </a:r>
          </a:p>
          <a:p>
            <a:endParaRPr lang="en-US" dirty="0" smtClean="0"/>
          </a:p>
        </p:txBody>
      </p:sp>
      <p:sp>
        <p:nvSpPr>
          <p:cNvPr id="43012" name="Slide Number Placeholder 3"/>
          <p:cNvSpPr>
            <a:spLocks noGrp="1"/>
          </p:cNvSpPr>
          <p:nvPr>
            <p:ph type="sldNum" sz="quarter" idx="5"/>
          </p:nvPr>
        </p:nvSpPr>
        <p:spPr>
          <a:noFill/>
        </p:spPr>
        <p:txBody>
          <a:bodyPr/>
          <a:lstStyle/>
          <a:p>
            <a:fld id="{528BECFD-D219-4A1F-A4CA-F5B47BB96347}" type="slidenum">
              <a:rPr lang="en-US" smtClean="0"/>
              <a:pPr/>
              <a:t>1</a:t>
            </a:fld>
            <a:endParaRPr lang="en-US" dirty="0" smtClean="0"/>
          </a:p>
        </p:txBody>
      </p:sp>
    </p:spTree>
    <p:extLst>
      <p:ext uri="{BB962C8B-B14F-4D97-AF65-F5344CB8AC3E}">
        <p14:creationId xmlns:p14="http://schemas.microsoft.com/office/powerpoint/2010/main" val="794450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32</a:t>
            </a:fld>
            <a:endParaRPr lang="en-US" dirty="0"/>
          </a:p>
        </p:txBody>
      </p:sp>
    </p:spTree>
    <p:extLst>
      <p:ext uri="{BB962C8B-B14F-4D97-AF65-F5344CB8AC3E}">
        <p14:creationId xmlns:p14="http://schemas.microsoft.com/office/powerpoint/2010/main" val="3985000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Core capabilities are the distinct critical elements necessary to achieve the National Preparedness Goal. During the exercise design process, the Elected Officials and the Exercise Planning Team selected exercise objectives, and aligned each objective to core capabilities, as shown here.</a:t>
            </a:r>
            <a:r>
              <a:rPr lang="en-US" baseline="0" dirty="0" smtClean="0"/>
              <a:t> Evaluators will observe and document how exercise objectives and capabilities are met through capability targets and critical tasks based on the participating organizations plans, procedures, and corrective actions from past exercises and real-world events.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6</a:t>
            </a:fld>
            <a:endParaRPr lang="en-US" dirty="0"/>
          </a:p>
        </p:txBody>
      </p:sp>
    </p:spTree>
    <p:extLst>
      <p:ext uri="{BB962C8B-B14F-4D97-AF65-F5344CB8AC3E}">
        <p14:creationId xmlns:p14="http://schemas.microsoft.com/office/powerpoint/2010/main" val="1120909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dirty="0" smtClean="0"/>
              <a:t>Some jurisdictions use vests and hats, in addition to or in lieu of badges. Modify this slide accordingly.</a:t>
            </a:r>
          </a:p>
          <a:p>
            <a:endParaRPr lang="en-US" dirty="0" smtClean="0"/>
          </a:p>
        </p:txBody>
      </p:sp>
      <p:sp>
        <p:nvSpPr>
          <p:cNvPr id="50180" name="Slide Number Placeholder 3"/>
          <p:cNvSpPr>
            <a:spLocks noGrp="1"/>
          </p:cNvSpPr>
          <p:nvPr>
            <p:ph type="sldNum" sz="quarter" idx="5"/>
          </p:nvPr>
        </p:nvSpPr>
        <p:spPr>
          <a:noFill/>
        </p:spPr>
        <p:txBody>
          <a:bodyPr/>
          <a:lstStyle/>
          <a:p>
            <a:fld id="{F29E33EE-F063-4D3D-A914-BA8AE3F229D9}" type="slidenum">
              <a:rPr lang="en-US" smtClean="0"/>
              <a:pPr/>
              <a:t>14</a:t>
            </a:fld>
            <a:endParaRPr lang="en-US" dirty="0" smtClean="0"/>
          </a:p>
        </p:txBody>
      </p:sp>
    </p:spTree>
    <p:extLst>
      <p:ext uri="{BB962C8B-B14F-4D97-AF65-F5344CB8AC3E}">
        <p14:creationId xmlns:p14="http://schemas.microsoft.com/office/powerpoint/2010/main" val="1681486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Add a note about: For real emergencies, clearly state, “This is a real-world emergency.”</a:t>
            </a:r>
          </a:p>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15</a:t>
            </a:fld>
            <a:endParaRPr lang="en-US" dirty="0"/>
          </a:p>
        </p:txBody>
      </p:sp>
    </p:spTree>
    <p:extLst>
      <p:ext uri="{BB962C8B-B14F-4D97-AF65-F5344CB8AC3E}">
        <p14:creationId xmlns:p14="http://schemas.microsoft.com/office/powerpoint/2010/main" val="4171653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16</a:t>
            </a:fld>
            <a:endParaRPr lang="en-US" dirty="0"/>
          </a:p>
        </p:txBody>
      </p:sp>
    </p:spTree>
    <p:extLst>
      <p:ext uri="{BB962C8B-B14F-4D97-AF65-F5344CB8AC3E}">
        <p14:creationId xmlns:p14="http://schemas.microsoft.com/office/powerpoint/2010/main" val="4190136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Arial" charset="0"/>
                <a:ea typeface="+mn-ea"/>
                <a:cs typeface="+mn-cs"/>
              </a:rPr>
              <a:t>Core capabilities</a:t>
            </a:r>
            <a:r>
              <a:rPr lang="en-US" sz="1200" b="1" i="1"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are distinct critical elements necessary for success and describe the efforts needed to achieve the mission (e.g. response) activities.  To assess both capacity and gaps, each core capability includes capability targets. </a:t>
            </a:r>
          </a:p>
          <a:p>
            <a:r>
              <a:rPr lang="en-US" sz="1200" kern="1200" dirty="0" smtClean="0">
                <a:solidFill>
                  <a:schemeClr val="tx1"/>
                </a:solidFill>
                <a:latin typeface="Arial" charset="0"/>
                <a:ea typeface="+mn-ea"/>
                <a:cs typeface="+mn-cs"/>
              </a:rPr>
              <a:t> </a:t>
            </a:r>
          </a:p>
          <a:p>
            <a:r>
              <a:rPr lang="en-US" sz="1200" b="1" kern="1200" dirty="0" smtClean="0">
                <a:solidFill>
                  <a:schemeClr val="tx1"/>
                </a:solidFill>
                <a:latin typeface="Arial" charset="0"/>
                <a:ea typeface="+mn-ea"/>
                <a:cs typeface="+mn-cs"/>
              </a:rPr>
              <a:t>Capability target(s)</a:t>
            </a:r>
            <a:r>
              <a:rPr lang="en-US" sz="1200" kern="1200" dirty="0" smtClean="0">
                <a:solidFill>
                  <a:schemeClr val="tx1"/>
                </a:solidFill>
                <a:latin typeface="Arial" charset="0"/>
                <a:ea typeface="+mn-ea"/>
                <a:cs typeface="+mn-cs"/>
              </a:rPr>
              <a:t> serves as the strategic target(s) for the performance and is typically written as a quantitative or qualitative statement.  </a:t>
            </a:r>
          </a:p>
          <a:p>
            <a:r>
              <a:rPr lang="en-US" sz="1200" kern="1200" dirty="0" smtClean="0">
                <a:solidFill>
                  <a:schemeClr val="tx1"/>
                </a:solidFill>
                <a:latin typeface="Arial" charset="0"/>
                <a:ea typeface="+mn-ea"/>
                <a:cs typeface="+mn-cs"/>
              </a:rPr>
              <a:t> </a:t>
            </a:r>
          </a:p>
          <a:p>
            <a:r>
              <a:rPr lang="en-US" sz="1200" b="1" kern="1200" dirty="0" smtClean="0">
                <a:solidFill>
                  <a:schemeClr val="tx1"/>
                </a:solidFill>
                <a:latin typeface="Arial" charset="0"/>
                <a:ea typeface="+mn-ea"/>
                <a:cs typeface="+mn-cs"/>
              </a:rPr>
              <a:t>Critical tasks</a:t>
            </a:r>
            <a:r>
              <a:rPr lang="en-US" sz="1200" kern="1200" dirty="0" smtClean="0">
                <a:solidFill>
                  <a:schemeClr val="tx1"/>
                </a:solidFill>
                <a:latin typeface="Arial" charset="0"/>
                <a:ea typeface="+mn-ea"/>
                <a:cs typeface="+mn-cs"/>
              </a:rPr>
              <a:t> identify the activities, resources, and responsibilities required to fulfill capability targets; in other words, “how” the capability target will be met.  Capability targets and critical tasks are based on operational plans, policies, and procedures to be exercised and tested during the exercise. </a:t>
            </a:r>
          </a:p>
          <a:p>
            <a:r>
              <a:rPr lang="en-US" sz="1200" kern="1200" dirty="0" smtClean="0">
                <a:solidFill>
                  <a:schemeClr val="tx1"/>
                </a:solidFill>
                <a:latin typeface="Arial" charset="0"/>
                <a:ea typeface="+mn-ea"/>
                <a:cs typeface="+mn-cs"/>
              </a:rPr>
              <a:t> </a:t>
            </a:r>
          </a:p>
          <a:p>
            <a:r>
              <a:rPr lang="en-US" sz="1200" b="1" kern="1200" dirty="0" smtClean="0">
                <a:solidFill>
                  <a:schemeClr val="tx1"/>
                </a:solidFill>
                <a:latin typeface="Arial" charset="0"/>
                <a:ea typeface="+mn-ea"/>
                <a:cs typeface="+mn-cs"/>
              </a:rPr>
              <a:t>Performance ratings </a:t>
            </a:r>
            <a:r>
              <a:rPr lang="en-US" sz="1200" kern="1200" dirty="0" smtClean="0">
                <a:solidFill>
                  <a:schemeClr val="tx1"/>
                </a:solidFill>
                <a:latin typeface="Arial" charset="0"/>
                <a:ea typeface="+mn-ea"/>
                <a:cs typeface="+mn-cs"/>
              </a:rPr>
              <a:t>are quantifiable and provide a clear measure how end-state expectations (capability targets) were met.  </a:t>
            </a:r>
          </a:p>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27</a:t>
            </a:fld>
            <a:endParaRPr lang="en-US" dirty="0"/>
          </a:p>
        </p:txBody>
      </p:sp>
    </p:spTree>
    <p:extLst>
      <p:ext uri="{BB962C8B-B14F-4D97-AF65-F5344CB8AC3E}">
        <p14:creationId xmlns:p14="http://schemas.microsoft.com/office/powerpoint/2010/main" val="4179049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Page one</a:t>
            </a:r>
            <a:r>
              <a:rPr lang="en-US" baseline="0" dirty="0" smtClean="0"/>
              <a:t> of the EEG shows the exercise objective, core capability, capability targets, and associated critical tasks. The exercise design team develops this information for use by the evaluators during the exercise.</a:t>
            </a:r>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29</a:t>
            </a:fld>
            <a:endParaRPr lang="en-US" dirty="0"/>
          </a:p>
        </p:txBody>
      </p:sp>
    </p:spTree>
    <p:extLst>
      <p:ext uri="{BB962C8B-B14F-4D97-AF65-F5344CB8AC3E}">
        <p14:creationId xmlns:p14="http://schemas.microsoft.com/office/powerpoint/2010/main" val="2478058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Page two </a:t>
            </a:r>
            <a:r>
              <a:rPr lang="en-US" baseline="0" dirty="0" smtClean="0"/>
              <a:t>of the EEG shows the capability targets and critical tasks. On this page, evaluators assign a target rating and fill in the observation notes and explanation of the target rating.  This page also includes a ratings key.  </a:t>
            </a:r>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30</a:t>
            </a:fld>
            <a:endParaRPr lang="en-US" dirty="0"/>
          </a:p>
        </p:txBody>
      </p:sp>
    </p:spTree>
    <p:extLst>
      <p:ext uri="{BB962C8B-B14F-4D97-AF65-F5344CB8AC3E}">
        <p14:creationId xmlns:p14="http://schemas.microsoft.com/office/powerpoint/2010/main" val="4226774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702DEA0-4654-442B-8103-A73042D22AA8}" type="slidenum">
              <a:rPr lang="en-US" smtClean="0"/>
              <a:pPr>
                <a:defRPr/>
              </a:pPr>
              <a:t>31</a:t>
            </a:fld>
            <a:endParaRPr lang="en-US" dirty="0"/>
          </a:p>
        </p:txBody>
      </p:sp>
    </p:spTree>
    <p:extLst>
      <p:ext uri="{BB962C8B-B14F-4D97-AF65-F5344CB8AC3E}">
        <p14:creationId xmlns:p14="http://schemas.microsoft.com/office/powerpoint/2010/main" val="700670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Slide Number Placeholder 5"/>
          <p:cNvSpPr>
            <a:spLocks noGrp="1"/>
          </p:cNvSpPr>
          <p:nvPr>
            <p:ph type="sldNum" sz="quarter" idx="12"/>
          </p:nvPr>
        </p:nvSpPr>
        <p:spPr>
          <a:xfrm>
            <a:off x="6553200" y="6356350"/>
            <a:ext cx="2133600" cy="365125"/>
          </a:xfrm>
        </p:spPr>
        <p:txBody>
          <a:body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4" name="Picture 5" descr="Your-Org-Logo"/>
          <p:cNvPicPr>
            <a:picLocks noChangeAspect="1" noChangeArrowheads="1"/>
          </p:cNvPicPr>
          <p:nvPr userDrawn="1"/>
        </p:nvPicPr>
        <p:blipFill>
          <a:blip r:embed="rId2" cstate="print"/>
          <a:srcRect/>
          <a:stretch>
            <a:fillRect/>
          </a:stretch>
        </p:blipFill>
        <p:spPr bwMode="auto">
          <a:xfrm>
            <a:off x="457200" y="5867400"/>
            <a:ext cx="2362200" cy="885825"/>
          </a:xfrm>
          <a:prstGeom prst="rect">
            <a:avLst/>
          </a:prstGeom>
          <a:noFill/>
          <a:ln w="9525">
            <a:noFill/>
            <a:miter lim="800000"/>
            <a:headEnd/>
            <a:tailEnd/>
          </a:ln>
        </p:spPr>
      </p:pic>
      <p:sp>
        <p:nvSpPr>
          <p:cNvPr id="13" name="Title 12"/>
          <p:cNvSpPr>
            <a:spLocks noGrp="1"/>
          </p:cNvSpPr>
          <p:nvPr>
            <p:ph type="title"/>
          </p:nvPr>
        </p:nvSpPr>
        <p:spPr>
          <a:xfrm>
            <a:off x="320040" y="356616"/>
            <a:ext cx="8229600" cy="704088"/>
          </a:xfrm>
        </p:spPr>
        <p:txBody>
          <a:body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347472" y="1143000"/>
            <a:ext cx="8186928" cy="914400"/>
          </a:xfrm>
        </p:spPr>
        <p:txBody>
          <a:bodyPr/>
          <a:lstStyle>
            <a:lvl1pPr>
              <a:buNone/>
              <a:defRPr/>
            </a:lvl1pPr>
          </a:lstStyle>
          <a:p>
            <a:pPr lvl="0"/>
            <a:r>
              <a:rPr lang="en-US" dirty="0" smtClean="0"/>
              <a:t>Click to edit Master text styles</a:t>
            </a:r>
          </a:p>
        </p:txBody>
      </p:sp>
      <p:sp>
        <p:nvSpPr>
          <p:cNvPr id="6" name="Slide Number Placeholder 5"/>
          <p:cNvSpPr>
            <a:spLocks noGrp="1"/>
          </p:cNvSpPr>
          <p:nvPr>
            <p:ph type="sldNum" sz="quarter" idx="12"/>
          </p:nvPr>
        </p:nvSpPr>
        <p:spPr>
          <a:xfrm>
            <a:off x="6553200" y="6356350"/>
            <a:ext cx="2133600" cy="365125"/>
          </a:xfrm>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40" r:id="rId17"/>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0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0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solidFill>
                  <a:schemeClr val="bg1"/>
                </a:solidFill>
              </a:rPr>
              <a:t>Directions for this Template</a:t>
            </a:r>
          </a:p>
        </p:txBody>
      </p:sp>
      <p:sp>
        <p:nvSpPr>
          <p:cNvPr id="3075" name="Content Placeholder 2"/>
          <p:cNvSpPr>
            <a:spLocks noGrp="1"/>
          </p:cNvSpPr>
          <p:nvPr>
            <p:ph idx="1"/>
          </p:nvPr>
        </p:nvSpPr>
        <p:spPr>
          <a:xfrm>
            <a:off x="457200" y="1600200"/>
            <a:ext cx="8229600" cy="4038600"/>
          </a:xfrm>
        </p:spPr>
        <p:txBody>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buFont typeface="Arial" charset="0"/>
              <a:buChar cha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exercise</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dirty="0" smtClean="0">
                <a:solidFill>
                  <a:schemeClr val="bg1"/>
                </a:solidFill>
              </a:rPr>
              <a:t>2017 508</a:t>
            </a:r>
            <a:endParaRPr lang="en-US" dirty="0" smtClean="0">
              <a:solidFill>
                <a:schemeClr val="bg1"/>
              </a:solidFill>
            </a:endParaRPr>
          </a:p>
          <a:p>
            <a:pPr>
              <a:buNone/>
            </a:pPr>
            <a:r>
              <a:rPr lang="en-US" dirty="0" smtClean="0">
                <a:solidFill>
                  <a:schemeClr val="bg1"/>
                </a:solidFill>
              </a:rPr>
              <a:t>HSEEP-C01</a:t>
            </a:r>
          </a:p>
        </p:txBody>
      </p:sp>
      <p:sp>
        <p:nvSpPr>
          <p:cNvPr id="2" name="Slide Number Placeholder 1"/>
          <p:cNvSpPr>
            <a:spLocks noGrp="1"/>
          </p:cNvSpPr>
          <p:nvPr>
            <p:ph type="sldNum" sz="quarter" idx="12"/>
          </p:nvPr>
        </p:nvSpPr>
        <p:spPr/>
        <p:txBody>
          <a:bodyPr/>
          <a:lstStyle/>
          <a:p>
            <a:fld id="{5DFF13A9-1037-4D5A-A349-B944681F0EB5}" type="slidenum">
              <a:rPr lang="en-US" smtClean="0"/>
              <a:pPr/>
              <a:t>1</a:t>
            </a:fld>
            <a:endParaRPr lang="en-US" dirty="0"/>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Play</a:t>
            </a:r>
            <a:endParaRPr lang="en-US" dirty="0">
              <a:solidFill>
                <a:srgbClr val="003366"/>
              </a:solidFill>
            </a:endParaRPr>
          </a:p>
        </p:txBody>
      </p:sp>
      <p:sp>
        <p:nvSpPr>
          <p:cNvPr id="3" name="Content Placeholder 2"/>
          <p:cNvSpPr>
            <a:spLocks noGrp="1"/>
          </p:cNvSpPr>
          <p:nvPr>
            <p:ph idx="1"/>
          </p:nvPr>
        </p:nvSpPr>
        <p:spPr>
          <a:xfrm>
            <a:off x="457200" y="1447800"/>
            <a:ext cx="8458200" cy="4525963"/>
          </a:xfrm>
        </p:spPr>
        <p:txBody>
          <a:bodyPr/>
          <a:lstStyle/>
          <a:p>
            <a:pPr>
              <a:spcBef>
                <a:spcPts val="675"/>
              </a:spcBef>
            </a:pPr>
            <a:r>
              <a:rPr lang="en-US" dirty="0"/>
              <a:t>[Start and anticipated end timelines]</a:t>
            </a:r>
          </a:p>
          <a:p>
            <a:pPr>
              <a:spcBef>
                <a:spcPts val="675"/>
              </a:spcBef>
            </a:pPr>
            <a:r>
              <a:rPr lang="en-US" dirty="0"/>
              <a:t>[Venue sites]</a:t>
            </a:r>
          </a:p>
          <a:p>
            <a:pPr>
              <a:spcBef>
                <a:spcPts val="675"/>
              </a:spcBef>
            </a:pPr>
            <a:r>
              <a:rPr lang="en-US" dirty="0"/>
              <a:t>[Play will be restricted to the delineated areas surrounding exercise site]</a:t>
            </a:r>
          </a:p>
        </p:txBody>
      </p:sp>
    </p:spTree>
    <p:extLst>
      <p:ext uri="{BB962C8B-B14F-4D97-AF65-F5344CB8AC3E}">
        <p14:creationId xmlns:p14="http://schemas.microsoft.com/office/powerpoint/2010/main" val="2837862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 name="Title 1"/>
          <p:cNvSpPr>
            <a:spLocks noGrp="1"/>
          </p:cNvSpPr>
          <p:nvPr>
            <p:ph type="title"/>
          </p:nvPr>
        </p:nvSpPr>
        <p:spPr/>
        <p:txBody>
          <a:bodyPr/>
          <a:lstStyle/>
          <a:p>
            <a:r>
              <a:rPr lang="en-US" dirty="0" smtClean="0">
                <a:solidFill>
                  <a:srgbClr val="003366"/>
                </a:solidFill>
              </a:rPr>
              <a:t>Safety</a:t>
            </a:r>
            <a:endParaRPr lang="en-US" dirty="0">
              <a:solidFill>
                <a:srgbClr val="003366"/>
              </a:solidFill>
            </a:endParaRPr>
          </a:p>
        </p:txBody>
      </p:sp>
      <p:sp>
        <p:nvSpPr>
          <p:cNvPr id="3" name="Content Placeholder 2"/>
          <p:cNvSpPr>
            <a:spLocks noGrp="1"/>
          </p:cNvSpPr>
          <p:nvPr>
            <p:ph idx="1"/>
          </p:nvPr>
        </p:nvSpPr>
        <p:spPr>
          <a:xfrm>
            <a:off x="457200" y="1447800"/>
            <a:ext cx="8458200" cy="4525963"/>
          </a:xfrm>
        </p:spPr>
        <p:txBody>
          <a:bodyPr/>
          <a:lstStyle/>
          <a:p>
            <a:r>
              <a:rPr lang="en-US" dirty="0"/>
              <a:t>Safety is EVERYONE’S concern</a:t>
            </a:r>
          </a:p>
          <a:p>
            <a:r>
              <a:rPr lang="en-US" dirty="0"/>
              <a:t>Safety concerns override exercise execution</a:t>
            </a:r>
          </a:p>
          <a:p>
            <a:r>
              <a:rPr lang="en-US" dirty="0"/>
              <a:t>Be aware of your environment and the responders’ activities</a:t>
            </a:r>
          </a:p>
          <a:p>
            <a:r>
              <a:rPr lang="en-US" dirty="0"/>
              <a:t>Controllers and evaluators must immediately inform the Safety Controller or Senior Controller of safety concerns</a:t>
            </a:r>
          </a:p>
          <a:p>
            <a:r>
              <a:rPr lang="en-US" dirty="0"/>
              <a:t>Actual emergencies will be identified by the phrase [</a:t>
            </a:r>
            <a:r>
              <a:rPr lang="en-US" b="1" dirty="0"/>
              <a:t>“real-world emergency”</a:t>
            </a:r>
            <a:r>
              <a:rPr lang="en-US" dirty="0"/>
              <a:t>]</a:t>
            </a:r>
          </a:p>
        </p:txBody>
      </p:sp>
    </p:spTree>
    <p:extLst>
      <p:ext uri="{BB962C8B-B14F-4D97-AF65-F5344CB8AC3E}">
        <p14:creationId xmlns:p14="http://schemas.microsoft.com/office/powerpoint/2010/main" val="23243344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12</a:t>
            </a:fld>
            <a:endParaRPr lang="en-US" dirty="0"/>
          </a:p>
        </p:txBody>
      </p:sp>
      <p:sp>
        <p:nvSpPr>
          <p:cNvPr id="18434" name="Title 1"/>
          <p:cNvSpPr>
            <a:spLocks noGrp="1"/>
          </p:cNvSpPr>
          <p:nvPr>
            <p:ph type="title"/>
          </p:nvPr>
        </p:nvSpPr>
        <p:spPr/>
        <p:txBody>
          <a:bodyPr/>
          <a:lstStyle/>
          <a:p>
            <a:r>
              <a:rPr lang="en-US" dirty="0" smtClean="0">
                <a:solidFill>
                  <a:srgbClr val="003366"/>
                </a:solidFill>
              </a:rPr>
              <a:t>Exercise Schedule</a:t>
            </a:r>
          </a:p>
        </p:txBody>
      </p:sp>
      <p:sp>
        <p:nvSpPr>
          <p:cNvPr id="18436" name="Content Placeholder 4"/>
          <p:cNvSpPr>
            <a:spLocks noGrp="1"/>
          </p:cNvSpPr>
          <p:nvPr>
            <p:ph idx="1"/>
          </p:nvPr>
        </p:nvSpPr>
        <p:spPr/>
        <p:txBody>
          <a:bodyPr/>
          <a:lstStyle/>
          <a:p>
            <a:r>
              <a:rPr lang="en-US" dirty="0" smtClean="0"/>
              <a:t>Controller/Evaluator briefing: [Date/time]</a:t>
            </a:r>
          </a:p>
          <a:p>
            <a:r>
              <a:rPr lang="en-US" dirty="0" smtClean="0"/>
              <a:t>[Date]</a:t>
            </a:r>
          </a:p>
          <a:p>
            <a:pPr lvl="1"/>
            <a:r>
              <a:rPr lang="en-US" dirty="0" smtClean="0"/>
              <a:t>Participant registration: [Time]</a:t>
            </a:r>
          </a:p>
          <a:p>
            <a:pPr lvl="1"/>
            <a:r>
              <a:rPr lang="en-US" dirty="0" smtClean="0"/>
              <a:t>Player briefing: [Time]</a:t>
            </a:r>
          </a:p>
          <a:p>
            <a:pPr lvl="1"/>
            <a:r>
              <a:rPr lang="en-US" dirty="0" smtClean="0"/>
              <a:t>Start of exercise (StartEx): [Time]</a:t>
            </a:r>
          </a:p>
          <a:p>
            <a:pPr lvl="1"/>
            <a:r>
              <a:rPr lang="en-US" dirty="0" smtClean="0"/>
              <a:t>End of exercise (EndEx): [Time]</a:t>
            </a:r>
          </a:p>
          <a:p>
            <a:pPr lvl="1"/>
            <a:r>
              <a:rPr lang="en-US" dirty="0" smtClean="0"/>
              <a:t>Hot Wash: Immediately after EndEx</a:t>
            </a:r>
          </a:p>
          <a:p>
            <a:r>
              <a:rPr lang="en-US" dirty="0" smtClean="0"/>
              <a:t>[Date]</a:t>
            </a:r>
          </a:p>
          <a:p>
            <a:pPr lvl="1"/>
            <a:r>
              <a:rPr lang="en-US" dirty="0" smtClean="0"/>
              <a:t>Controller/Evaluator debriefing: [Time]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13</a:t>
            </a:fld>
            <a:endParaRPr lang="en-US" dirty="0"/>
          </a:p>
        </p:txBody>
      </p:sp>
      <p:sp>
        <p:nvSpPr>
          <p:cNvPr id="19458" name="Title 1"/>
          <p:cNvSpPr>
            <a:spLocks noGrp="1"/>
          </p:cNvSpPr>
          <p:nvPr>
            <p:ph type="title"/>
          </p:nvPr>
        </p:nvSpPr>
        <p:spPr/>
        <p:txBody>
          <a:bodyPr/>
          <a:lstStyle/>
          <a:p>
            <a:r>
              <a:rPr lang="en-US" dirty="0" smtClean="0">
                <a:solidFill>
                  <a:srgbClr val="003366"/>
                </a:solidFill>
              </a:rPr>
              <a:t>Exercise Location and Area</a:t>
            </a:r>
          </a:p>
        </p:txBody>
      </p:sp>
      <p:sp>
        <p:nvSpPr>
          <p:cNvPr id="19460" name="Content Placeholder 4"/>
          <p:cNvSpPr>
            <a:spLocks noGrp="1"/>
          </p:cNvSpPr>
          <p:nvPr>
            <p:ph idx="1"/>
          </p:nvPr>
        </p:nvSpPr>
        <p:spPr/>
        <p:txBody>
          <a:bodyPr/>
          <a:lstStyle/>
          <a:p>
            <a:r>
              <a:rPr lang="en-US" dirty="0" smtClean="0"/>
              <a:t>[Maps]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1506" name="Title 1"/>
          <p:cNvSpPr>
            <a:spLocks noGrp="1"/>
          </p:cNvSpPr>
          <p:nvPr>
            <p:ph type="title"/>
          </p:nvPr>
        </p:nvSpPr>
        <p:spPr/>
        <p:txBody>
          <a:bodyPr/>
          <a:lstStyle/>
          <a:p>
            <a:r>
              <a:rPr lang="en-US" dirty="0" smtClean="0">
                <a:solidFill>
                  <a:srgbClr val="003366"/>
                </a:solidFill>
              </a:rPr>
              <a:t>Exercise Identification</a:t>
            </a:r>
          </a:p>
        </p:txBody>
      </p:sp>
      <p:sp>
        <p:nvSpPr>
          <p:cNvPr id="21507" name="Content Placeholder 2"/>
          <p:cNvSpPr>
            <a:spLocks noGrp="1"/>
          </p:cNvSpPr>
          <p:nvPr>
            <p:ph idx="1"/>
          </p:nvPr>
        </p:nvSpPr>
        <p:spPr/>
        <p:txBody>
          <a:bodyPr/>
          <a:lstStyle/>
          <a:p>
            <a:pPr eaLnBrk="1" hangingPunct="1">
              <a:buFont typeface="Wingdings" pitchFamily="2" charset="2"/>
              <a:buNone/>
              <a:tabLst>
                <a:tab pos="3316288" algn="l"/>
              </a:tabLst>
            </a:pPr>
            <a:r>
              <a:rPr lang="en-US" dirty="0" smtClean="0"/>
              <a:t>Controllers	[color] badges</a:t>
            </a:r>
          </a:p>
          <a:p>
            <a:pPr eaLnBrk="1" hangingPunct="1">
              <a:buFont typeface="Wingdings" pitchFamily="2" charset="2"/>
              <a:buNone/>
              <a:tabLst>
                <a:tab pos="3316288" algn="l"/>
              </a:tabLst>
            </a:pPr>
            <a:r>
              <a:rPr lang="en-US" dirty="0" smtClean="0"/>
              <a:t>Evaluators	[color] badges</a:t>
            </a:r>
          </a:p>
          <a:p>
            <a:pPr eaLnBrk="1" hangingPunct="1">
              <a:buFont typeface="Wingdings" pitchFamily="2" charset="2"/>
              <a:buNone/>
              <a:tabLst>
                <a:tab pos="3316288" algn="l"/>
              </a:tabLst>
            </a:pPr>
            <a:r>
              <a:rPr lang="en-US" dirty="0" smtClean="0"/>
              <a:t>Support staff	[color] badges</a:t>
            </a:r>
          </a:p>
          <a:p>
            <a:pPr eaLnBrk="1" hangingPunct="1">
              <a:buFont typeface="Wingdings" pitchFamily="2" charset="2"/>
              <a:buNone/>
              <a:tabLst>
                <a:tab pos="3316288" algn="l"/>
              </a:tabLst>
            </a:pPr>
            <a:r>
              <a:rPr lang="en-US" dirty="0" smtClean="0"/>
              <a:t>Players	[color] badges</a:t>
            </a:r>
          </a:p>
          <a:p>
            <a:pPr eaLnBrk="1" hangingPunct="1">
              <a:buFont typeface="Wingdings" pitchFamily="2" charset="2"/>
              <a:buNone/>
              <a:tabLst>
                <a:tab pos="3316288" algn="l"/>
              </a:tabLst>
            </a:pPr>
            <a:r>
              <a:rPr lang="en-US" dirty="0" smtClean="0"/>
              <a:t>Observers	[color] badges</a:t>
            </a:r>
          </a:p>
          <a:p>
            <a:pPr eaLnBrk="1" hangingPunct="1">
              <a:buFont typeface="Wingdings" pitchFamily="2" charset="2"/>
              <a:buNone/>
              <a:tabLst>
                <a:tab pos="3316288" algn="l"/>
              </a:tabLst>
            </a:pPr>
            <a:r>
              <a:rPr lang="en-US" dirty="0" smtClean="0"/>
              <a:t>Media	[color] badges</a:t>
            </a:r>
          </a:p>
          <a:p>
            <a:pPr eaLnBrk="1" hangingPunct="1">
              <a:buFont typeface="Wingdings" pitchFamily="2" charset="2"/>
              <a:buNone/>
              <a:tabLst>
                <a:tab pos="3316288" algn="l"/>
              </a:tabLst>
            </a:pPr>
            <a:r>
              <a:rPr lang="en-US" dirty="0" smtClean="0"/>
              <a:t>Actors	[color] badges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15</a:t>
            </a:fld>
            <a:endParaRPr lang="en-US" dirty="0"/>
          </a:p>
        </p:txBody>
      </p:sp>
      <p:sp>
        <p:nvSpPr>
          <p:cNvPr id="19458" name="Title 1"/>
          <p:cNvSpPr>
            <a:spLocks noGrp="1"/>
          </p:cNvSpPr>
          <p:nvPr>
            <p:ph type="title"/>
          </p:nvPr>
        </p:nvSpPr>
        <p:spPr/>
        <p:txBody>
          <a:bodyPr/>
          <a:lstStyle/>
          <a:p>
            <a:r>
              <a:rPr lang="en-US" dirty="0" smtClean="0">
                <a:solidFill>
                  <a:srgbClr val="003366"/>
                </a:solidFill>
              </a:rPr>
              <a:t>Exercise Communications</a:t>
            </a:r>
          </a:p>
        </p:txBody>
      </p:sp>
      <p:sp>
        <p:nvSpPr>
          <p:cNvPr id="19460" name="Content Placeholder 4"/>
          <p:cNvSpPr>
            <a:spLocks noGrp="1"/>
          </p:cNvSpPr>
          <p:nvPr>
            <p:ph idx="1"/>
          </p:nvPr>
        </p:nvSpPr>
        <p:spPr/>
        <p:txBody>
          <a:bodyPr/>
          <a:lstStyle/>
          <a:p>
            <a:r>
              <a:rPr lang="en-US" dirty="0"/>
              <a:t>The controller/evaluator communications network enables controllers and evaluators to: </a:t>
            </a:r>
          </a:p>
          <a:p>
            <a:pPr lvl="1">
              <a:buFont typeface="Arial" charset="0"/>
              <a:buChar char="‒"/>
            </a:pPr>
            <a:r>
              <a:rPr lang="en-US" dirty="0"/>
              <a:t>Report emergencies or safety issues</a:t>
            </a:r>
          </a:p>
          <a:p>
            <a:pPr lvl="1">
              <a:buFont typeface="Arial" charset="0"/>
              <a:buChar char="‒"/>
            </a:pPr>
            <a:r>
              <a:rPr lang="en-US" dirty="0"/>
              <a:t>Report major timeline events</a:t>
            </a:r>
          </a:p>
          <a:p>
            <a:pPr lvl="1">
              <a:buFont typeface="Arial" charset="0"/>
              <a:buChar char="‒"/>
            </a:pPr>
            <a:r>
              <a:rPr lang="en-US" dirty="0"/>
              <a:t>Acknowledge communication checks for timeline status</a:t>
            </a:r>
          </a:p>
          <a:p>
            <a:r>
              <a:rPr lang="en-US" dirty="0"/>
              <a:t>The primary means of communications will be [communications methods, e.g. radio, cellular phone, etc.]</a:t>
            </a:r>
          </a:p>
          <a:p>
            <a:r>
              <a:rPr lang="en-US" dirty="0"/>
              <a:t>A list of [phone numbers or radio call signs] can be found in the C/E </a:t>
            </a:r>
            <a:r>
              <a:rPr lang="en-US" dirty="0" smtClean="0"/>
              <a:t>Handbook</a:t>
            </a:r>
            <a:endParaRPr lang="en-US" dirty="0"/>
          </a:p>
        </p:txBody>
      </p:sp>
    </p:spTree>
    <p:extLst>
      <p:ext uri="{BB962C8B-B14F-4D97-AF65-F5344CB8AC3E}">
        <p14:creationId xmlns:p14="http://schemas.microsoft.com/office/powerpoint/2010/main" val="1585051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16</a:t>
            </a:fld>
            <a:endParaRPr lang="en-US" dirty="0"/>
          </a:p>
        </p:txBody>
      </p:sp>
      <p:sp>
        <p:nvSpPr>
          <p:cNvPr id="19458" name="Title 1"/>
          <p:cNvSpPr>
            <a:spLocks noGrp="1"/>
          </p:cNvSpPr>
          <p:nvPr>
            <p:ph type="title"/>
          </p:nvPr>
        </p:nvSpPr>
        <p:spPr/>
        <p:txBody>
          <a:bodyPr/>
          <a:lstStyle/>
          <a:p>
            <a:r>
              <a:rPr lang="en-US" dirty="0" smtClean="0">
                <a:solidFill>
                  <a:srgbClr val="003366"/>
                </a:solidFill>
              </a:rPr>
              <a:t>Player Deployment</a:t>
            </a:r>
          </a:p>
        </p:txBody>
      </p:sp>
      <p:sp>
        <p:nvSpPr>
          <p:cNvPr id="19460" name="Content Placeholder 4"/>
          <p:cNvSpPr>
            <a:spLocks noGrp="1"/>
          </p:cNvSpPr>
          <p:nvPr>
            <p:ph idx="1"/>
          </p:nvPr>
        </p:nvSpPr>
        <p:spPr/>
        <p:txBody>
          <a:bodyPr>
            <a:normAutofit/>
          </a:bodyPr>
          <a:lstStyle/>
          <a:p>
            <a:r>
              <a:rPr lang="en-US" dirty="0"/>
              <a:t>[For a drill or full-scale exercise, insert deployment information, as appropriate]</a:t>
            </a:r>
          </a:p>
          <a:p>
            <a:r>
              <a:rPr lang="en-US" dirty="0"/>
              <a:t>Emergency equipment located in and dispatched from the exercise assembly area will be released according to Incident Command</a:t>
            </a:r>
          </a:p>
          <a:p>
            <a:r>
              <a:rPr lang="en-US" dirty="0"/>
              <a:t>The deployment timetable is an estimate based on a real-time response to [incident site]</a:t>
            </a:r>
          </a:p>
          <a:p>
            <a:r>
              <a:rPr lang="en-US" dirty="0"/>
              <a:t>The deployment timetable can be found in the C/E </a:t>
            </a:r>
            <a:r>
              <a:rPr lang="en-US" dirty="0" smtClean="0"/>
              <a:t>Handbook</a:t>
            </a:r>
            <a:endParaRPr lang="en-US" dirty="0"/>
          </a:p>
        </p:txBody>
      </p:sp>
    </p:spTree>
    <p:extLst>
      <p:ext uri="{BB962C8B-B14F-4D97-AF65-F5344CB8AC3E}">
        <p14:creationId xmlns:p14="http://schemas.microsoft.com/office/powerpoint/2010/main" val="545273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17</a:t>
            </a:fld>
            <a:endParaRPr lang="en-US" dirty="0"/>
          </a:p>
        </p:txBody>
      </p:sp>
      <p:sp>
        <p:nvSpPr>
          <p:cNvPr id="4" name="Title 3"/>
          <p:cNvSpPr>
            <a:spLocks noGrp="1"/>
          </p:cNvSpPr>
          <p:nvPr>
            <p:ph type="title"/>
          </p:nvPr>
        </p:nvSpPr>
        <p:spPr/>
        <p:txBody>
          <a:bodyPr/>
          <a:lstStyle/>
          <a:p>
            <a:r>
              <a:rPr lang="en-US" dirty="0" smtClean="0">
                <a:solidFill>
                  <a:srgbClr val="003366"/>
                </a:solidFill>
              </a:rPr>
              <a:t>Weapons Policy</a:t>
            </a:r>
            <a:endParaRPr lang="en-US" dirty="0">
              <a:solidFill>
                <a:srgbClr val="003366"/>
              </a:solidFill>
            </a:endParaRPr>
          </a:p>
        </p:txBody>
      </p:sp>
      <p:sp>
        <p:nvSpPr>
          <p:cNvPr id="23557" name="Content Placeholder 5"/>
          <p:cNvSpPr>
            <a:spLocks noGrp="1"/>
          </p:cNvSpPr>
          <p:nvPr>
            <p:ph idx="1"/>
          </p:nvPr>
        </p:nvSpPr>
        <p:spPr/>
        <p:txBody>
          <a:bodyPr/>
          <a:lstStyle/>
          <a:p>
            <a:r>
              <a:rPr lang="en-US" dirty="0" smtClean="0"/>
              <a:t>[Description of weapons policy as needed]</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18</a:t>
            </a:fld>
            <a:endParaRPr lang="en-US" dirty="0"/>
          </a:p>
        </p:txBody>
      </p:sp>
      <p:sp>
        <p:nvSpPr>
          <p:cNvPr id="4" name="Title 3"/>
          <p:cNvSpPr>
            <a:spLocks noGrp="1"/>
          </p:cNvSpPr>
          <p:nvPr>
            <p:ph type="title"/>
          </p:nvPr>
        </p:nvSpPr>
        <p:spPr/>
        <p:txBody>
          <a:bodyPr/>
          <a:lstStyle/>
          <a:p>
            <a:r>
              <a:rPr lang="en-US" dirty="0">
                <a:solidFill>
                  <a:srgbClr val="003366"/>
                </a:solidFill>
              </a:rPr>
              <a:t>Documentation</a:t>
            </a:r>
          </a:p>
        </p:txBody>
      </p:sp>
      <p:sp>
        <p:nvSpPr>
          <p:cNvPr id="23557" name="Content Placeholder 5"/>
          <p:cNvSpPr>
            <a:spLocks noGrp="1"/>
          </p:cNvSpPr>
          <p:nvPr>
            <p:ph idx="1"/>
          </p:nvPr>
        </p:nvSpPr>
        <p:spPr/>
        <p:txBody>
          <a:bodyPr/>
          <a:lstStyle/>
          <a:p>
            <a:pPr>
              <a:spcBef>
                <a:spcPts val="675"/>
              </a:spcBef>
            </a:pPr>
            <a:r>
              <a:rPr lang="en-US" dirty="0"/>
              <a:t>C/E Handbook</a:t>
            </a:r>
          </a:p>
          <a:p>
            <a:pPr lvl="1">
              <a:spcBef>
                <a:spcPts val="675"/>
              </a:spcBef>
              <a:buFont typeface="Arial" charset="0"/>
              <a:buChar char="‒"/>
            </a:pPr>
            <a:r>
              <a:rPr lang="en-US" dirty="0"/>
              <a:t>Exercise Evaluation Guides (EEGs)</a:t>
            </a:r>
          </a:p>
          <a:p>
            <a:pPr lvl="1">
              <a:spcBef>
                <a:spcPts val="675"/>
              </a:spcBef>
              <a:buFont typeface="Arial" charset="0"/>
              <a:buChar char="‒"/>
            </a:pPr>
            <a:r>
              <a:rPr lang="en-US" dirty="0"/>
              <a:t>Communications Plan</a:t>
            </a:r>
          </a:p>
          <a:p>
            <a:pPr>
              <a:spcBef>
                <a:spcPts val="675"/>
              </a:spcBef>
            </a:pPr>
            <a:r>
              <a:rPr lang="en-US" dirty="0"/>
              <a:t>Master Scenario Events List (MSEL)</a:t>
            </a:r>
          </a:p>
          <a:p>
            <a:pPr lvl="1">
              <a:spcBef>
                <a:spcPts val="675"/>
              </a:spcBef>
              <a:buFont typeface="Arial" charset="0"/>
              <a:buChar char="‒"/>
            </a:pPr>
            <a:r>
              <a:rPr lang="en-US" dirty="0"/>
              <a:t> Timeline</a:t>
            </a:r>
          </a:p>
          <a:p>
            <a:pPr lvl="1">
              <a:spcBef>
                <a:spcPts val="675"/>
              </a:spcBef>
              <a:buFont typeface="Arial" charset="0"/>
              <a:buChar char="‒"/>
            </a:pPr>
            <a:r>
              <a:rPr lang="en-US" dirty="0"/>
              <a:t> Injects</a:t>
            </a:r>
          </a:p>
        </p:txBody>
      </p:sp>
    </p:spTree>
    <p:extLst>
      <p:ext uri="{BB962C8B-B14F-4D97-AF65-F5344CB8AC3E}">
        <p14:creationId xmlns:p14="http://schemas.microsoft.com/office/powerpoint/2010/main" val="161456980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19</a:t>
            </a:fld>
            <a:endParaRPr lang="en-US" dirty="0"/>
          </a:p>
        </p:txBody>
      </p:sp>
      <p:sp>
        <p:nvSpPr>
          <p:cNvPr id="4" name="Title 3"/>
          <p:cNvSpPr>
            <a:spLocks noGrp="1"/>
          </p:cNvSpPr>
          <p:nvPr>
            <p:ph type="title"/>
          </p:nvPr>
        </p:nvSpPr>
        <p:spPr/>
        <p:txBody>
          <a:bodyPr>
            <a:normAutofit fontScale="90000"/>
          </a:bodyPr>
          <a:lstStyle/>
          <a:p>
            <a:r>
              <a:rPr lang="en-US" dirty="0">
                <a:solidFill>
                  <a:srgbClr val="003366"/>
                </a:solidFill>
              </a:rPr>
              <a:t>Master Scenario Events List (MSEL) Timeline</a:t>
            </a:r>
          </a:p>
        </p:txBody>
      </p:sp>
      <p:sp>
        <p:nvSpPr>
          <p:cNvPr id="23557" name="Content Placeholder 5"/>
          <p:cNvSpPr>
            <a:spLocks noGrp="1"/>
          </p:cNvSpPr>
          <p:nvPr>
            <p:ph idx="1"/>
          </p:nvPr>
        </p:nvSpPr>
        <p:spPr/>
        <p:txBody>
          <a:bodyPr/>
          <a:lstStyle/>
          <a:p>
            <a:r>
              <a:rPr lang="en-US" dirty="0"/>
              <a:t>[High-level MSEL timeline information]</a:t>
            </a:r>
          </a:p>
        </p:txBody>
      </p:sp>
    </p:spTree>
    <p:extLst>
      <p:ext uri="{BB962C8B-B14F-4D97-AF65-F5344CB8AC3E}">
        <p14:creationId xmlns:p14="http://schemas.microsoft.com/office/powerpoint/2010/main" val="311848014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a:t>Controller/Evaluator Briefing</a:t>
            </a:r>
          </a:p>
          <a:p>
            <a:r>
              <a:rPr lang="en-US" dirty="0"/>
              <a:t>[Date]</a:t>
            </a:r>
          </a:p>
        </p:txBody>
      </p:sp>
    </p:spTree>
    <p:extLst>
      <p:ext uri="{BB962C8B-B14F-4D97-AF65-F5344CB8AC3E}">
        <p14:creationId xmlns:p14="http://schemas.microsoft.com/office/powerpoint/2010/main" val="2103893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20</a:t>
            </a:fld>
            <a:endParaRPr lang="en-US" dirty="0"/>
          </a:p>
        </p:txBody>
      </p:sp>
      <p:sp>
        <p:nvSpPr>
          <p:cNvPr id="4" name="Title 3"/>
          <p:cNvSpPr>
            <a:spLocks noGrp="1"/>
          </p:cNvSpPr>
          <p:nvPr>
            <p:ph type="title"/>
          </p:nvPr>
        </p:nvSpPr>
        <p:spPr/>
        <p:txBody>
          <a:bodyPr/>
          <a:lstStyle/>
          <a:p>
            <a:r>
              <a:rPr lang="en-US" dirty="0">
                <a:solidFill>
                  <a:srgbClr val="003366"/>
                </a:solidFill>
              </a:rPr>
              <a:t>Administrative Details</a:t>
            </a:r>
          </a:p>
        </p:txBody>
      </p:sp>
      <p:sp>
        <p:nvSpPr>
          <p:cNvPr id="23557" name="Content Placeholder 5"/>
          <p:cNvSpPr>
            <a:spLocks noGrp="1"/>
          </p:cNvSpPr>
          <p:nvPr>
            <p:ph idx="1"/>
          </p:nvPr>
        </p:nvSpPr>
        <p:spPr/>
        <p:txBody>
          <a:bodyPr/>
          <a:lstStyle/>
          <a:p>
            <a:r>
              <a:rPr lang="en-US" dirty="0"/>
              <a:t>[Restroom locations] </a:t>
            </a:r>
          </a:p>
          <a:p>
            <a:r>
              <a:rPr lang="en-US" dirty="0"/>
              <a:t>[Food and water]</a:t>
            </a:r>
          </a:p>
          <a:p>
            <a:pPr>
              <a:lnSpc>
                <a:spcPct val="90000"/>
              </a:lnSpc>
            </a:pPr>
            <a:r>
              <a:rPr lang="en-US" dirty="0"/>
              <a:t>[Others as necessary]</a:t>
            </a:r>
          </a:p>
          <a:p>
            <a:r>
              <a:rPr lang="en-US" dirty="0"/>
              <a:t>After the </a:t>
            </a:r>
            <a:r>
              <a:rPr lang="en-US" dirty="0" err="1" smtClean="0"/>
              <a:t>Hotwash</a:t>
            </a:r>
            <a:r>
              <a:rPr lang="en-US" dirty="0"/>
              <a:t>, please return:</a:t>
            </a:r>
          </a:p>
          <a:p>
            <a:pPr lvl="1">
              <a:buFont typeface="Arial" charset="0"/>
              <a:buChar char="‒"/>
            </a:pPr>
            <a:r>
              <a:rPr lang="en-US" dirty="0"/>
              <a:t>All badges </a:t>
            </a:r>
          </a:p>
          <a:p>
            <a:pPr lvl="1">
              <a:buFont typeface="Arial" charset="0"/>
              <a:buChar char="‒"/>
            </a:pPr>
            <a:r>
              <a:rPr lang="en-US" dirty="0"/>
              <a:t>All documentation (EEGs and any notes/logs)</a:t>
            </a:r>
          </a:p>
          <a:p>
            <a:pPr lvl="1">
              <a:buFont typeface="Arial" charset="0"/>
              <a:buChar char="‒"/>
            </a:pPr>
            <a:r>
              <a:rPr lang="en-US" dirty="0"/>
              <a:t>Participant feedback form</a:t>
            </a:r>
          </a:p>
        </p:txBody>
      </p:sp>
    </p:spTree>
    <p:extLst>
      <p:ext uri="{BB962C8B-B14F-4D97-AF65-F5344CB8AC3E}">
        <p14:creationId xmlns:p14="http://schemas.microsoft.com/office/powerpoint/2010/main" val="153692025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21</a:t>
            </a:fld>
            <a:endParaRPr lang="en-US" dirty="0"/>
          </a:p>
        </p:txBody>
      </p:sp>
      <p:sp>
        <p:nvSpPr>
          <p:cNvPr id="4" name="Title 3"/>
          <p:cNvSpPr>
            <a:spLocks noGrp="1"/>
          </p:cNvSpPr>
          <p:nvPr>
            <p:ph type="title"/>
          </p:nvPr>
        </p:nvSpPr>
        <p:spPr/>
        <p:txBody>
          <a:bodyPr/>
          <a:lstStyle/>
          <a:p>
            <a:r>
              <a:rPr lang="en-US" dirty="0">
                <a:solidFill>
                  <a:srgbClr val="003366"/>
                </a:solidFill>
              </a:rPr>
              <a:t>Controller Responsibilities</a:t>
            </a:r>
          </a:p>
        </p:txBody>
      </p:sp>
      <p:sp>
        <p:nvSpPr>
          <p:cNvPr id="23557" name="Content Placeholder 5"/>
          <p:cNvSpPr>
            <a:spLocks noGrp="1"/>
          </p:cNvSpPr>
          <p:nvPr>
            <p:ph idx="1"/>
          </p:nvPr>
        </p:nvSpPr>
        <p:spPr>
          <a:xfrm>
            <a:off x="457200" y="1447800"/>
            <a:ext cx="8229600" cy="4525963"/>
          </a:xfrm>
        </p:spPr>
        <p:txBody>
          <a:bodyPr/>
          <a:lstStyle/>
          <a:p>
            <a:r>
              <a:rPr lang="en-US" dirty="0"/>
              <a:t>Senior Controller</a:t>
            </a:r>
          </a:p>
          <a:p>
            <a:pPr lvl="1">
              <a:buFont typeface="Arial" charset="0"/>
              <a:buChar char="‒"/>
            </a:pPr>
            <a:r>
              <a:rPr lang="en-US" dirty="0"/>
              <a:t>Monitor exercise progress and make decisions regarding any deviations or changes</a:t>
            </a:r>
          </a:p>
          <a:p>
            <a:pPr lvl="1">
              <a:buFont typeface="Arial" charset="0"/>
              <a:buChar char="‒"/>
            </a:pPr>
            <a:r>
              <a:rPr lang="en-US" dirty="0"/>
              <a:t>Coordinate any required modifications</a:t>
            </a:r>
          </a:p>
          <a:p>
            <a:r>
              <a:rPr lang="en-US" dirty="0"/>
              <a:t>Controller </a:t>
            </a:r>
          </a:p>
          <a:p>
            <a:pPr lvl="1">
              <a:buFont typeface="Arial" charset="0"/>
              <a:buChar char="‒"/>
            </a:pPr>
            <a:r>
              <a:rPr lang="en-US" dirty="0"/>
              <a:t>Introduce, maintain, and coordinate exercise events in accordance with the MSEL</a:t>
            </a:r>
          </a:p>
          <a:p>
            <a:pPr lvl="1">
              <a:buFont typeface="Arial" charset="0"/>
              <a:buChar char="‒"/>
            </a:pPr>
            <a:r>
              <a:rPr lang="en-US" dirty="0"/>
              <a:t>Observe and report exercise artificialities that interfere with realism</a:t>
            </a:r>
          </a:p>
          <a:p>
            <a:r>
              <a:rPr lang="en-US" dirty="0"/>
              <a:t>Additional information is listed in the Controller and Evaluator (C/E) Handbook</a:t>
            </a:r>
          </a:p>
        </p:txBody>
      </p:sp>
    </p:spTree>
    <p:extLst>
      <p:ext uri="{BB962C8B-B14F-4D97-AF65-F5344CB8AC3E}">
        <p14:creationId xmlns:p14="http://schemas.microsoft.com/office/powerpoint/2010/main" val="299391687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22</a:t>
            </a:fld>
            <a:endParaRPr lang="en-US" dirty="0"/>
          </a:p>
        </p:txBody>
      </p:sp>
      <p:sp>
        <p:nvSpPr>
          <p:cNvPr id="4" name="Title 3"/>
          <p:cNvSpPr>
            <a:spLocks noGrp="1"/>
          </p:cNvSpPr>
          <p:nvPr>
            <p:ph type="title"/>
          </p:nvPr>
        </p:nvSpPr>
        <p:spPr/>
        <p:txBody>
          <a:bodyPr/>
          <a:lstStyle/>
          <a:p>
            <a:r>
              <a:rPr lang="en-US" dirty="0">
                <a:solidFill>
                  <a:srgbClr val="003366"/>
                </a:solidFill>
              </a:rPr>
              <a:t>Controller Guidelines (1/2)</a:t>
            </a:r>
          </a:p>
        </p:txBody>
      </p:sp>
      <p:sp>
        <p:nvSpPr>
          <p:cNvPr id="23557" name="Content Placeholder 5"/>
          <p:cNvSpPr>
            <a:spLocks noGrp="1"/>
          </p:cNvSpPr>
          <p:nvPr>
            <p:ph idx="1"/>
          </p:nvPr>
        </p:nvSpPr>
        <p:spPr>
          <a:xfrm>
            <a:off x="457200" y="1447800"/>
            <a:ext cx="8229600" cy="4525963"/>
          </a:xfrm>
        </p:spPr>
        <p:txBody>
          <a:bodyPr/>
          <a:lstStyle/>
          <a:p>
            <a:r>
              <a:rPr lang="en-US" dirty="0"/>
              <a:t>DO:</a:t>
            </a:r>
          </a:p>
          <a:p>
            <a:pPr lvl="1">
              <a:buFont typeface="Arial" charset="0"/>
              <a:buChar char="‒"/>
            </a:pPr>
            <a:r>
              <a:rPr lang="en-US" dirty="0"/>
              <a:t>Deliver injects promptly as listed in the MSEL or directed by the Senior Controller or Exercise Director</a:t>
            </a:r>
          </a:p>
          <a:p>
            <a:pPr lvl="1">
              <a:buFont typeface="Arial" charset="0"/>
              <a:buChar char="‒"/>
            </a:pPr>
            <a:r>
              <a:rPr lang="en-US" dirty="0"/>
              <a:t>Coordinate activities with the Exercise Director, Senior Controller, </a:t>
            </a:r>
            <a:r>
              <a:rPr lang="en-US" dirty="0" err="1"/>
              <a:t>SimCell</a:t>
            </a:r>
            <a:r>
              <a:rPr lang="en-US" dirty="0"/>
              <a:t>, and other controllers in your area</a:t>
            </a:r>
          </a:p>
          <a:p>
            <a:pPr lvl="1">
              <a:buFont typeface="Arial" charset="0"/>
              <a:buChar char="‒"/>
            </a:pPr>
            <a:r>
              <a:rPr lang="en-US" dirty="0"/>
              <a:t>Notify the Senior Controller of events or need for changes</a:t>
            </a:r>
          </a:p>
          <a:p>
            <a:pPr lvl="1">
              <a:buFont typeface="Arial" charset="0"/>
              <a:buChar char="‒"/>
            </a:pPr>
            <a:r>
              <a:rPr lang="en-US" dirty="0"/>
              <a:t>Notify the Exercise Director and/or Senior Controller of ANY problems related to safety or scenario play</a:t>
            </a:r>
          </a:p>
          <a:p>
            <a:pPr lvl="1">
              <a:buFont typeface="Arial" charset="0"/>
              <a:buChar char="‒"/>
            </a:pPr>
            <a:r>
              <a:rPr lang="en-US" dirty="0"/>
              <a:t>Begin and end all exercise communications with the statement, [</a:t>
            </a:r>
            <a:r>
              <a:rPr lang="en-US" b="1" dirty="0"/>
              <a:t>“This is an exercise”</a:t>
            </a:r>
            <a:r>
              <a:rPr lang="en-US" dirty="0"/>
              <a:t>]</a:t>
            </a:r>
          </a:p>
        </p:txBody>
      </p:sp>
    </p:spTree>
    <p:extLst>
      <p:ext uri="{BB962C8B-B14F-4D97-AF65-F5344CB8AC3E}">
        <p14:creationId xmlns:p14="http://schemas.microsoft.com/office/powerpoint/2010/main" val="302438727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23</a:t>
            </a:fld>
            <a:endParaRPr lang="en-US" dirty="0"/>
          </a:p>
        </p:txBody>
      </p:sp>
      <p:sp>
        <p:nvSpPr>
          <p:cNvPr id="4" name="Title 3"/>
          <p:cNvSpPr>
            <a:spLocks noGrp="1"/>
          </p:cNvSpPr>
          <p:nvPr>
            <p:ph type="title"/>
          </p:nvPr>
        </p:nvSpPr>
        <p:spPr/>
        <p:txBody>
          <a:bodyPr/>
          <a:lstStyle/>
          <a:p>
            <a:r>
              <a:rPr lang="en-US" dirty="0">
                <a:solidFill>
                  <a:srgbClr val="003366"/>
                </a:solidFill>
              </a:rPr>
              <a:t>Controller Guidelines </a:t>
            </a:r>
            <a:r>
              <a:rPr lang="en-US" dirty="0" smtClean="0">
                <a:solidFill>
                  <a:srgbClr val="003366"/>
                </a:solidFill>
              </a:rPr>
              <a:t>(2/2</a:t>
            </a:r>
            <a:r>
              <a:rPr lang="en-US" dirty="0">
                <a:solidFill>
                  <a:srgbClr val="003366"/>
                </a:solidFill>
              </a:rPr>
              <a:t>)</a:t>
            </a:r>
          </a:p>
        </p:txBody>
      </p:sp>
      <p:sp>
        <p:nvSpPr>
          <p:cNvPr id="23557" name="Content Placeholder 5"/>
          <p:cNvSpPr>
            <a:spLocks noGrp="1"/>
          </p:cNvSpPr>
          <p:nvPr>
            <p:ph idx="1"/>
          </p:nvPr>
        </p:nvSpPr>
        <p:spPr>
          <a:xfrm>
            <a:off x="457200" y="1447800"/>
            <a:ext cx="8229600" cy="4525963"/>
          </a:xfrm>
        </p:spPr>
        <p:txBody>
          <a:bodyPr/>
          <a:lstStyle/>
          <a:p>
            <a:r>
              <a:rPr lang="en-US" dirty="0"/>
              <a:t>DO NOT:</a:t>
            </a:r>
          </a:p>
          <a:p>
            <a:pPr lvl="1">
              <a:buFont typeface="Arial" charset="0"/>
              <a:buChar char="‒"/>
            </a:pPr>
            <a:r>
              <a:rPr lang="en-US" dirty="0"/>
              <a:t>Hold personal conversations with players</a:t>
            </a:r>
          </a:p>
          <a:p>
            <a:pPr lvl="1">
              <a:buFont typeface="Arial" charset="0"/>
              <a:buChar char="‒"/>
            </a:pPr>
            <a:r>
              <a:rPr lang="en-US" dirty="0"/>
              <a:t>Provide extra or advance information to players</a:t>
            </a:r>
          </a:p>
          <a:p>
            <a:pPr lvl="1">
              <a:buFont typeface="Arial" charset="0"/>
              <a:buChar char="‒"/>
            </a:pPr>
            <a:r>
              <a:rPr lang="en-US" dirty="0"/>
              <a:t>Prompt players (unless directed by the Exercise Director or Senior Controller)</a:t>
            </a:r>
          </a:p>
        </p:txBody>
      </p:sp>
    </p:spTree>
    <p:extLst>
      <p:ext uri="{BB962C8B-B14F-4D97-AF65-F5344CB8AC3E}">
        <p14:creationId xmlns:p14="http://schemas.microsoft.com/office/powerpoint/2010/main" val="399185317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24</a:t>
            </a:fld>
            <a:endParaRPr lang="en-US" dirty="0"/>
          </a:p>
        </p:txBody>
      </p:sp>
      <p:sp>
        <p:nvSpPr>
          <p:cNvPr id="34818" name="Title 1"/>
          <p:cNvSpPr>
            <a:spLocks noGrp="1"/>
          </p:cNvSpPr>
          <p:nvPr>
            <p:ph type="title"/>
          </p:nvPr>
        </p:nvSpPr>
        <p:spPr/>
        <p:txBody>
          <a:bodyPr/>
          <a:lstStyle/>
          <a:p>
            <a:r>
              <a:rPr lang="en-US" dirty="0" smtClean="0">
                <a:solidFill>
                  <a:srgbClr val="003366"/>
                </a:solidFill>
              </a:rPr>
              <a:t>Evaluation Overview</a:t>
            </a:r>
          </a:p>
        </p:txBody>
      </p:sp>
      <p:sp>
        <p:nvSpPr>
          <p:cNvPr id="34820" name="Content Placeholder 4"/>
          <p:cNvSpPr>
            <a:spLocks noGrp="1"/>
          </p:cNvSpPr>
          <p:nvPr>
            <p:ph idx="1"/>
          </p:nvPr>
        </p:nvSpPr>
        <p:spPr/>
        <p:txBody>
          <a:bodyPr/>
          <a:lstStyle/>
          <a:p>
            <a:r>
              <a:rPr lang="en-US" dirty="0" smtClean="0"/>
              <a:t>The goal of exercise evaluation is to assess an organization’s capabilities to accomplish a mission, function, or objective</a:t>
            </a:r>
          </a:p>
          <a:p>
            <a:r>
              <a:rPr lang="en-US" dirty="0" smtClean="0"/>
              <a:t>Evaluation is accomplished by: </a:t>
            </a:r>
          </a:p>
          <a:p>
            <a:pPr lvl="1">
              <a:buFont typeface="Arial" charset="0"/>
              <a:buChar char="‒"/>
            </a:pPr>
            <a:r>
              <a:rPr lang="en-US" dirty="0" smtClean="0"/>
              <a:t>Observing the event and collecting supporting data</a:t>
            </a:r>
          </a:p>
          <a:p>
            <a:pPr lvl="1">
              <a:buFont typeface="Arial" charset="0"/>
              <a:buChar char="‒"/>
            </a:pPr>
            <a:r>
              <a:rPr lang="en-US" dirty="0" smtClean="0"/>
              <a:t>Analyzing the data to compare performance against expected outcomes</a:t>
            </a:r>
          </a:p>
          <a:p>
            <a:pPr lvl="1">
              <a:buFont typeface="Arial" charset="0"/>
              <a:buChar char="‒"/>
            </a:pPr>
            <a:r>
              <a:rPr lang="en-US" dirty="0" smtClean="0"/>
              <a:t>Reporting exercise outcomes in the AAR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25</a:t>
            </a:fld>
            <a:endParaRPr lang="en-US" dirty="0"/>
          </a:p>
        </p:txBody>
      </p:sp>
      <p:sp>
        <p:nvSpPr>
          <p:cNvPr id="34818" name="Title 1"/>
          <p:cNvSpPr>
            <a:spLocks noGrp="1"/>
          </p:cNvSpPr>
          <p:nvPr>
            <p:ph type="title"/>
          </p:nvPr>
        </p:nvSpPr>
        <p:spPr/>
        <p:txBody>
          <a:bodyPr/>
          <a:lstStyle/>
          <a:p>
            <a:r>
              <a:rPr lang="en-US" dirty="0">
                <a:solidFill>
                  <a:srgbClr val="003366"/>
                </a:solidFill>
              </a:rPr>
              <a:t>Evaluator Responsibilities</a:t>
            </a:r>
            <a:endParaRPr lang="en-US" dirty="0" smtClean="0">
              <a:solidFill>
                <a:srgbClr val="003366"/>
              </a:solidFill>
            </a:endParaRPr>
          </a:p>
        </p:txBody>
      </p:sp>
      <p:sp>
        <p:nvSpPr>
          <p:cNvPr id="34820" name="Content Placeholder 4"/>
          <p:cNvSpPr>
            <a:spLocks noGrp="1"/>
          </p:cNvSpPr>
          <p:nvPr>
            <p:ph idx="1"/>
          </p:nvPr>
        </p:nvSpPr>
        <p:spPr/>
        <p:txBody>
          <a:bodyPr>
            <a:normAutofit lnSpcReduction="10000"/>
          </a:bodyPr>
          <a:lstStyle/>
          <a:p>
            <a:pPr>
              <a:spcBef>
                <a:spcPts val="675"/>
              </a:spcBef>
            </a:pPr>
            <a:r>
              <a:rPr lang="en-US" dirty="0"/>
              <a:t>Understand the exercise objectives, core capabilities, concept, and scenario</a:t>
            </a:r>
          </a:p>
          <a:p>
            <a:pPr>
              <a:spcBef>
                <a:spcPts val="675"/>
              </a:spcBef>
            </a:pPr>
            <a:r>
              <a:rPr lang="en-US" dirty="0"/>
              <a:t>Be familiar with the plans, policies, and procedures for the function or organization being evaluated</a:t>
            </a:r>
          </a:p>
          <a:p>
            <a:pPr>
              <a:spcBef>
                <a:spcPts val="675"/>
              </a:spcBef>
            </a:pPr>
            <a:r>
              <a:rPr lang="en-US" dirty="0"/>
              <a:t>Use EEGs to document performance relative to exercise objectives, core capabilities, capability targets, and critical tasks</a:t>
            </a:r>
          </a:p>
          <a:p>
            <a:pPr>
              <a:spcBef>
                <a:spcPts val="675"/>
              </a:spcBef>
            </a:pPr>
            <a:r>
              <a:rPr lang="en-US" dirty="0"/>
              <a:t>Inform the Senior Controller of problems related to exercise design</a:t>
            </a:r>
          </a:p>
          <a:p>
            <a:pPr>
              <a:spcBef>
                <a:spcPts val="675"/>
              </a:spcBef>
            </a:pPr>
            <a:r>
              <a:rPr lang="en-US" dirty="0"/>
              <a:t>Collect and submit all evaluation data, EEGs, and materials to the Lead Evaluator after the exercise</a:t>
            </a:r>
          </a:p>
          <a:p>
            <a:pPr>
              <a:spcBef>
                <a:spcPts val="675"/>
              </a:spcBef>
            </a:pPr>
            <a:r>
              <a:rPr lang="en-US" dirty="0"/>
              <a:t>Additional information is listed in the C/E Handbook</a:t>
            </a:r>
          </a:p>
        </p:txBody>
      </p:sp>
    </p:spTree>
    <p:extLst>
      <p:ext uri="{BB962C8B-B14F-4D97-AF65-F5344CB8AC3E}">
        <p14:creationId xmlns:p14="http://schemas.microsoft.com/office/powerpoint/2010/main" val="1612254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26</a:t>
            </a:fld>
            <a:endParaRPr lang="en-US" dirty="0"/>
          </a:p>
        </p:txBody>
      </p:sp>
      <p:sp>
        <p:nvSpPr>
          <p:cNvPr id="34818" name="Title 1"/>
          <p:cNvSpPr>
            <a:spLocks noGrp="1"/>
          </p:cNvSpPr>
          <p:nvPr>
            <p:ph type="title"/>
          </p:nvPr>
        </p:nvSpPr>
        <p:spPr/>
        <p:txBody>
          <a:bodyPr/>
          <a:lstStyle/>
          <a:p>
            <a:r>
              <a:rPr lang="en-US" dirty="0">
                <a:solidFill>
                  <a:srgbClr val="003366"/>
                </a:solidFill>
              </a:rPr>
              <a:t>Evaluator Guidelines</a:t>
            </a:r>
            <a:endParaRPr lang="en-US" dirty="0" smtClean="0">
              <a:solidFill>
                <a:srgbClr val="003366"/>
              </a:solidFill>
            </a:endParaRPr>
          </a:p>
        </p:txBody>
      </p:sp>
      <p:sp>
        <p:nvSpPr>
          <p:cNvPr id="34820" name="Content Placeholder 4"/>
          <p:cNvSpPr>
            <a:spLocks noGrp="1"/>
          </p:cNvSpPr>
          <p:nvPr>
            <p:ph idx="1"/>
          </p:nvPr>
        </p:nvSpPr>
        <p:spPr>
          <a:xfrm>
            <a:off x="457200" y="1295400"/>
            <a:ext cx="8229600" cy="4525963"/>
          </a:xfrm>
        </p:spPr>
        <p:txBody>
          <a:bodyPr>
            <a:normAutofit lnSpcReduction="10000"/>
          </a:bodyPr>
          <a:lstStyle/>
          <a:p>
            <a:r>
              <a:rPr lang="en-US" dirty="0"/>
              <a:t>DO:</a:t>
            </a:r>
          </a:p>
          <a:p>
            <a:pPr lvl="1">
              <a:buFont typeface="Arial" charset="0"/>
              <a:buChar char="‒"/>
            </a:pPr>
            <a:r>
              <a:rPr lang="en-US" dirty="0"/>
              <a:t>Observe and record player activities</a:t>
            </a:r>
          </a:p>
          <a:p>
            <a:pPr lvl="1">
              <a:buFont typeface="Arial" charset="0"/>
              <a:buChar char="‒"/>
            </a:pPr>
            <a:r>
              <a:rPr lang="en-US" dirty="0"/>
              <a:t>Focus on critical tasks and capability targets</a:t>
            </a:r>
          </a:p>
          <a:p>
            <a:pPr lvl="1">
              <a:buFont typeface="Arial" charset="0"/>
              <a:buChar char="‒"/>
            </a:pPr>
            <a:r>
              <a:rPr lang="en-US" dirty="0"/>
              <a:t>Assign EEG capability target ratings</a:t>
            </a:r>
          </a:p>
          <a:p>
            <a:pPr lvl="1">
              <a:buFont typeface="Arial" charset="0"/>
              <a:buChar char="‒"/>
            </a:pPr>
            <a:r>
              <a:rPr lang="en-US" dirty="0"/>
              <a:t>Document strengths and areas for improvement</a:t>
            </a:r>
          </a:p>
          <a:p>
            <a:pPr lvl="1">
              <a:buFont typeface="Arial" charset="0"/>
              <a:buChar char="‒"/>
            </a:pPr>
            <a:r>
              <a:rPr lang="en-US" dirty="0"/>
              <a:t>Complete your EEGs either during or immediately after the exercise</a:t>
            </a:r>
          </a:p>
          <a:p>
            <a:r>
              <a:rPr lang="en-US" dirty="0"/>
              <a:t>DO NOT:</a:t>
            </a:r>
          </a:p>
          <a:p>
            <a:pPr lvl="1">
              <a:buFont typeface="Arial" charset="0"/>
              <a:buChar char="‒"/>
            </a:pPr>
            <a:r>
              <a:rPr lang="en-US" dirty="0"/>
              <a:t>Leave your post at key times</a:t>
            </a:r>
          </a:p>
          <a:p>
            <a:pPr lvl="1">
              <a:buFont typeface="Arial" charset="0"/>
              <a:buChar char="‒"/>
            </a:pPr>
            <a:r>
              <a:rPr lang="en-US" dirty="0"/>
              <a:t>Prompt players</a:t>
            </a:r>
          </a:p>
          <a:p>
            <a:pPr lvl="1">
              <a:buFont typeface="Arial" charset="0"/>
              <a:buChar char="‒"/>
            </a:pPr>
            <a:r>
              <a:rPr lang="en-US" dirty="0"/>
              <a:t>Answer questions for players</a:t>
            </a:r>
          </a:p>
          <a:p>
            <a:pPr lvl="1">
              <a:buFont typeface="Arial" charset="0"/>
              <a:buChar char="‒"/>
            </a:pPr>
            <a:r>
              <a:rPr lang="en-US" dirty="0"/>
              <a:t>Interfere with player actions</a:t>
            </a:r>
          </a:p>
        </p:txBody>
      </p:sp>
    </p:spTree>
    <p:extLst>
      <p:ext uri="{BB962C8B-B14F-4D97-AF65-F5344CB8AC3E}">
        <p14:creationId xmlns:p14="http://schemas.microsoft.com/office/powerpoint/2010/main" val="3092598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27</a:t>
            </a:fld>
            <a:endParaRPr lang="en-US" dirty="0"/>
          </a:p>
        </p:txBody>
      </p:sp>
      <p:sp>
        <p:nvSpPr>
          <p:cNvPr id="2" name="Title 1"/>
          <p:cNvSpPr>
            <a:spLocks noGrp="1"/>
          </p:cNvSpPr>
          <p:nvPr>
            <p:ph type="title"/>
          </p:nvPr>
        </p:nvSpPr>
        <p:spPr/>
        <p:txBody>
          <a:bodyPr/>
          <a:lstStyle/>
          <a:p>
            <a:r>
              <a:rPr lang="en-US" dirty="0" smtClean="0">
                <a:solidFill>
                  <a:srgbClr val="003366"/>
                </a:solidFill>
              </a:rPr>
              <a:t>Evaluation Requirements</a:t>
            </a:r>
            <a:endParaRPr lang="en-US" dirty="0">
              <a:solidFill>
                <a:srgbClr val="003366"/>
              </a:solidFill>
            </a:endParaRPr>
          </a:p>
        </p:txBody>
      </p:sp>
      <p:sp>
        <p:nvSpPr>
          <p:cNvPr id="3" name="Content Placeholder 2"/>
          <p:cNvSpPr>
            <a:spLocks noGrp="1"/>
          </p:cNvSpPr>
          <p:nvPr>
            <p:ph idx="1"/>
          </p:nvPr>
        </p:nvSpPr>
        <p:spPr/>
        <p:txBody>
          <a:bodyPr/>
          <a:lstStyle/>
          <a:p>
            <a:pPr>
              <a:spcBef>
                <a:spcPts val="600"/>
              </a:spcBef>
            </a:pPr>
            <a:r>
              <a:rPr lang="en-US" dirty="0" smtClean="0"/>
              <a:t>Evaluation requirements specify what will be evaluated during the exercise and how exercise play will be assessed</a:t>
            </a:r>
          </a:p>
          <a:p>
            <a:pPr>
              <a:spcBef>
                <a:spcPts val="600"/>
              </a:spcBef>
            </a:pPr>
            <a:r>
              <a:rPr lang="en-US" dirty="0" smtClean="0"/>
              <a:t>Evaluation requirements are documented in the EEGs</a:t>
            </a:r>
          </a:p>
          <a:p>
            <a:pPr lvl="1">
              <a:spcBef>
                <a:spcPts val="600"/>
              </a:spcBef>
            </a:pPr>
            <a:r>
              <a:rPr lang="en-US" dirty="0" smtClean="0"/>
              <a:t>Core capabilities</a:t>
            </a:r>
          </a:p>
          <a:p>
            <a:pPr lvl="1">
              <a:spcBef>
                <a:spcPts val="600"/>
              </a:spcBef>
            </a:pPr>
            <a:r>
              <a:rPr lang="en-US" dirty="0" smtClean="0"/>
              <a:t>Capability targets</a:t>
            </a:r>
          </a:p>
          <a:p>
            <a:pPr lvl="1">
              <a:spcBef>
                <a:spcPts val="600"/>
              </a:spcBef>
            </a:pPr>
            <a:r>
              <a:rPr lang="en-US" dirty="0" smtClean="0"/>
              <a:t>Critical tasks</a:t>
            </a:r>
          </a:p>
          <a:p>
            <a:pPr>
              <a:spcBef>
                <a:spcPts val="600"/>
              </a:spcBef>
            </a:pPr>
            <a:r>
              <a:rPr lang="en-US" dirty="0" smtClean="0"/>
              <a:t>Performance ratings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28</a:t>
            </a:fld>
            <a:endParaRPr lang="en-US" dirty="0"/>
          </a:p>
        </p:txBody>
      </p:sp>
      <p:sp>
        <p:nvSpPr>
          <p:cNvPr id="6" name="Title 5"/>
          <p:cNvSpPr>
            <a:spLocks noGrp="1"/>
          </p:cNvSpPr>
          <p:nvPr>
            <p:ph type="title"/>
          </p:nvPr>
        </p:nvSpPr>
        <p:spPr/>
        <p:txBody>
          <a:bodyPr/>
          <a:lstStyle/>
          <a:p>
            <a:r>
              <a:rPr lang="en-US" dirty="0" smtClean="0">
                <a:solidFill>
                  <a:srgbClr val="003366"/>
                </a:solidFill>
              </a:rPr>
              <a:t>Exercise Evaluation Guides (1/3)</a:t>
            </a:r>
            <a:endParaRPr lang="en-US" dirty="0">
              <a:solidFill>
                <a:srgbClr val="003366"/>
              </a:solidFill>
            </a:endParaRPr>
          </a:p>
        </p:txBody>
      </p:sp>
      <p:sp>
        <p:nvSpPr>
          <p:cNvPr id="7" name="Content Placeholder 6"/>
          <p:cNvSpPr>
            <a:spLocks noGrp="1"/>
          </p:cNvSpPr>
          <p:nvPr>
            <p:ph idx="1"/>
          </p:nvPr>
        </p:nvSpPr>
        <p:spPr>
          <a:xfrm>
            <a:off x="457200" y="1447800"/>
            <a:ext cx="8229600" cy="4525963"/>
          </a:xfrm>
        </p:spPr>
        <p:txBody>
          <a:bodyPr/>
          <a:lstStyle/>
          <a:p>
            <a:r>
              <a:rPr lang="en-US" dirty="0"/>
              <a:t>EEGs will be used to track evaluation of the objectives</a:t>
            </a:r>
          </a:p>
          <a:p>
            <a:r>
              <a:rPr lang="en-US" dirty="0"/>
              <a:t>The following evaluation requirements have been selected for this exercise</a:t>
            </a:r>
            <a:r>
              <a:rPr lang="en-US" dirty="0" smtClean="0"/>
              <a:t>:</a:t>
            </a:r>
            <a:endParaRPr lang="en-US" dirty="0"/>
          </a:p>
        </p:txBody>
      </p:sp>
      <p:graphicFrame>
        <p:nvGraphicFramePr>
          <p:cNvPr id="5" name="Content Placeholder 6" descr="This table provides the evaluation requirements for the exercise. They include the Objectives, Core Capaibilities, Capability Targets, and Critical Tasks. " title="Evaluation Requirements"/>
          <p:cNvGraphicFramePr>
            <a:graphicFrameLocks/>
          </p:cNvGraphicFramePr>
          <p:nvPr>
            <p:extLst>
              <p:ext uri="{D42A27DB-BD31-4B8C-83A1-F6EECF244321}">
                <p14:modId xmlns:p14="http://schemas.microsoft.com/office/powerpoint/2010/main" val="4101414385"/>
              </p:ext>
            </p:extLst>
          </p:nvPr>
        </p:nvGraphicFramePr>
        <p:xfrm>
          <a:off x="342900" y="2667000"/>
          <a:ext cx="8420100" cy="3048032"/>
        </p:xfrm>
        <a:graphic>
          <a:graphicData uri="http://schemas.openxmlformats.org/drawingml/2006/table">
            <a:tbl>
              <a:tblPr firstRow="1" bandRow="1">
                <a:tableStyleId>{5C22544A-7EE6-4342-B048-85BDC9FD1C3A}</a:tableStyleId>
              </a:tblPr>
              <a:tblGrid>
                <a:gridCol w="2105025"/>
                <a:gridCol w="2105025"/>
                <a:gridCol w="2105025"/>
                <a:gridCol w="2105025"/>
              </a:tblGrid>
              <a:tr h="430915">
                <a:tc>
                  <a:txBody>
                    <a:bodyPr/>
                    <a:lstStyle/>
                    <a:p>
                      <a:pPr algn="ctr"/>
                      <a:r>
                        <a:rPr lang="en-US" sz="2200" dirty="0" smtClean="0"/>
                        <a:t>Objective</a:t>
                      </a:r>
                      <a:endParaRPr lang="en-US" sz="2200" b="1" dirty="0">
                        <a:latin typeface="Arial" pitchFamily="34" charset="0"/>
                        <a:cs typeface="Arial" pitchFamily="34" charset="0"/>
                      </a:endParaRPr>
                    </a:p>
                  </a:txBody>
                  <a:tcPr marT="45724" marB="45724"/>
                </a:tc>
                <a:tc>
                  <a:txBody>
                    <a:bodyPr/>
                    <a:lstStyle/>
                    <a:p>
                      <a:pPr algn="ctr"/>
                      <a:r>
                        <a:rPr lang="en-US" sz="2200" dirty="0" smtClean="0"/>
                        <a:t>Core Capability</a:t>
                      </a:r>
                      <a:endParaRPr lang="en-US" sz="2200" b="1" dirty="0">
                        <a:latin typeface="Arial" pitchFamily="34" charset="0"/>
                        <a:cs typeface="Arial" pitchFamily="34" charset="0"/>
                      </a:endParaRPr>
                    </a:p>
                  </a:txBody>
                  <a:tcPr marT="45724" marB="45724"/>
                </a:tc>
                <a:tc>
                  <a:txBody>
                    <a:bodyPr/>
                    <a:lstStyle/>
                    <a:p>
                      <a:pPr algn="ctr"/>
                      <a:r>
                        <a:rPr lang="en-US" sz="2200" dirty="0" smtClean="0"/>
                        <a:t>Capability</a:t>
                      </a:r>
                      <a:r>
                        <a:rPr lang="en-US" sz="2200" baseline="0" dirty="0" smtClean="0"/>
                        <a:t> Target(s)</a:t>
                      </a:r>
                      <a:endParaRPr lang="en-US" sz="2200" b="1" dirty="0">
                        <a:latin typeface="Arial" pitchFamily="34" charset="0"/>
                        <a:cs typeface="Arial" pitchFamily="34" charset="0"/>
                      </a:endParaRPr>
                    </a:p>
                  </a:txBody>
                  <a:tcPr marT="45724" marB="45724"/>
                </a:tc>
                <a:tc>
                  <a:txBody>
                    <a:bodyPr/>
                    <a:lstStyle/>
                    <a:p>
                      <a:pPr algn="ctr"/>
                      <a:r>
                        <a:rPr lang="en-US" sz="2200" dirty="0" smtClean="0"/>
                        <a:t>Critical Task(s)</a:t>
                      </a:r>
                      <a:endParaRPr lang="en-US" sz="2200" b="1" dirty="0">
                        <a:latin typeface="Arial" pitchFamily="34" charset="0"/>
                        <a:cs typeface="Arial" pitchFamily="34" charset="0"/>
                      </a:endParaRPr>
                    </a:p>
                  </a:txBody>
                  <a:tcPr marT="45724" marB="45724"/>
                </a:tc>
              </a:tr>
              <a:tr h="672925">
                <a:tc>
                  <a:txBody>
                    <a:bodyPr/>
                    <a:lstStyle/>
                    <a:p>
                      <a:r>
                        <a:rPr lang="en-US" sz="2200" dirty="0" smtClean="0"/>
                        <a:t>[Insert</a:t>
                      </a:r>
                      <a:r>
                        <a:rPr lang="en-US" sz="2200" baseline="0" dirty="0" smtClean="0"/>
                        <a:t> exercise objective]</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core capability]</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target(s)]</a:t>
                      </a:r>
                      <a:endParaRPr lang="en-US" sz="2200" b="0" dirty="0">
                        <a:solidFill>
                          <a:srgbClr val="333333"/>
                        </a:solidFill>
                        <a:latin typeface="Arial" pitchFamily="34" charset="0"/>
                        <a:cs typeface="Arial" pitchFamily="34" charset="0"/>
                      </a:endParaRPr>
                    </a:p>
                  </a:txBody>
                  <a:tcPr marT="45724" marB="457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t>[Insert critical task(s)]</a:t>
                      </a:r>
                      <a:endParaRPr lang="en-US" sz="2200" b="0" dirty="0" smtClean="0">
                        <a:solidFill>
                          <a:srgbClr val="333333"/>
                        </a:solidFill>
                        <a:latin typeface="Arial" pitchFamily="34" charset="0"/>
                        <a:cs typeface="Arial" pitchFamily="34" charset="0"/>
                      </a:endParaRPr>
                    </a:p>
                  </a:txBody>
                  <a:tcPr marT="45724" marB="45724"/>
                </a:tc>
              </a:tr>
              <a:tr h="672925">
                <a:tc>
                  <a:txBody>
                    <a:bodyPr/>
                    <a:lstStyle/>
                    <a:p>
                      <a:r>
                        <a:rPr lang="en-US" sz="2200" dirty="0" smtClean="0"/>
                        <a:t>[Insert</a:t>
                      </a:r>
                      <a:r>
                        <a:rPr lang="en-US" sz="2200" baseline="0" dirty="0" smtClean="0"/>
                        <a:t> exercise objective]</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core capability]</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target(s)]</a:t>
                      </a:r>
                      <a:endParaRPr lang="en-US" sz="2200" b="0" dirty="0">
                        <a:solidFill>
                          <a:srgbClr val="333333"/>
                        </a:solidFill>
                        <a:latin typeface="Arial" pitchFamily="34" charset="0"/>
                        <a:cs typeface="Arial" pitchFamily="34" charset="0"/>
                      </a:endParaRPr>
                    </a:p>
                  </a:txBody>
                  <a:tcPr marT="45724" marB="457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t>[Insert critical task(s)]</a:t>
                      </a:r>
                      <a:endParaRPr lang="en-US" sz="2200" b="0" dirty="0" smtClean="0">
                        <a:solidFill>
                          <a:srgbClr val="333333"/>
                        </a:solidFill>
                        <a:latin typeface="Arial" pitchFamily="34" charset="0"/>
                        <a:cs typeface="Arial" pitchFamily="34" charset="0"/>
                      </a:endParaRPr>
                    </a:p>
                  </a:txBody>
                  <a:tcPr marT="45724" marB="45724"/>
                </a:tc>
              </a:tr>
              <a:tr h="672925">
                <a:tc>
                  <a:txBody>
                    <a:bodyPr/>
                    <a:lstStyle/>
                    <a:p>
                      <a:r>
                        <a:rPr lang="en-US" sz="2200" dirty="0" smtClean="0"/>
                        <a:t>[Insert</a:t>
                      </a:r>
                      <a:r>
                        <a:rPr lang="en-US" sz="2200" baseline="0" dirty="0" smtClean="0"/>
                        <a:t> exercise objective]</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core capability]</a:t>
                      </a:r>
                      <a:endParaRPr lang="en-US" sz="2200" b="0" dirty="0">
                        <a:solidFill>
                          <a:srgbClr val="333333"/>
                        </a:solidFill>
                        <a:latin typeface="Arial" pitchFamily="34" charset="0"/>
                        <a:cs typeface="Arial" pitchFamily="34" charset="0"/>
                      </a:endParaRPr>
                    </a:p>
                  </a:txBody>
                  <a:tcPr marT="45724" marB="45724"/>
                </a:tc>
                <a:tc>
                  <a:txBody>
                    <a:bodyPr/>
                    <a:lstStyle/>
                    <a:p>
                      <a:r>
                        <a:rPr lang="en-US" sz="2200" dirty="0" smtClean="0"/>
                        <a:t>[Insert target(s)]</a:t>
                      </a:r>
                      <a:endParaRPr lang="en-US" sz="2200" b="0" dirty="0">
                        <a:solidFill>
                          <a:srgbClr val="333333"/>
                        </a:solidFill>
                        <a:latin typeface="Arial" pitchFamily="34" charset="0"/>
                        <a:cs typeface="Arial" pitchFamily="34" charset="0"/>
                      </a:endParaRPr>
                    </a:p>
                  </a:txBody>
                  <a:tcPr marT="45724" marB="457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t>[Insert critical task(s)]</a:t>
                      </a:r>
                      <a:endParaRPr lang="en-US" sz="2200" b="0" dirty="0" smtClean="0">
                        <a:solidFill>
                          <a:srgbClr val="333333"/>
                        </a:solidFill>
                        <a:latin typeface="Arial" pitchFamily="34" charset="0"/>
                        <a:cs typeface="Arial" pitchFamily="34" charset="0"/>
                      </a:endParaRPr>
                    </a:p>
                  </a:txBody>
                  <a:tcPr marT="45724" marB="45724"/>
                </a:tc>
              </a:tr>
            </a:tbl>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29</a:t>
            </a:fld>
            <a:endParaRPr lang="en-US" dirty="0"/>
          </a:p>
        </p:txBody>
      </p:sp>
      <p:sp>
        <p:nvSpPr>
          <p:cNvPr id="2" name="Title 1"/>
          <p:cNvSpPr>
            <a:spLocks noGrp="1"/>
          </p:cNvSpPr>
          <p:nvPr>
            <p:ph type="title"/>
          </p:nvPr>
        </p:nvSpPr>
        <p:spPr/>
        <p:txBody>
          <a:bodyPr/>
          <a:lstStyle/>
          <a:p>
            <a:r>
              <a:rPr lang="en-US" dirty="0">
                <a:solidFill>
                  <a:srgbClr val="003366"/>
                </a:solidFill>
              </a:rPr>
              <a:t>Exercise Evaluation Guides </a:t>
            </a:r>
            <a:r>
              <a:rPr lang="en-US" dirty="0" smtClean="0">
                <a:solidFill>
                  <a:srgbClr val="003366"/>
                </a:solidFill>
              </a:rPr>
              <a:t>(2/3</a:t>
            </a:r>
            <a:r>
              <a:rPr lang="en-US" dirty="0">
                <a:solidFill>
                  <a:srgbClr val="003366"/>
                </a:solidFill>
              </a:rPr>
              <a:t>)</a:t>
            </a:r>
          </a:p>
        </p:txBody>
      </p:sp>
      <p:pic>
        <p:nvPicPr>
          <p:cNvPr id="1026" name="Picture 2" descr="EEG page one shows the exercise objective, core capability, capability targets, and associated critical tasks."/>
          <p:cNvPicPr>
            <a:picLocks noGrp="1" noChangeAspect="1" noChangeArrowheads="1"/>
          </p:cNvPicPr>
          <p:nvPr>
            <p:ph idx="1"/>
          </p:nvPr>
        </p:nvPicPr>
        <p:blipFill>
          <a:blip r:embed="rId3" cstate="print"/>
          <a:srcRect/>
          <a:stretch>
            <a:fillRect/>
          </a:stretch>
        </p:blipFill>
        <p:spPr bwMode="auto">
          <a:xfrm>
            <a:off x="1050039" y="1249362"/>
            <a:ext cx="7065261" cy="4618038"/>
          </a:xfrm>
          <a:prstGeom prst="rect">
            <a:avLst/>
          </a:prstGeom>
          <a:noFill/>
          <a:ln w="9525">
            <a:solidFill>
              <a:schemeClr val="tx1"/>
            </a:solid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 and Introductions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Name</a:t>
            </a:r>
          </a:p>
          <a:p>
            <a:r>
              <a:rPr lang="en-US" dirty="0" smtClean="0"/>
              <a:t>Organization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30</a:t>
            </a:fld>
            <a:endParaRPr lang="en-US" dirty="0"/>
          </a:p>
        </p:txBody>
      </p:sp>
      <p:sp>
        <p:nvSpPr>
          <p:cNvPr id="2" name="Title 1"/>
          <p:cNvSpPr>
            <a:spLocks noGrp="1"/>
          </p:cNvSpPr>
          <p:nvPr>
            <p:ph type="title"/>
          </p:nvPr>
        </p:nvSpPr>
        <p:spPr/>
        <p:txBody>
          <a:bodyPr/>
          <a:lstStyle/>
          <a:p>
            <a:r>
              <a:rPr lang="en-US" dirty="0">
                <a:solidFill>
                  <a:srgbClr val="003366"/>
                </a:solidFill>
              </a:rPr>
              <a:t>Exercise Evaluation Guides </a:t>
            </a:r>
            <a:r>
              <a:rPr lang="en-US" dirty="0" smtClean="0">
                <a:solidFill>
                  <a:srgbClr val="003366"/>
                </a:solidFill>
              </a:rPr>
              <a:t>(3/3</a:t>
            </a:r>
            <a:r>
              <a:rPr lang="en-US" dirty="0">
                <a:solidFill>
                  <a:srgbClr val="003366"/>
                </a:solidFill>
              </a:rPr>
              <a:t>)</a:t>
            </a:r>
          </a:p>
        </p:txBody>
      </p:sp>
      <p:pic>
        <p:nvPicPr>
          <p:cNvPr id="2050" name="Picture 2" descr="Page two of the EEG shows the capability targets and critical tasks. On this page, evaluators assign a target rating and fill in the observation notes and explanation of the target rating.  This page also includes a ratings key.  &#10;"/>
          <p:cNvPicPr>
            <a:picLocks noGrp="1" noChangeAspect="1" noChangeArrowheads="1"/>
          </p:cNvPicPr>
          <p:nvPr>
            <p:ph idx="1"/>
          </p:nvPr>
        </p:nvPicPr>
        <p:blipFill>
          <a:blip r:embed="rId3" cstate="print"/>
          <a:srcRect/>
          <a:stretch>
            <a:fillRect/>
          </a:stretch>
        </p:blipFill>
        <p:spPr bwMode="auto">
          <a:xfrm>
            <a:off x="1199080" y="1249680"/>
            <a:ext cx="6749470" cy="4617720"/>
          </a:xfrm>
          <a:prstGeom prst="rect">
            <a:avLst/>
          </a:prstGeom>
          <a:noFill/>
          <a:ln w="9525">
            <a:solidFill>
              <a:schemeClr val="tx1"/>
            </a:solid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31</a:t>
            </a:fld>
            <a:endParaRPr lang="en-US" dirty="0"/>
          </a:p>
        </p:txBody>
      </p:sp>
      <p:sp>
        <p:nvSpPr>
          <p:cNvPr id="5" name="Title 4"/>
          <p:cNvSpPr>
            <a:spLocks noGrp="1"/>
          </p:cNvSpPr>
          <p:nvPr>
            <p:ph type="title"/>
          </p:nvPr>
        </p:nvSpPr>
        <p:spPr/>
        <p:txBody>
          <a:bodyPr/>
          <a:lstStyle/>
          <a:p>
            <a:r>
              <a:rPr lang="en-US" dirty="0" smtClean="0">
                <a:solidFill>
                  <a:srgbClr val="003366"/>
                </a:solidFill>
              </a:rPr>
              <a:t>Capability Target Ratings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Evaluators assign ratings for each capability target listed on the EEG</a:t>
            </a:r>
          </a:p>
          <a:p>
            <a:r>
              <a:rPr lang="en-US" dirty="0" smtClean="0"/>
              <a:t>Review notes and observations relating to EEG critical tasks, and assign one of four ratings for the capability target:</a:t>
            </a:r>
          </a:p>
          <a:p>
            <a:pPr lvl="1">
              <a:buFont typeface="Arial" charset="0"/>
              <a:buChar char="‒"/>
            </a:pPr>
            <a:r>
              <a:rPr lang="en-US" dirty="0" smtClean="0"/>
              <a:t>Performed without Challenges (P)</a:t>
            </a:r>
          </a:p>
          <a:p>
            <a:pPr lvl="1">
              <a:buFont typeface="Arial" charset="0"/>
              <a:buChar char="‒"/>
            </a:pPr>
            <a:r>
              <a:rPr lang="en-US" dirty="0" smtClean="0"/>
              <a:t>Performed with some Challenges (S)</a:t>
            </a:r>
          </a:p>
          <a:p>
            <a:pPr lvl="1">
              <a:buFont typeface="Arial" charset="0"/>
              <a:buChar char="‒"/>
            </a:pPr>
            <a:r>
              <a:rPr lang="en-US" dirty="0" smtClean="0"/>
              <a:t>Performed with Major Challenges (M)</a:t>
            </a:r>
          </a:p>
          <a:p>
            <a:pPr lvl="1">
              <a:buFont typeface="Arial" charset="0"/>
              <a:buChar char="‒"/>
            </a:pPr>
            <a:r>
              <a:rPr lang="en-US" dirty="0" smtClean="0"/>
              <a:t>Unable to be Performed (U)</a:t>
            </a:r>
          </a:p>
          <a:p>
            <a:r>
              <a:rPr lang="en-US" dirty="0" smtClean="0"/>
              <a:t>Consult the ratings definitions page in the EEG to determine the correct rating for the capability target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32</a:t>
            </a:fld>
            <a:endParaRPr lang="en-US" dirty="0"/>
          </a:p>
        </p:txBody>
      </p:sp>
      <p:sp>
        <p:nvSpPr>
          <p:cNvPr id="5" name="Title 4"/>
          <p:cNvSpPr>
            <a:spLocks noGrp="1"/>
          </p:cNvSpPr>
          <p:nvPr>
            <p:ph type="title"/>
          </p:nvPr>
        </p:nvSpPr>
        <p:spPr/>
        <p:txBody>
          <a:bodyPr/>
          <a:lstStyle/>
          <a:p>
            <a:r>
              <a:rPr lang="en-US" dirty="0">
                <a:solidFill>
                  <a:srgbClr val="003366"/>
                </a:solidFill>
              </a:rPr>
              <a:t>Final Reminders</a:t>
            </a:r>
          </a:p>
        </p:txBody>
      </p:sp>
      <p:sp>
        <p:nvSpPr>
          <p:cNvPr id="3" name="Content Placeholder 2"/>
          <p:cNvSpPr>
            <a:spLocks noGrp="1"/>
          </p:cNvSpPr>
          <p:nvPr>
            <p:ph idx="1"/>
          </p:nvPr>
        </p:nvSpPr>
        <p:spPr/>
        <p:txBody>
          <a:bodyPr/>
          <a:lstStyle/>
          <a:p>
            <a:r>
              <a:rPr lang="en-US" dirty="0"/>
              <a:t>Safety comes first. Use the phrase [</a:t>
            </a:r>
            <a:r>
              <a:rPr lang="en-US" b="1" dirty="0"/>
              <a:t>“real-world emergency”</a:t>
            </a:r>
            <a:r>
              <a:rPr lang="en-US" dirty="0"/>
              <a:t>]</a:t>
            </a:r>
            <a:r>
              <a:rPr lang="en-US" b="1" dirty="0"/>
              <a:t> </a:t>
            </a:r>
            <a:r>
              <a:rPr lang="en-US" dirty="0"/>
              <a:t>when an emergency occurs</a:t>
            </a:r>
          </a:p>
          <a:p>
            <a:r>
              <a:rPr lang="en-US" dirty="0"/>
              <a:t>Know your role and responsibilities</a:t>
            </a:r>
          </a:p>
          <a:p>
            <a:r>
              <a:rPr lang="en-US" dirty="0"/>
              <a:t>Understand the scenario</a:t>
            </a:r>
          </a:p>
          <a:p>
            <a:r>
              <a:rPr lang="en-US" dirty="0"/>
              <a:t>Do not prompt or get in the way of players</a:t>
            </a:r>
          </a:p>
          <a:p>
            <a:r>
              <a:rPr lang="en-US" dirty="0"/>
              <a:t>Contact the Exercise Director and/or Senior Controller with any problems or questions</a:t>
            </a:r>
          </a:p>
        </p:txBody>
      </p:sp>
    </p:spTree>
    <p:extLst>
      <p:ext uri="{BB962C8B-B14F-4D97-AF65-F5344CB8AC3E}">
        <p14:creationId xmlns:p14="http://schemas.microsoft.com/office/powerpoint/2010/main" val="21817889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33</a:t>
            </a:fld>
            <a:endParaRPr lang="en-US" dirty="0"/>
          </a:p>
        </p:txBody>
      </p:sp>
      <p:sp>
        <p:nvSpPr>
          <p:cNvPr id="40963" name="Title 3"/>
          <p:cNvSpPr>
            <a:spLocks noGrp="1"/>
          </p:cNvSpPr>
          <p:nvPr>
            <p:ph type="title"/>
          </p:nvPr>
        </p:nvSpPr>
        <p:spPr/>
        <p:txBody>
          <a:bodyPr/>
          <a:lstStyle/>
          <a:p>
            <a:r>
              <a:rPr lang="en-US" dirty="0" smtClean="0">
                <a:solidFill>
                  <a:srgbClr val="003366"/>
                </a:solidFill>
              </a:rPr>
              <a:t>Questions?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4</a:t>
            </a:fld>
            <a:endParaRPr lang="en-US" dirty="0"/>
          </a:p>
        </p:txBody>
      </p:sp>
      <p:sp>
        <p:nvSpPr>
          <p:cNvPr id="2" name="Title 1"/>
          <p:cNvSpPr>
            <a:spLocks noGrp="1"/>
          </p:cNvSpPr>
          <p:nvPr>
            <p:ph type="title"/>
          </p:nvPr>
        </p:nvSpPr>
        <p:spPr/>
        <p:txBody>
          <a:bodyPr/>
          <a:lstStyle/>
          <a:p>
            <a:r>
              <a:rPr lang="en-US" dirty="0" smtClean="0">
                <a:solidFill>
                  <a:srgbClr val="003366"/>
                </a:solidFill>
              </a:rPr>
              <a:t>Meeting Agenda</a:t>
            </a:r>
            <a:endParaRPr lang="en-US" dirty="0">
              <a:solidFill>
                <a:srgbClr val="003366"/>
              </a:solidFill>
            </a:endParaRPr>
          </a:p>
        </p:txBody>
      </p:sp>
      <p:sp>
        <p:nvSpPr>
          <p:cNvPr id="3" name="Content Placeholder 2"/>
          <p:cNvSpPr>
            <a:spLocks noGrp="1"/>
          </p:cNvSpPr>
          <p:nvPr>
            <p:ph idx="1"/>
          </p:nvPr>
        </p:nvSpPr>
        <p:spPr/>
        <p:txBody>
          <a:bodyPr/>
          <a:lstStyle/>
          <a:p>
            <a:r>
              <a:rPr lang="en-US" dirty="0"/>
              <a:t>[</a:t>
            </a:r>
            <a:r>
              <a:rPr lang="en-US" dirty="0" smtClean="0"/>
              <a:t>Time] [Meeting agenda item] </a:t>
            </a:r>
          </a:p>
        </p:txBody>
      </p:sp>
    </p:spTree>
    <p:extLst>
      <p:ext uri="{BB962C8B-B14F-4D97-AF65-F5344CB8AC3E}">
        <p14:creationId xmlns:p14="http://schemas.microsoft.com/office/powerpoint/2010/main" val="4174011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5</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Overview</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[General description]</a:t>
            </a:r>
            <a:endParaRPr lang="en-US" dirty="0"/>
          </a:p>
        </p:txBody>
      </p:sp>
    </p:spTree>
    <p:extLst>
      <p:ext uri="{BB962C8B-B14F-4D97-AF65-F5344CB8AC3E}">
        <p14:creationId xmlns:p14="http://schemas.microsoft.com/office/powerpoint/2010/main" val="3627138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6</a:t>
            </a:fld>
            <a:endParaRPr lang="en-US" dirty="0"/>
          </a:p>
        </p:txBody>
      </p:sp>
      <p:sp>
        <p:nvSpPr>
          <p:cNvPr id="2" name="Title 1"/>
          <p:cNvSpPr>
            <a:spLocks noGrp="1"/>
          </p:cNvSpPr>
          <p:nvPr>
            <p:ph type="title"/>
          </p:nvPr>
        </p:nvSpPr>
        <p:spPr/>
        <p:txBody>
          <a:bodyPr/>
          <a:lstStyle/>
          <a:p>
            <a:r>
              <a:rPr lang="en-US" dirty="0" smtClean="0">
                <a:solidFill>
                  <a:srgbClr val="003366"/>
                </a:solidFill>
              </a:rPr>
              <a:t>Objectives and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7</a:t>
            </a:fld>
            <a:endParaRPr lang="en-US" dirty="0"/>
          </a:p>
        </p:txBody>
      </p:sp>
      <p:sp>
        <p:nvSpPr>
          <p:cNvPr id="12290" name="Title 1"/>
          <p:cNvSpPr>
            <a:spLocks noGrp="1"/>
          </p:cNvSpPr>
          <p:nvPr>
            <p:ph type="title"/>
          </p:nvPr>
        </p:nvSpPr>
        <p:spPr/>
        <p:txBody>
          <a:bodyPr/>
          <a:lstStyle/>
          <a:p>
            <a:r>
              <a:rPr lang="en-US" dirty="0" smtClean="0">
                <a:solidFill>
                  <a:srgbClr val="003366"/>
                </a:solidFill>
              </a:rPr>
              <a:t>Scenario</a:t>
            </a:r>
          </a:p>
        </p:txBody>
      </p:sp>
      <p:sp>
        <p:nvSpPr>
          <p:cNvPr id="12292" name="Content Placeholder 4"/>
          <p:cNvSpPr>
            <a:spLocks noGrp="1"/>
          </p:cNvSpPr>
          <p:nvPr>
            <p:ph idx="1"/>
          </p:nvPr>
        </p:nvSpPr>
        <p:spPr/>
        <p:txBody>
          <a:bodyPr/>
          <a:lstStyle/>
          <a:p>
            <a:r>
              <a:rPr lang="en-US" dirty="0" smtClean="0"/>
              <a:t>[Scenario description]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Participants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participants; identify those with limited extent of play (e.g. XXX hospital extent of play is 8 AM to 12 noon)]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9</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Artificialities</a:t>
            </a:r>
            <a:endParaRPr lang="en-US" dirty="0">
              <a:solidFill>
                <a:srgbClr val="003366"/>
              </a:solidFill>
            </a:endParaRPr>
          </a:p>
        </p:txBody>
      </p:sp>
      <p:sp>
        <p:nvSpPr>
          <p:cNvPr id="3" name="Content Placeholder 2"/>
          <p:cNvSpPr>
            <a:spLocks noGrp="1"/>
          </p:cNvSpPr>
          <p:nvPr>
            <p:ph idx="1"/>
          </p:nvPr>
        </p:nvSpPr>
        <p:spPr>
          <a:xfrm>
            <a:off x="457200" y="1447800"/>
            <a:ext cx="8458200" cy="4525963"/>
          </a:xfrm>
        </p:spPr>
        <p:txBody>
          <a:bodyPr/>
          <a:lstStyle/>
          <a:p>
            <a:pPr>
              <a:spcBef>
                <a:spcPts val="675"/>
              </a:spcBef>
            </a:pPr>
            <a:r>
              <a:rPr lang="en-US" dirty="0"/>
              <a:t>Artificialities and constraints, such as the exercise assembly area, may detract from realism. Some other artificialities include the following: </a:t>
            </a:r>
          </a:p>
          <a:p>
            <a:pPr lvl="1">
              <a:buFont typeface="Arial" charset="0"/>
              <a:buChar char="‒"/>
            </a:pPr>
            <a:r>
              <a:rPr lang="en-US" dirty="0"/>
              <a:t>Exercise communication and coordination will be limited to participating exercise organizations, venues, and the </a:t>
            </a:r>
            <a:r>
              <a:rPr lang="en-US" dirty="0" err="1"/>
              <a:t>SimCell</a:t>
            </a:r>
            <a:endParaRPr lang="en-US" dirty="0"/>
          </a:p>
          <a:p>
            <a:pPr lvl="1">
              <a:buFont typeface="Arial" charset="0"/>
              <a:buChar char="‒"/>
            </a:pPr>
            <a:r>
              <a:rPr lang="en-US" dirty="0"/>
              <a:t>Only communication methods listed in the Communications Plan will be available for players to use during the exercise</a:t>
            </a:r>
          </a:p>
          <a:p>
            <a:pPr lvl="1">
              <a:buFont typeface="Arial" charset="0"/>
              <a:buChar char="‒"/>
            </a:pPr>
            <a:r>
              <a:rPr lang="en-US" dirty="0"/>
              <a:t>Participating agencies may need to balance exercise play with real-world emergencies.  Real-world emergencies will take priority</a:t>
            </a:r>
          </a:p>
          <a:p>
            <a:pPr lvl="1">
              <a:buFont typeface="Arial" charset="0"/>
              <a:buChar char="‒"/>
            </a:pPr>
            <a:r>
              <a:rPr lang="en-US" dirty="0"/>
              <a:t>[List others, as appropriate]</a:t>
            </a:r>
          </a:p>
        </p:txBody>
      </p:sp>
    </p:spTree>
    <p:extLst>
      <p:ext uri="{BB962C8B-B14F-4D97-AF65-F5344CB8AC3E}">
        <p14:creationId xmlns:p14="http://schemas.microsoft.com/office/powerpoint/2010/main" val="522574260"/>
      </p:ext>
    </p:extLst>
  </p:cSld>
  <p:clrMapOvr>
    <a:masterClrMapping/>
  </p:clrMapOvr>
</p:sld>
</file>

<file path=ppt/theme/theme1.xml><?xml version="1.0" encoding="utf-8"?>
<a:theme xmlns:a="http://schemas.openxmlformats.org/drawingml/2006/main" name="Office Theme">
  <a:themeElements>
    <a:clrScheme name="DHS July 2016">
      <a:dk1>
        <a:sysClr val="windowText" lastClr="000000"/>
      </a:dk1>
      <a:lt1>
        <a:srgbClr val="FFFFFF"/>
      </a:lt1>
      <a:dk2>
        <a:srgbClr val="000000"/>
      </a:dk2>
      <a:lt2>
        <a:srgbClr val="999999"/>
      </a:lt2>
      <a:accent1>
        <a:srgbClr val="003366"/>
      </a:accent1>
      <a:accent2>
        <a:srgbClr val="999999"/>
      </a:accent2>
      <a:accent3>
        <a:srgbClr val="CC0033"/>
      </a:accent3>
      <a:accent4>
        <a:srgbClr val="006699"/>
      </a:accent4>
      <a:accent5>
        <a:srgbClr val="339900"/>
      </a:accent5>
      <a:accent6>
        <a:srgbClr val="000000"/>
      </a:accent6>
      <a:hlink>
        <a:srgbClr val="0070C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1513</Words>
  <Application>Microsoft Office PowerPoint</Application>
  <PresentationFormat>On-screen Show (4:3)</PresentationFormat>
  <Paragraphs>239</Paragraphs>
  <Slides>33</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Times New Roman</vt:lpstr>
      <vt:lpstr>Wingdings</vt:lpstr>
      <vt:lpstr>Office Theme</vt:lpstr>
      <vt:lpstr>Directions for this Template</vt:lpstr>
      <vt:lpstr>Exercise Name</vt:lpstr>
      <vt:lpstr>Welcome and Introductions</vt:lpstr>
      <vt:lpstr>Meeting Agenda</vt:lpstr>
      <vt:lpstr>Exercise Overview</vt:lpstr>
      <vt:lpstr>Objectives and Core Capabilities</vt:lpstr>
      <vt:lpstr>Scenario</vt:lpstr>
      <vt:lpstr>Exercise Participants</vt:lpstr>
      <vt:lpstr>Exercise Artificialities</vt:lpstr>
      <vt:lpstr>Exercise Play</vt:lpstr>
      <vt:lpstr>Safety</vt:lpstr>
      <vt:lpstr>Exercise Schedule</vt:lpstr>
      <vt:lpstr>Exercise Location and Area</vt:lpstr>
      <vt:lpstr>Exercise Identification</vt:lpstr>
      <vt:lpstr>Exercise Communications</vt:lpstr>
      <vt:lpstr>Player Deployment</vt:lpstr>
      <vt:lpstr>Weapons Policy</vt:lpstr>
      <vt:lpstr>Documentation</vt:lpstr>
      <vt:lpstr>Master Scenario Events List (MSEL) Timeline</vt:lpstr>
      <vt:lpstr>Administrative Details</vt:lpstr>
      <vt:lpstr>Controller Responsibilities</vt:lpstr>
      <vt:lpstr>Controller Guidelines (1/2)</vt:lpstr>
      <vt:lpstr>Controller Guidelines (2/2)</vt:lpstr>
      <vt:lpstr>Evaluation Overview</vt:lpstr>
      <vt:lpstr>Evaluator Responsibilities</vt:lpstr>
      <vt:lpstr>Evaluator Guidelines</vt:lpstr>
      <vt:lpstr>Evaluation Requirements</vt:lpstr>
      <vt:lpstr>Exercise Evaluation Guides (1/3)</vt:lpstr>
      <vt:lpstr>Exercise Evaluation Guides (2/3)</vt:lpstr>
      <vt:lpstr>Exercise Evaluation Guides (3/3)</vt:lpstr>
      <vt:lpstr>Capability Target Ratings</vt:lpstr>
      <vt:lpstr>Final Reminders</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 Briefing Template</dc:title>
  <dc:creator>DHS FEMA</dc:creator>
  <cp:keywords>Controller, Evaluator, Briefing, Template, HSEEP</cp:keywords>
  <cp:lastModifiedBy>Aslett, Randy</cp:lastModifiedBy>
  <cp:revision>3</cp:revision>
  <dcterms:created xsi:type="dcterms:W3CDTF">2016-11-30T15:20:43Z</dcterms:created>
  <dcterms:modified xsi:type="dcterms:W3CDTF">2017-02-14T18:38:07Z</dcterms:modified>
  <cp:category/>
</cp:coreProperties>
</file>