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1"/>
  </p:sldMasterIdLst>
  <p:sldIdLst>
    <p:sldId id="256" r:id="rId2"/>
    <p:sldId id="257" r:id="rId3"/>
    <p:sldId id="280" r:id="rId4"/>
    <p:sldId id="279" r:id="rId5"/>
    <p:sldId id="258" r:id="rId6"/>
    <p:sldId id="262" r:id="rId7"/>
    <p:sldId id="285" r:id="rId8"/>
    <p:sldId id="260" r:id="rId9"/>
    <p:sldId id="259" r:id="rId10"/>
    <p:sldId id="263" r:id="rId11"/>
    <p:sldId id="261" r:id="rId12"/>
    <p:sldId id="266" r:id="rId13"/>
    <p:sldId id="265" r:id="rId14"/>
    <p:sldId id="268" r:id="rId15"/>
    <p:sldId id="267" r:id="rId16"/>
    <p:sldId id="270" r:id="rId17"/>
    <p:sldId id="269" r:id="rId18"/>
    <p:sldId id="284" r:id="rId19"/>
    <p:sldId id="272" r:id="rId20"/>
    <p:sldId id="273" r:id="rId21"/>
    <p:sldId id="274" r:id="rId22"/>
    <p:sldId id="275" r:id="rId23"/>
    <p:sldId id="276" r:id="rId24"/>
    <p:sldId id="278" r:id="rId25"/>
    <p:sldId id="281" r:id="rId26"/>
    <p:sldId id="282" r:id="rId27"/>
    <p:sldId id="283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161" d="100"/>
          <a:sy n="161" d="100"/>
        </p:scale>
        <p:origin x="150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694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FigureOut">
              <a:rPr lang="en-US" smtClean="0"/>
              <a:t>4/18/2023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034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3A77B6E1-634A-48DC-9E8B-D894023267EF}" type="datetimeFigureOut">
              <a:rPr lang="en-US" smtClean="0"/>
              <a:t>4/18/2023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93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FigureOut">
              <a:rPr lang="en-US" smtClean="0"/>
              <a:t>4/18/2023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459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4/18/2023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4482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FigureOut">
              <a:rPr lang="en-US" smtClean="0"/>
              <a:t>4/18/2023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095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FigureOut">
              <a:rPr lang="en-US" smtClean="0"/>
              <a:t>4/18/2023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261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FigureOut">
              <a:rPr lang="en-US" smtClean="0"/>
              <a:t>4/18/2023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8097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FigureOut">
              <a:rPr lang="en-US" smtClean="0"/>
              <a:t>4/18/2023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182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FigureOut">
              <a:rPr lang="en-US" smtClean="0"/>
              <a:t>4/18/2023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630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3839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4/18/2023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5975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mailto:exercise@adem.arkansas.gov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preptoolkit.fema.gov/web/guest/user-guide/-/wiki/Main/Registration+and+Sign+In" TargetMode="External"/><Relationship Id="rId2" Type="http://schemas.openxmlformats.org/officeDocument/2006/relationships/hyperlink" Target="https://www.dps.arkansas.gov/emergency-management/adem/training-exercise/exercise/exercise-resources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exercise@adem.arkansas.gov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Planning Process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Practical Application 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13888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9600" dirty="0" smtClean="0"/>
              <a:t>Activity</a:t>
            </a:r>
            <a:endParaRPr lang="en-US" sz="9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6000" dirty="0" smtClean="0"/>
              <a:t>Initial Planning Meeting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266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6000" dirty="0" smtClean="0"/>
              <a:t>Initial Planning Meeting</a:t>
            </a:r>
            <a:br>
              <a:rPr lang="en-US" sz="6000" dirty="0" smtClean="0"/>
            </a:br>
            <a:r>
              <a:rPr lang="en-US" sz="6000" dirty="0" smtClean="0"/>
              <a:t>(PHASE 2)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Complete the Exercise Overview </a:t>
            </a:r>
          </a:p>
          <a:p>
            <a:pPr lvl="1"/>
            <a:r>
              <a:rPr lang="en-US" sz="3200" dirty="0" smtClean="0"/>
              <a:t>Exercise end date </a:t>
            </a:r>
          </a:p>
          <a:p>
            <a:pPr lvl="1"/>
            <a:r>
              <a:rPr lang="en-US" sz="3200" dirty="0" smtClean="0"/>
              <a:t>Draft SMART Objectives</a:t>
            </a:r>
          </a:p>
          <a:p>
            <a:pPr lvl="1"/>
            <a:r>
              <a:rPr lang="en-US" sz="3200" dirty="0" smtClean="0"/>
              <a:t>Select a threat/hazard</a:t>
            </a:r>
          </a:p>
          <a:p>
            <a:pPr lvl="1"/>
            <a:r>
              <a:rPr lang="en-US" sz="3200" dirty="0" smtClean="0"/>
              <a:t>Scenario </a:t>
            </a:r>
          </a:p>
          <a:p>
            <a:pPr lvl="1"/>
            <a:r>
              <a:rPr lang="en-US" sz="3200" dirty="0" smtClean="0"/>
              <a:t>List the point of contact and how to reach that individual </a:t>
            </a:r>
          </a:p>
          <a:p>
            <a:pPr lvl="1"/>
            <a:r>
              <a:rPr lang="en-US" sz="3200" dirty="0" smtClean="0"/>
              <a:t>Sign-in Sheet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1654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9600" dirty="0" smtClean="0"/>
              <a:t>Activity</a:t>
            </a:r>
            <a:endParaRPr lang="en-US" sz="9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6000" dirty="0" smtClean="0"/>
              <a:t>Midterm Planning Meeting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72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5400" dirty="0" smtClean="0"/>
              <a:t>Midterm planning meeting</a:t>
            </a:r>
            <a:br>
              <a:rPr lang="en-US" sz="5400" dirty="0" smtClean="0"/>
            </a:br>
            <a:r>
              <a:rPr lang="en-US" sz="5400" dirty="0" smtClean="0"/>
              <a:t>(Phase 3)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2800" dirty="0" smtClean="0"/>
              <a:t>Create draft Exercise Evaluation Guides  (EEGs)</a:t>
            </a:r>
          </a:p>
          <a:p>
            <a:pPr lvl="1"/>
            <a:r>
              <a:rPr lang="en-US" sz="2400" dirty="0" smtClean="0"/>
              <a:t>One per objective</a:t>
            </a:r>
          </a:p>
          <a:p>
            <a:pPr lvl="1"/>
            <a:r>
              <a:rPr lang="en-US" sz="2400" dirty="0" smtClean="0"/>
              <a:t>Based on </a:t>
            </a:r>
            <a:r>
              <a:rPr lang="en-US" sz="2400" b="1" dirty="0" smtClean="0">
                <a:solidFill>
                  <a:srgbClr val="FFFF00"/>
                </a:solidFill>
              </a:rPr>
              <a:t>local</a:t>
            </a:r>
            <a:r>
              <a:rPr lang="en-US" sz="2400" b="1" i="1" dirty="0" smtClean="0"/>
              <a:t> </a:t>
            </a:r>
            <a:r>
              <a:rPr lang="en-US" sz="2400" dirty="0" smtClean="0"/>
              <a:t>jurisdictional plans, policies, or procedures used for the EEG</a:t>
            </a:r>
          </a:p>
          <a:p>
            <a:pPr lvl="1"/>
            <a:endParaRPr lang="en-US" dirty="0"/>
          </a:p>
          <a:p>
            <a:r>
              <a:rPr lang="en-US" sz="2800" dirty="0" smtClean="0"/>
              <a:t>Draft the Master Scenario Events List (MSEL)  timeline</a:t>
            </a:r>
          </a:p>
          <a:p>
            <a:endParaRPr lang="en-US" sz="2800" dirty="0"/>
          </a:p>
          <a:p>
            <a:r>
              <a:rPr lang="en-US" sz="2800" dirty="0" smtClean="0"/>
              <a:t>Draft injects/questions for the MSEL</a:t>
            </a:r>
          </a:p>
          <a:p>
            <a:endParaRPr lang="en-US" sz="2800" dirty="0"/>
          </a:p>
          <a:p>
            <a:r>
              <a:rPr lang="en-US" sz="2800" dirty="0" smtClean="0"/>
              <a:t>Develop player briefing  </a:t>
            </a:r>
            <a:r>
              <a:rPr lang="en-US" sz="2600" dirty="0" smtClean="0"/>
              <a:t> </a:t>
            </a:r>
          </a:p>
          <a:p>
            <a:endParaRPr lang="en-US" sz="2800" dirty="0"/>
          </a:p>
          <a:p>
            <a:r>
              <a:rPr lang="en-US" sz="2800" dirty="0" smtClean="0"/>
              <a:t>Sign-in Sheet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0167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9600" dirty="0" smtClean="0"/>
              <a:t>Activity</a:t>
            </a:r>
            <a:endParaRPr lang="en-US" sz="9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6000" dirty="0" smtClean="0"/>
              <a:t>MSEL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4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6000" dirty="0" smtClean="0"/>
              <a:t>Msel Meeting</a:t>
            </a:r>
            <a:br>
              <a:rPr lang="en-US" sz="6000" dirty="0" smtClean="0"/>
            </a:br>
            <a:r>
              <a:rPr lang="en-US" sz="6000" dirty="0" smtClean="0"/>
              <a:t>(Optional) 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Review the MSEL </a:t>
            </a:r>
          </a:p>
          <a:p>
            <a:pPr lvl="1"/>
            <a:r>
              <a:rPr lang="en-US" sz="2800" dirty="0" smtClean="0"/>
              <a:t>Make sure the injects/questions are realistic to the exercise </a:t>
            </a:r>
          </a:p>
          <a:p>
            <a:pPr lvl="1"/>
            <a:r>
              <a:rPr lang="en-US" sz="2800" dirty="0" smtClean="0"/>
              <a:t>Make sure the timeline is followed</a:t>
            </a:r>
          </a:p>
          <a:p>
            <a:pPr lvl="1"/>
            <a:r>
              <a:rPr lang="en-US" sz="2800" dirty="0" smtClean="0"/>
              <a:t>Make sure capability targets/critical tasks (from all EEGs) are represented in the MSEL  </a:t>
            </a:r>
          </a:p>
          <a:p>
            <a:pPr lvl="1"/>
            <a:r>
              <a:rPr lang="en-US" sz="2800" dirty="0" smtClean="0"/>
              <a:t>Complete the MSEL during this meeting</a:t>
            </a:r>
          </a:p>
          <a:p>
            <a:pPr lvl="1"/>
            <a:r>
              <a:rPr lang="en-US" sz="2800" dirty="0" smtClean="0"/>
              <a:t>Sign-in Sheet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15438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9600" dirty="0" smtClean="0"/>
              <a:t>Activity</a:t>
            </a:r>
            <a:endParaRPr lang="en-US" sz="9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6000" dirty="0" smtClean="0"/>
              <a:t>Final Planning Team Meeting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89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6000" dirty="0" smtClean="0"/>
              <a:t>Final Planning Meeting</a:t>
            </a:r>
            <a:br>
              <a:rPr lang="en-US" sz="6000" dirty="0" smtClean="0"/>
            </a:br>
            <a:r>
              <a:rPr lang="en-US" sz="6000" dirty="0" smtClean="0"/>
              <a:t>(phase 4)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Review all exercise materials for accuracy </a:t>
            </a:r>
          </a:p>
          <a:p>
            <a:r>
              <a:rPr lang="en-US" sz="2400" dirty="0" smtClean="0"/>
              <a:t>Discuss exercise details </a:t>
            </a:r>
          </a:p>
          <a:p>
            <a:r>
              <a:rPr lang="en-US" sz="2800" dirty="0" smtClean="0"/>
              <a:t>Assign exercise roles to the planning team</a:t>
            </a:r>
          </a:p>
          <a:p>
            <a:pPr lvl="1"/>
            <a:r>
              <a:rPr lang="en-US" sz="2400" dirty="0" smtClean="0"/>
              <a:t>Controller, Evaluator, SimCell, etc. </a:t>
            </a:r>
          </a:p>
          <a:p>
            <a:r>
              <a:rPr lang="en-US" sz="2800" dirty="0" smtClean="0"/>
              <a:t>Submit all finalized planning documents to ADEM Exercise Section by the due date for review </a:t>
            </a:r>
          </a:p>
          <a:p>
            <a:r>
              <a:rPr lang="en-US" sz="2800" dirty="0" smtClean="0"/>
              <a:t>Sign-in Sheet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4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Exercise Logistics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Discussion-Based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Facility/room organization</a:t>
            </a:r>
          </a:p>
          <a:p>
            <a:r>
              <a:rPr lang="en-US" dirty="0" smtClean="0"/>
              <a:t>Audio/Visual requirements</a:t>
            </a:r>
          </a:p>
          <a:p>
            <a:r>
              <a:rPr lang="en-US" dirty="0" smtClean="0"/>
              <a:t>Refreshments</a:t>
            </a:r>
          </a:p>
          <a:p>
            <a:r>
              <a:rPr lang="en-US" dirty="0" smtClean="0"/>
              <a:t>Registration/badging</a:t>
            </a:r>
          </a:p>
          <a:p>
            <a:r>
              <a:rPr lang="en-US" dirty="0" smtClean="0"/>
              <a:t>Table/breakout identification</a:t>
            </a:r>
          </a:p>
          <a:p>
            <a:r>
              <a:rPr lang="en-US" dirty="0" smtClean="0"/>
              <a:t>Parking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 smtClean="0"/>
              <a:t>Operations-Based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Facilities and exercise areas</a:t>
            </a:r>
          </a:p>
          <a:p>
            <a:r>
              <a:rPr lang="en-US" dirty="0" smtClean="0"/>
              <a:t>Audio/Visual requirements</a:t>
            </a:r>
          </a:p>
          <a:p>
            <a:r>
              <a:rPr lang="en-US" dirty="0" smtClean="0"/>
              <a:t>Registration/badging</a:t>
            </a:r>
          </a:p>
          <a:p>
            <a:r>
              <a:rPr lang="en-US" dirty="0" smtClean="0"/>
              <a:t>Parking/Transportation </a:t>
            </a:r>
          </a:p>
          <a:p>
            <a:r>
              <a:rPr lang="en-US" dirty="0" smtClean="0"/>
              <a:t>Actors, Media, Public Affairs, VIPs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50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 smtClean="0"/>
              <a:t>End of exercise activities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Exercise Hotwash </a:t>
            </a:r>
          </a:p>
          <a:p>
            <a:r>
              <a:rPr lang="en-US" sz="2800" dirty="0" smtClean="0"/>
              <a:t>Collect participant feedback forms</a:t>
            </a:r>
          </a:p>
          <a:p>
            <a:r>
              <a:rPr lang="en-US" sz="2800" dirty="0" smtClean="0"/>
              <a:t>Controller/evaluator debriefing </a:t>
            </a:r>
          </a:p>
          <a:p>
            <a:r>
              <a:rPr lang="en-US" sz="2800" dirty="0" smtClean="0"/>
              <a:t>Planning </a:t>
            </a:r>
            <a:r>
              <a:rPr lang="en-US" sz="2800" smtClean="0"/>
              <a:t>Team debriefing </a:t>
            </a:r>
            <a:endParaRPr lang="en-US" sz="2800" dirty="0" smtClean="0"/>
          </a:p>
          <a:p>
            <a:r>
              <a:rPr lang="en-US" sz="2800" dirty="0" smtClean="0"/>
              <a:t>After-Action Meeting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5452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 smtClean="0"/>
              <a:t>Types of Exercises</a:t>
            </a:r>
            <a:endParaRPr lang="en-US" sz="6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dirty="0" smtClean="0"/>
              <a:t>Discussion-Based Exercises</a:t>
            </a:r>
          </a:p>
          <a:p>
            <a:r>
              <a:rPr lang="en-US" dirty="0" smtClean="0"/>
              <a:t>Focus on strategic, policy-oriented issues, and utilizes a facilitator(s) or presenter(s) to lead the discussion</a:t>
            </a:r>
          </a:p>
          <a:p>
            <a:r>
              <a:rPr lang="en-US" dirty="0" smtClean="0"/>
              <a:t>Used to familiarize players with or to develop new plans, policies, procedures, or agreements</a:t>
            </a:r>
          </a:p>
          <a:p>
            <a:r>
              <a:rPr lang="en-US" dirty="0" smtClean="0"/>
              <a:t>MSEL/EEG will be questions asked to gather participants responses </a:t>
            </a:r>
          </a:p>
          <a:p>
            <a:r>
              <a:rPr lang="en-US" dirty="0" smtClean="0"/>
              <a:t>Examples:</a:t>
            </a:r>
          </a:p>
          <a:p>
            <a:pPr lvl="1"/>
            <a:r>
              <a:rPr lang="en-US" dirty="0" smtClean="0"/>
              <a:t>Seminar</a:t>
            </a:r>
          </a:p>
          <a:p>
            <a:pPr lvl="1"/>
            <a:r>
              <a:rPr lang="en-US" dirty="0" smtClean="0"/>
              <a:t>Workshop (WS) </a:t>
            </a:r>
          </a:p>
          <a:p>
            <a:pPr lvl="1"/>
            <a:r>
              <a:rPr lang="en-US" dirty="0" smtClean="0"/>
              <a:t>Tabletop (TTX)</a:t>
            </a:r>
          </a:p>
          <a:p>
            <a:pPr marL="228600" lvl="1" indent="0">
              <a:buNone/>
            </a:pP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dirty="0" smtClean="0"/>
              <a:t>Operations-Based Exercises</a:t>
            </a:r>
          </a:p>
          <a:p>
            <a:r>
              <a:rPr lang="en-US" dirty="0" smtClean="0"/>
              <a:t>Include a real-time response such as initiating roles and responsibilities; and identify resource gaps</a:t>
            </a:r>
          </a:p>
          <a:p>
            <a:r>
              <a:rPr lang="en-US" dirty="0" smtClean="0"/>
              <a:t>Used to validate plans, policies, procedures, or agreements </a:t>
            </a:r>
          </a:p>
          <a:p>
            <a:r>
              <a:rPr lang="en-US" dirty="0" smtClean="0"/>
              <a:t>MSEL/EEG will be action oriented injects to prompt a players response </a:t>
            </a:r>
          </a:p>
          <a:p>
            <a:r>
              <a:rPr lang="en-US" dirty="0" smtClean="0"/>
              <a:t>Examples:</a:t>
            </a:r>
          </a:p>
          <a:p>
            <a:pPr lvl="1"/>
            <a:r>
              <a:rPr lang="en-US" dirty="0" smtClean="0"/>
              <a:t>Drills</a:t>
            </a:r>
          </a:p>
          <a:p>
            <a:pPr lvl="1"/>
            <a:r>
              <a:rPr lang="en-US" dirty="0" smtClean="0"/>
              <a:t>Functional exercise (FE)</a:t>
            </a:r>
          </a:p>
          <a:p>
            <a:pPr lvl="1"/>
            <a:r>
              <a:rPr lang="en-US" dirty="0" smtClean="0"/>
              <a:t>Full-scale exercise (FSE)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04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9600" dirty="0" smtClean="0"/>
              <a:t>Activity</a:t>
            </a:r>
            <a:endParaRPr lang="en-US" sz="9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6000" dirty="0" smtClean="0"/>
              <a:t>Completing the AAR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8805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 smtClean="0"/>
              <a:t>Analysis of Core Capabilities 1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Select the appropriate capability rating </a:t>
            </a:r>
          </a:p>
          <a:p>
            <a:pPr lvl="1"/>
            <a:r>
              <a:rPr lang="en-US" sz="2400" dirty="0" smtClean="0"/>
              <a:t>P,S,M,U</a:t>
            </a:r>
          </a:p>
          <a:p>
            <a:pPr lvl="2"/>
            <a:r>
              <a:rPr lang="en-US" sz="2200" dirty="0" smtClean="0"/>
              <a:t>P = Performed </a:t>
            </a:r>
            <a:r>
              <a:rPr lang="en-US" sz="2200" dirty="0"/>
              <a:t>W</a:t>
            </a:r>
            <a:r>
              <a:rPr lang="en-US" sz="2200" dirty="0" smtClean="0"/>
              <a:t>ithout Challenges</a:t>
            </a:r>
          </a:p>
          <a:p>
            <a:pPr lvl="2"/>
            <a:r>
              <a:rPr lang="en-US" sz="2200" dirty="0" smtClean="0"/>
              <a:t>S = Performed With Some Challenges</a:t>
            </a:r>
          </a:p>
          <a:p>
            <a:pPr lvl="2"/>
            <a:r>
              <a:rPr lang="en-US" sz="2200" dirty="0" smtClean="0"/>
              <a:t>M = Performed With Major Challenges </a:t>
            </a:r>
          </a:p>
          <a:p>
            <a:pPr lvl="2"/>
            <a:r>
              <a:rPr lang="en-US" sz="2200" dirty="0" smtClean="0"/>
              <a:t>U = Unable to be Performed 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764211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 smtClean="0"/>
              <a:t>Analysis of Core Capability 2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Assign the Capability Level </a:t>
            </a:r>
          </a:p>
          <a:p>
            <a:pPr lvl="1"/>
            <a:r>
              <a:rPr lang="en-US" sz="2600" dirty="0" smtClean="0"/>
              <a:t>P on Analysis of Core Capabilities 1 = Full Capability Rating</a:t>
            </a:r>
          </a:p>
          <a:p>
            <a:pPr lvl="1"/>
            <a:r>
              <a:rPr lang="en-US" sz="2600" dirty="0" smtClean="0"/>
              <a:t>Any other rating = Partial Capability Rating </a:t>
            </a:r>
          </a:p>
          <a:p>
            <a:r>
              <a:rPr lang="en-US" sz="2800" dirty="0" smtClean="0"/>
              <a:t>Fill in any identified strengths (1 per line)</a:t>
            </a:r>
          </a:p>
          <a:p>
            <a:r>
              <a:rPr lang="en-US" sz="2800" dirty="0" smtClean="0"/>
              <a:t>List any areas for improvement (AFI) identified  (1 per line) </a:t>
            </a:r>
          </a:p>
          <a:p>
            <a:r>
              <a:rPr lang="en-US" sz="2800" dirty="0" smtClean="0"/>
              <a:t>Analysis for each AFI</a:t>
            </a:r>
          </a:p>
          <a:p>
            <a:r>
              <a:rPr lang="en-US" sz="2800" dirty="0" smtClean="0"/>
              <a:t>Repeat these steps for every objective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4817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 smtClean="0"/>
              <a:t>Appendix A:Improvement Plan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Write a corrective action for each identified AFI</a:t>
            </a:r>
          </a:p>
          <a:p>
            <a:r>
              <a:rPr lang="en-US" sz="2800" dirty="0" smtClean="0"/>
              <a:t>Select the capability element the action aligns with</a:t>
            </a:r>
          </a:p>
          <a:p>
            <a:r>
              <a:rPr lang="en-US" sz="2800" dirty="0" smtClean="0"/>
              <a:t>Make sure the action is assigned to the appropriate organization and POC</a:t>
            </a:r>
          </a:p>
          <a:p>
            <a:r>
              <a:rPr lang="en-US" sz="2800" dirty="0" smtClean="0"/>
              <a:t>Start date of the action</a:t>
            </a:r>
            <a:endParaRPr lang="en-US" sz="2800" dirty="0"/>
          </a:p>
          <a:p>
            <a:r>
              <a:rPr lang="en-US" sz="2800" dirty="0" smtClean="0"/>
              <a:t> Projected completion date  (on-going is not acceptable)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8903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 smtClean="0"/>
              <a:t>Sign-in sheet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dirty="0" smtClean="0"/>
              <a:t>Every exercise is required to have a sign-in sheet*</a:t>
            </a:r>
          </a:p>
          <a:p>
            <a:pPr lvl="1"/>
            <a:r>
              <a:rPr lang="en-US" sz="2400" dirty="0" smtClean="0"/>
              <a:t>Must contain:</a:t>
            </a:r>
          </a:p>
          <a:p>
            <a:pPr lvl="3"/>
            <a:r>
              <a:rPr lang="en-US" sz="2400" dirty="0" smtClean="0"/>
              <a:t>Exercise name</a:t>
            </a:r>
          </a:p>
          <a:p>
            <a:pPr lvl="3"/>
            <a:r>
              <a:rPr lang="en-US" sz="2400" dirty="0" smtClean="0"/>
              <a:t>Exercise Date</a:t>
            </a:r>
          </a:p>
          <a:p>
            <a:pPr lvl="3"/>
            <a:r>
              <a:rPr lang="en-US" sz="2400" dirty="0" smtClean="0"/>
              <a:t>Agency/organization Name</a:t>
            </a:r>
          </a:p>
          <a:p>
            <a:pPr lvl="3"/>
            <a:r>
              <a:rPr lang="en-US" sz="2400" dirty="0" smtClean="0"/>
              <a:t>Printed name</a:t>
            </a:r>
          </a:p>
          <a:p>
            <a:pPr lvl="3"/>
            <a:r>
              <a:rPr lang="en-US" sz="2400" dirty="0" smtClean="0"/>
              <a:t>Original Signatures</a:t>
            </a:r>
          </a:p>
          <a:p>
            <a:pPr lvl="3"/>
            <a:r>
              <a:rPr lang="en-US" sz="2400" dirty="0" smtClean="0"/>
              <a:t>Email Address </a:t>
            </a:r>
          </a:p>
          <a:p>
            <a:pPr lvl="4"/>
            <a:endParaRPr lang="en-US" dirty="0"/>
          </a:p>
          <a:p>
            <a:pPr marL="0" indent="0">
              <a:buNone/>
            </a:pPr>
            <a:r>
              <a:rPr lang="en-US" sz="3200" dirty="0" smtClean="0"/>
              <a:t>*If a sign-in sheet isn’t complete and turned in with the AAR, the exercise </a:t>
            </a:r>
            <a:r>
              <a:rPr lang="en-US" sz="3200" b="1" u="sng" dirty="0" smtClean="0">
                <a:solidFill>
                  <a:srgbClr val="FFFF00"/>
                </a:solidFill>
              </a:rPr>
              <a:t>did not </a:t>
            </a:r>
            <a:r>
              <a:rPr lang="en-US" sz="3200" dirty="0" smtClean="0"/>
              <a:t>happen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44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Submission of AAR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Send the completed workbook to </a:t>
            </a:r>
            <a:r>
              <a:rPr lang="en-US" sz="3200" dirty="0" smtClean="0">
                <a:hlinkClick r:id="rId2"/>
              </a:rPr>
              <a:t>exercise@adem.arkansas.gov</a:t>
            </a:r>
            <a:r>
              <a:rPr lang="en-US" dirty="0" smtClean="0"/>
              <a:t> for review by the Exercise Section. </a:t>
            </a:r>
          </a:p>
          <a:p>
            <a:pPr lvl="1"/>
            <a:r>
              <a:rPr lang="en-US" dirty="0" smtClean="0"/>
              <a:t>Do not send any exercise materials directly to an individual </a:t>
            </a:r>
          </a:p>
          <a:p>
            <a:pPr lvl="1"/>
            <a:endParaRPr lang="en-US" dirty="0"/>
          </a:p>
          <a:p>
            <a:r>
              <a:rPr lang="en-US" sz="2400" dirty="0" smtClean="0"/>
              <a:t>Include a sign-in sheet with the workbook submission</a:t>
            </a:r>
          </a:p>
          <a:p>
            <a:pPr lvl="1"/>
            <a:r>
              <a:rPr lang="en-US" dirty="0" smtClean="0"/>
              <a:t>An AAR can’t be processed without an exercise sign-in sheet </a:t>
            </a:r>
          </a:p>
          <a:p>
            <a:pPr lvl="1"/>
            <a:endParaRPr lang="en-US" dirty="0"/>
          </a:p>
          <a:p>
            <a:r>
              <a:rPr lang="en-US" sz="2400" dirty="0" smtClean="0"/>
              <a:t>All AARs must be finalized by the 90 day deadline for credit to be given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5076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Recommended Exercise Classes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IS-120.c – An Introduction to Exercises</a:t>
            </a:r>
          </a:p>
          <a:p>
            <a:r>
              <a:rPr lang="en-US" sz="3200" dirty="0" smtClean="0"/>
              <a:t>IS-130.a </a:t>
            </a:r>
            <a:r>
              <a:rPr lang="en-US" sz="3200" dirty="0"/>
              <a:t>- How to be an Exercise Evaluator </a:t>
            </a:r>
            <a:endParaRPr lang="en-US" sz="3200" dirty="0" smtClean="0"/>
          </a:p>
          <a:p>
            <a:pPr lvl="1"/>
            <a:r>
              <a:rPr lang="en-US" sz="3200" dirty="0" smtClean="0"/>
              <a:t>Prerequisite:  120.c – An Introduction to Exercises </a:t>
            </a:r>
            <a:endParaRPr lang="en-US" sz="3200" dirty="0"/>
          </a:p>
          <a:p>
            <a:r>
              <a:rPr lang="en-US" sz="3200" dirty="0" smtClean="0"/>
              <a:t>L-0146 </a:t>
            </a:r>
            <a:r>
              <a:rPr lang="en-US" sz="3200" dirty="0"/>
              <a:t>- Homeland Security and Evaluation Program (HSEEP) </a:t>
            </a:r>
            <a:endParaRPr lang="en-US" sz="3200" dirty="0" smtClean="0"/>
          </a:p>
          <a:p>
            <a:pPr lvl="1"/>
            <a:r>
              <a:rPr lang="en-US" sz="3200" dirty="0"/>
              <a:t>Prerequisite:  120.c – An Introduction to Exercises </a:t>
            </a:r>
          </a:p>
          <a:p>
            <a:pPr marL="2286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62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Exercise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dirty="0" smtClean="0"/>
              <a:t>ADEM Resources:</a:t>
            </a:r>
          </a:p>
          <a:p>
            <a:pPr lvl="1"/>
            <a:r>
              <a:rPr lang="en-US" sz="2400" dirty="0" smtClean="0"/>
              <a:t>Exercise Templates </a:t>
            </a:r>
          </a:p>
          <a:p>
            <a:pPr lvl="1"/>
            <a:r>
              <a:rPr lang="en-US" sz="2400" dirty="0" smtClean="0"/>
              <a:t>Exercise Trainings covering exercise development and improvement planning </a:t>
            </a:r>
          </a:p>
          <a:p>
            <a:pPr lvl="1"/>
            <a:r>
              <a:rPr lang="en-US" sz="2400" dirty="0" smtClean="0"/>
              <a:t>Exercise Section </a:t>
            </a:r>
          </a:p>
          <a:p>
            <a:pPr marL="228600" lvl="1" indent="0">
              <a:buNone/>
            </a:pPr>
            <a:endParaRPr lang="en-US" sz="2400" dirty="0" smtClean="0">
              <a:hlinkClick r:id="rId2"/>
            </a:endParaRPr>
          </a:p>
          <a:p>
            <a:pPr marL="228600" lvl="1" indent="0">
              <a:buNone/>
            </a:pPr>
            <a:r>
              <a:rPr lang="en-US" sz="2400" dirty="0" smtClean="0">
                <a:hlinkClick r:id="rId2"/>
              </a:rPr>
              <a:t>https</a:t>
            </a:r>
            <a:r>
              <a:rPr lang="en-US" sz="2400" dirty="0">
                <a:hlinkClick r:id="rId2"/>
              </a:rPr>
              <a:t>://www.dps.arkansas.gov/emergency-management/adem/training-exercise/exercise/exercise-resources</a:t>
            </a:r>
            <a:r>
              <a:rPr lang="en-US" sz="2400" dirty="0" smtClean="0">
                <a:hlinkClick r:id="rId2"/>
              </a:rPr>
              <a:t>/</a:t>
            </a:r>
            <a:r>
              <a:rPr lang="en-US" sz="2400" dirty="0" smtClean="0"/>
              <a:t>  </a:t>
            </a:r>
          </a:p>
          <a:p>
            <a:pPr marL="0" indent="0">
              <a:buNone/>
            </a:pPr>
            <a:r>
              <a:rPr lang="en-US" sz="2800" dirty="0" smtClean="0"/>
              <a:t>FEMA Resources:</a:t>
            </a:r>
          </a:p>
          <a:p>
            <a:pPr lvl="1"/>
            <a:r>
              <a:rPr lang="en-US" sz="2400" dirty="0" smtClean="0"/>
              <a:t>HSEEP Preparedness Toolkit (Link on ADEM Exercise Page) </a:t>
            </a:r>
          </a:p>
          <a:p>
            <a:pPr lvl="1"/>
            <a:r>
              <a:rPr lang="en-US" sz="2400" dirty="0" smtClean="0"/>
              <a:t>Prep Toolkit 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https://preptoolkit.fema.gov/web/guest/user-guide/-/</a:t>
            </a:r>
            <a:r>
              <a:rPr lang="en-US" dirty="0" smtClean="0">
                <a:hlinkClick r:id="rId3"/>
              </a:rPr>
              <a:t>wiki/Main/Registration+and+Sign+In</a:t>
            </a:r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4624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Progressive Exercise Planning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dirty="0" smtClean="0"/>
              <a:t>Use a variety of exercises aligned to program priorities and objectives</a:t>
            </a:r>
          </a:p>
          <a:p>
            <a:r>
              <a:rPr lang="en-US" sz="3600" dirty="0" smtClean="0"/>
              <a:t>Increase the level of complexity over time</a:t>
            </a:r>
          </a:p>
          <a:p>
            <a:r>
              <a:rPr lang="en-US" sz="3600" dirty="0" smtClean="0"/>
              <a:t>Does not always imply a linear progression of exercise types</a:t>
            </a:r>
          </a:p>
          <a:p>
            <a:endParaRPr lang="en-US" sz="3600" dirty="0"/>
          </a:p>
          <a:p>
            <a:pPr marL="0" indent="0">
              <a:buNone/>
            </a:pPr>
            <a:r>
              <a:rPr lang="en-US" sz="3600" dirty="0" smtClean="0"/>
              <a:t>*Information taken from FEMA HSEEP Course 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08237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2919" y="0"/>
            <a:ext cx="9784080" cy="1792936"/>
          </a:xfrm>
        </p:spPr>
        <p:txBody>
          <a:bodyPr/>
          <a:lstStyle/>
          <a:p>
            <a:pPr algn="ctr"/>
            <a:r>
              <a:rPr lang="en-US" dirty="0" smtClean="0"/>
              <a:t>Building Block Approach to Exercise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792936"/>
            <a:ext cx="12191999" cy="506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17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6000" dirty="0" smtClean="0"/>
              <a:t>Planning Meeting timeline Review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Concept &amp; Objective Meeting (C&amp;O)</a:t>
            </a:r>
          </a:p>
          <a:p>
            <a:pPr lvl="1"/>
            <a:r>
              <a:rPr lang="en-US" dirty="0" smtClean="0"/>
              <a:t>Conducted 5-7 months before the exercise </a:t>
            </a:r>
          </a:p>
          <a:p>
            <a:pPr lvl="1"/>
            <a:endParaRPr lang="en-US" dirty="0"/>
          </a:p>
          <a:p>
            <a:r>
              <a:rPr lang="en-US" dirty="0" smtClean="0"/>
              <a:t>Initial Planning Meeting (IPM)</a:t>
            </a:r>
          </a:p>
          <a:p>
            <a:pPr lvl="1"/>
            <a:r>
              <a:rPr lang="en-US" dirty="0" smtClean="0"/>
              <a:t>Conducted 5-7 months before the exercise </a:t>
            </a:r>
          </a:p>
          <a:p>
            <a:pPr lvl="1"/>
            <a:endParaRPr lang="en-US" dirty="0"/>
          </a:p>
          <a:p>
            <a:r>
              <a:rPr lang="en-US" dirty="0" smtClean="0"/>
              <a:t>Midterm Planning Meeting (MPM)</a:t>
            </a:r>
          </a:p>
          <a:p>
            <a:pPr lvl="1"/>
            <a:r>
              <a:rPr lang="en-US" dirty="0" smtClean="0"/>
              <a:t>Conducted 3 months before the exercise </a:t>
            </a:r>
          </a:p>
          <a:p>
            <a:pPr lvl="1"/>
            <a:endParaRPr lang="en-US" dirty="0"/>
          </a:p>
          <a:p>
            <a:r>
              <a:rPr lang="en-US" dirty="0" smtClean="0"/>
              <a:t>MSEL Meeting (Optional) </a:t>
            </a:r>
          </a:p>
          <a:p>
            <a:pPr lvl="1"/>
            <a:r>
              <a:rPr lang="en-US" dirty="0" smtClean="0"/>
              <a:t>Conducted 3 months before the exercise</a:t>
            </a:r>
          </a:p>
          <a:p>
            <a:pPr lvl="1"/>
            <a:endParaRPr lang="en-US" dirty="0"/>
          </a:p>
          <a:p>
            <a:r>
              <a:rPr lang="en-US" dirty="0" smtClean="0"/>
              <a:t>Final Planning Meeting (FPM)</a:t>
            </a:r>
          </a:p>
          <a:p>
            <a:pPr lvl="1"/>
            <a:r>
              <a:rPr lang="en-US" dirty="0" smtClean="0"/>
              <a:t>Conducted 4-6 weeks before the exercise or the exercise plan is due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14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 smtClean="0"/>
              <a:t>Planning Team Members 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Typically selected following the C&amp;O Meeting </a:t>
            </a:r>
          </a:p>
          <a:p>
            <a:r>
              <a:rPr lang="en-US" sz="2800" dirty="0" smtClean="0"/>
              <a:t>Members are chosen based on the core capabilities, type of exercise, and draft objectives of the exercise</a:t>
            </a:r>
          </a:p>
          <a:p>
            <a:pPr lvl="1"/>
            <a:r>
              <a:rPr lang="en-US" sz="2400" dirty="0" smtClean="0"/>
              <a:t>They should be subject matter experts for the area they represent on the planning team</a:t>
            </a:r>
          </a:p>
          <a:p>
            <a:pPr lvl="2"/>
            <a:r>
              <a:rPr lang="en-US" sz="2400" dirty="0" smtClean="0"/>
              <a:t>They are not required to know the exercise documents or how to complete them </a:t>
            </a:r>
          </a:p>
          <a:p>
            <a:pPr lvl="2"/>
            <a:r>
              <a:rPr lang="en-US" sz="2400" dirty="0" smtClean="0"/>
              <a:t>Planning team members </a:t>
            </a:r>
            <a:r>
              <a:rPr lang="en-US" sz="2400" b="1" dirty="0" smtClean="0">
                <a:solidFill>
                  <a:srgbClr val="FFFF00"/>
                </a:solidFill>
              </a:rPr>
              <a:t>should not be </a:t>
            </a:r>
            <a:r>
              <a:rPr lang="en-US" sz="2400" dirty="0" smtClean="0"/>
              <a:t>exercise participants (players)</a:t>
            </a:r>
          </a:p>
          <a:p>
            <a:pPr lvl="3"/>
            <a:r>
              <a:rPr lang="en-US" sz="2200" dirty="0" smtClean="0"/>
              <a:t> </a:t>
            </a:r>
            <a:r>
              <a:rPr lang="en-US" sz="2200" dirty="0"/>
              <a:t>C</a:t>
            </a:r>
            <a:r>
              <a:rPr lang="en-US" sz="2200" dirty="0" smtClean="0"/>
              <a:t>an serve as a controller, evaluator, or SimCell during the exercise  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712359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Exercise Briefings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Senior Leaders Briefing</a:t>
            </a:r>
          </a:p>
          <a:p>
            <a:r>
              <a:rPr lang="en-US" dirty="0" smtClean="0"/>
              <a:t>Controller Briefing</a:t>
            </a:r>
          </a:p>
          <a:p>
            <a:r>
              <a:rPr lang="en-US" dirty="0" smtClean="0"/>
              <a:t>Evaluator Briefing</a:t>
            </a:r>
          </a:p>
          <a:p>
            <a:r>
              <a:rPr lang="en-US" dirty="0" smtClean="0"/>
              <a:t>Actor Briefing</a:t>
            </a:r>
          </a:p>
          <a:p>
            <a:r>
              <a:rPr lang="en-US" dirty="0" smtClean="0"/>
              <a:t>Player Briefing</a:t>
            </a:r>
          </a:p>
          <a:p>
            <a:r>
              <a:rPr lang="en-US" dirty="0" smtClean="0"/>
              <a:t>Observer Briefing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05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9600" dirty="0" smtClean="0"/>
              <a:t>Activity</a:t>
            </a:r>
            <a:endParaRPr lang="en-US" sz="9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92434" y="4032069"/>
            <a:ext cx="4824550" cy="1152904"/>
          </a:xfrm>
        </p:spPr>
        <p:txBody>
          <a:bodyPr>
            <a:normAutofit fontScale="92500" lnSpcReduction="10000"/>
          </a:bodyPr>
          <a:lstStyle/>
          <a:p>
            <a:r>
              <a:rPr lang="en-US" sz="6000" dirty="0" smtClean="0"/>
              <a:t>C &amp; O Meeting </a:t>
            </a:r>
            <a:r>
              <a:rPr lang="en-US" sz="2400" dirty="0"/>
              <a:t>5-7 months before the exercise </a:t>
            </a:r>
          </a:p>
          <a:p>
            <a:endParaRPr lang="en-US" sz="60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14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Concepts &amp; Objective Meeting </a:t>
            </a:r>
            <a:br>
              <a:rPr lang="en-US" dirty="0" smtClean="0"/>
            </a:br>
            <a:r>
              <a:rPr lang="en-US" dirty="0" smtClean="0"/>
              <a:t>(Phase 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Exercise discussion with elected officials/stakeholders</a:t>
            </a:r>
          </a:p>
          <a:p>
            <a:r>
              <a:rPr lang="en-US" sz="2400" dirty="0" smtClean="0"/>
              <a:t>Identify planning </a:t>
            </a:r>
            <a:r>
              <a:rPr lang="en-US" sz="2400" dirty="0"/>
              <a:t>t</a:t>
            </a:r>
            <a:r>
              <a:rPr lang="en-US" sz="2400" dirty="0" smtClean="0"/>
              <a:t>eam </a:t>
            </a:r>
            <a:r>
              <a:rPr lang="en-US" sz="2400" dirty="0"/>
              <a:t>m</a:t>
            </a:r>
            <a:r>
              <a:rPr lang="en-US" sz="2400" dirty="0" smtClean="0"/>
              <a:t>embers </a:t>
            </a:r>
          </a:p>
          <a:p>
            <a:r>
              <a:rPr lang="en-US" sz="2400" dirty="0" smtClean="0"/>
              <a:t>Select mission areas and core capabilities</a:t>
            </a:r>
          </a:p>
          <a:p>
            <a:r>
              <a:rPr lang="en-US" sz="2400" dirty="0" smtClean="0"/>
              <a:t>Fill out the Exercise </a:t>
            </a:r>
            <a:r>
              <a:rPr lang="en-US" sz="2400" dirty="0"/>
              <a:t>N</a:t>
            </a:r>
            <a:r>
              <a:rPr lang="en-US" sz="2400" dirty="0" smtClean="0"/>
              <a:t>otification Form</a:t>
            </a:r>
          </a:p>
          <a:p>
            <a:pPr lvl="1"/>
            <a:r>
              <a:rPr lang="en-US" sz="2400" dirty="0" smtClean="0"/>
              <a:t>Excel Workbook </a:t>
            </a:r>
          </a:p>
          <a:p>
            <a:pPr lvl="1"/>
            <a:r>
              <a:rPr lang="en-US" sz="2400" dirty="0" smtClean="0"/>
              <a:t>Submit completed form to </a:t>
            </a:r>
            <a:r>
              <a:rPr lang="en-US" sz="3200" dirty="0" smtClean="0">
                <a:solidFill>
                  <a:srgbClr val="FFFF00"/>
                </a:solidFill>
                <a:hlinkClick r:id="rId2"/>
              </a:rPr>
              <a:t>exercise@adem.arkansas.gov</a:t>
            </a:r>
            <a:endParaRPr lang="en-US" sz="3200" dirty="0" smtClean="0">
              <a:solidFill>
                <a:srgbClr val="FFFF00"/>
              </a:solidFill>
            </a:endParaRPr>
          </a:p>
          <a:p>
            <a:r>
              <a:rPr lang="en-US" sz="2400" dirty="0" smtClean="0"/>
              <a:t>Planning meeting sign-in sheet (Submit with Exercise Notification Form) </a:t>
            </a:r>
          </a:p>
          <a:p>
            <a:pPr lvl="1"/>
            <a:endParaRPr lang="en-US" dirty="0"/>
          </a:p>
          <a:p>
            <a:pPr marL="228600" lvl="1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36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Banded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Banded</Template>
  <TotalTime>418</TotalTime>
  <Words>969</Words>
  <Application>Microsoft Office PowerPoint</Application>
  <PresentationFormat>Widescreen</PresentationFormat>
  <Paragraphs>188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Corbel</vt:lpstr>
      <vt:lpstr>Wingdings</vt:lpstr>
      <vt:lpstr>Banded</vt:lpstr>
      <vt:lpstr>Planning Process</vt:lpstr>
      <vt:lpstr>Types of Exercises</vt:lpstr>
      <vt:lpstr>Progressive Exercise Planning Approach</vt:lpstr>
      <vt:lpstr>Building Block Approach to Exercise </vt:lpstr>
      <vt:lpstr>Planning Meeting timeline Review</vt:lpstr>
      <vt:lpstr>Planning Team Members </vt:lpstr>
      <vt:lpstr>Exercise Briefings</vt:lpstr>
      <vt:lpstr>Activity</vt:lpstr>
      <vt:lpstr>Concepts &amp; Objective Meeting  (Phase 1)</vt:lpstr>
      <vt:lpstr>Activity</vt:lpstr>
      <vt:lpstr>Initial Planning Meeting (PHASE 2)</vt:lpstr>
      <vt:lpstr>Activity</vt:lpstr>
      <vt:lpstr>Midterm planning meeting (Phase 3)</vt:lpstr>
      <vt:lpstr>Activity</vt:lpstr>
      <vt:lpstr>Msel Meeting (Optional) </vt:lpstr>
      <vt:lpstr>Activity</vt:lpstr>
      <vt:lpstr>Final Planning Meeting (phase 4)</vt:lpstr>
      <vt:lpstr>Exercise Logistics</vt:lpstr>
      <vt:lpstr>End of exercise activities</vt:lpstr>
      <vt:lpstr>Activity</vt:lpstr>
      <vt:lpstr>Analysis of Core Capabilities 1</vt:lpstr>
      <vt:lpstr>Analysis of Core Capability 2</vt:lpstr>
      <vt:lpstr>Appendix A:Improvement Plan</vt:lpstr>
      <vt:lpstr>Sign-in sheet</vt:lpstr>
      <vt:lpstr>Submission of AAR</vt:lpstr>
      <vt:lpstr>Recommended Exercise Classes </vt:lpstr>
      <vt:lpstr>Exercise Resources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Planning Process</dc:title>
  <dc:creator>Phillips, Jason</dc:creator>
  <cp:lastModifiedBy>Phillips, Jason</cp:lastModifiedBy>
  <cp:revision>35</cp:revision>
  <dcterms:created xsi:type="dcterms:W3CDTF">2022-09-09T17:51:01Z</dcterms:created>
  <dcterms:modified xsi:type="dcterms:W3CDTF">2023-04-18T15:22:06Z</dcterms:modified>
</cp:coreProperties>
</file>