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9"/>
  </p:notesMasterIdLst>
  <p:handoutMasterIdLst>
    <p:handoutMasterId r:id="rId10"/>
  </p:handoutMasterIdLst>
  <p:sldIdLst>
    <p:sldId id="259" r:id="rId2"/>
    <p:sldId id="339" r:id="rId3"/>
    <p:sldId id="338" r:id="rId4"/>
    <p:sldId id="310" r:id="rId5"/>
    <p:sldId id="303" r:id="rId6"/>
    <p:sldId id="340" r:id="rId7"/>
    <p:sldId id="31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3D0"/>
    <a:srgbClr val="E6E6E6"/>
    <a:srgbClr val="F6F6F6"/>
    <a:srgbClr val="1308F8"/>
    <a:srgbClr val="9C45E0"/>
    <a:srgbClr val="33CCFF"/>
    <a:srgbClr val="EDED3F"/>
    <a:srgbClr val="ED833B"/>
    <a:srgbClr val="000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5374" autoAdjust="0"/>
  </p:normalViewPr>
  <p:slideViewPr>
    <p:cSldViewPr snapToGrid="0">
      <p:cViewPr varScale="1">
        <p:scale>
          <a:sx n="101" d="100"/>
          <a:sy n="101" d="100"/>
        </p:scale>
        <p:origin x="224" y="6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Total: $16,500,657</a:t>
            </a:r>
          </a:p>
        </c:rich>
      </c:tx>
      <c:layout>
        <c:manualLayout>
          <c:xMode val="edge"/>
          <c:yMode val="edge"/>
          <c:x val="0.43348121719160104"/>
          <c:y val="1.03822564493461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92380249343829"/>
          <c:y val="0.12761536828864126"/>
          <c:w val="0.74445785309445012"/>
          <c:h val="0.7104538879765258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Agency Bonds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595249.26</c:v>
                </c:pt>
                <c:pt idx="1">
                  <c:v>572841.66999999993</c:v>
                </c:pt>
                <c:pt idx="2">
                  <c:v>2103205.21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0-4686-B4C0-71EA99FB47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SBA Loans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835748792270531"/>
                  <c:y val="-1.52745530756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DB-41DB-8D60-91DA5C7892C6}"/>
                </c:ext>
              </c:extLst>
            </c:dLbl>
            <c:dLbl>
              <c:idx val="1"/>
              <c:layout>
                <c:manualLayout>
                  <c:x val="0.1111111111111112"/>
                  <c:y val="-2.7154761023403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DB-41DB-8D60-91DA5C7892C6}"/>
                </c:ext>
              </c:extLst>
            </c:dLbl>
            <c:dLbl>
              <c:idx val="2"/>
              <c:layout>
                <c:manualLayout>
                  <c:x val="0.11352657004830918"/>
                  <c:y val="-8.4858628198134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DB-41DB-8D60-91DA5C7892C6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8316.75</c:v>
                </c:pt>
                <c:pt idx="1">
                  <c:v>30706.34</c:v>
                </c:pt>
                <c:pt idx="2">
                  <c:v>-8231.65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0-4686-B4C0-71EA99FB47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Mortgage Backed Securities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Sheet1!$D$2:$D$4</c:f>
              <c:numCache>
                <c:formatCode>_("$"* #,##0.00_);_("$"* \(#,##0.00\);_("$"* "-"??_);_(@_)</c:formatCode>
                <c:ptCount val="3"/>
                <c:pt idx="0">
                  <c:v>4171329</c:v>
                </c:pt>
                <c:pt idx="1">
                  <c:v>4203782.03</c:v>
                </c:pt>
                <c:pt idx="2">
                  <c:v>4535807.66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0-4686-B4C0-71EA99FB47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Munis</c:v>
                </c:pt>
              </c:strCache>
            </c:strRef>
          </c:tx>
          <c:spPr>
            <a:solidFill>
              <a:srgbClr val="DD23D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352657004830918"/>
                  <c:y val="1.0183035383776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DB-41DB-8D60-91DA5C7892C6}"/>
                </c:ext>
              </c:extLst>
            </c:dLbl>
            <c:dLbl>
              <c:idx val="2"/>
              <c:layout>
                <c:manualLayout>
                  <c:x val="0.10990338164251208"/>
                  <c:y val="3.687543676085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DB-41DB-8D60-91DA5C7892C6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Sheet1!$E$2:$E$4</c:f>
              <c:numCache>
                <c:formatCode>_("$"* #,##0.00_);_("$"* \(#,##0.00\);_("$"* "-"??_);_(@_)</c:formatCode>
                <c:ptCount val="3"/>
                <c:pt idx="0">
                  <c:v>49510.26</c:v>
                </c:pt>
                <c:pt idx="1">
                  <c:v>169312.84</c:v>
                </c:pt>
                <c:pt idx="2">
                  <c:v>-96471.71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0-4686-B4C0-71EA99FB47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US Gov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700483091787395E-2"/>
                  <c:y val="-5.770386717473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DB-41DB-8D60-91DA5C7892C6}"/>
                </c:ext>
              </c:extLst>
            </c:dLbl>
            <c:dLbl>
              <c:idx val="1"/>
              <c:layout>
                <c:manualLayout>
                  <c:x val="0.10386473429951681"/>
                  <c:y val="-3.394345127925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2-D941-A5FA-0FFF6A1B6CED}"/>
                </c:ext>
              </c:extLst>
            </c:dLbl>
            <c:dLbl>
              <c:idx val="2"/>
              <c:layout>
                <c:manualLayout>
                  <c:x val="0.10265700483091787"/>
                  <c:y val="-3.11144709022930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DB-41DB-8D60-91DA5C7892C6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Sheet1!$F$2:$F$4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165299.1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A0-4686-B4C0-71EA99FB477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Corporate Bonds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Sheet1!$G$2:$G$4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98299.4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A0-4686-B4C0-71EA99FB4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3085904"/>
        <c:axId val="1373086736"/>
        <c:axId val="0"/>
      </c:bar3DChart>
      <c:catAx>
        <c:axId val="137308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086736"/>
        <c:crosses val="autoZero"/>
        <c:auto val="1"/>
        <c:lblAlgn val="ctr"/>
        <c:lblOffset val="100"/>
        <c:noMultiLvlLbl val="0"/>
      </c:catAx>
      <c:valAx>
        <c:axId val="1373086736"/>
        <c:scaling>
          <c:orientation val="minMax"/>
          <c:max val="6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085904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Total: $942,824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Demand &amp; Money Market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1308F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B00-4D7A-A2D1-D01927439B06}"/>
              </c:ext>
            </c:extLst>
          </c:dPt>
          <c:dPt>
            <c:idx val="1"/>
            <c:invertIfNegative val="0"/>
            <c:bubble3D val="0"/>
            <c:spPr>
              <a:solidFill>
                <a:srgbClr val="1308F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B00-4D7A-A2D1-D01927439B06}"/>
              </c:ext>
            </c:extLst>
          </c:dPt>
          <c:dPt>
            <c:idx val="2"/>
            <c:invertIfNegative val="0"/>
            <c:bubble3D val="0"/>
            <c:spPr>
              <a:solidFill>
                <a:srgbClr val="1308F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B00-4D7A-A2D1-D01927439B06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31247.379999999997</c:v>
                </c:pt>
                <c:pt idx="1">
                  <c:v>28806.559999999998</c:v>
                </c:pt>
                <c:pt idx="2">
                  <c:v>25529.95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5-4451-AAE5-4D65984DF0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Commercial Paper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246363.28</c:v>
                </c:pt>
                <c:pt idx="1">
                  <c:v>260533.66</c:v>
                </c:pt>
                <c:pt idx="2">
                  <c:v>350343.56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5-4451-AAE5-4D65984DF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3281376"/>
        <c:axId val="1203281792"/>
        <c:axId val="0"/>
      </c:bar3DChart>
      <c:catAx>
        <c:axId val="120328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81792"/>
        <c:crosses val="autoZero"/>
        <c:auto val="1"/>
        <c:lblAlgn val="ctr"/>
        <c:lblOffset val="100"/>
        <c:noMultiLvlLbl val="0"/>
      </c:catAx>
      <c:valAx>
        <c:axId val="120328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8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82880" spcCol="274320" anchor="ctr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7.83</c:v>
                </c:pt>
                <c:pt idx="1">
                  <c:v>8.23</c:v>
                </c:pt>
                <c:pt idx="2">
                  <c:v>15.96</c:v>
                </c:pt>
                <c:pt idx="3">
                  <c:v>16.96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A-B242-BC3A-27E2E9E9F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11.82</c:v>
                </c:pt>
                <c:pt idx="1">
                  <c:v>9.85</c:v>
                </c:pt>
                <c:pt idx="2">
                  <c:v>17.73</c:v>
                </c:pt>
                <c:pt idx="3">
                  <c:v>18.149999999999999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A-B242-BC3A-27E2E9E9F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FY18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18.59</c:v>
                </c:pt>
                <c:pt idx="1">
                  <c:v>17.079999999999998</c:v>
                </c:pt>
                <c:pt idx="2">
                  <c:v>20.27</c:v>
                </c:pt>
                <c:pt idx="3">
                  <c:v>21.29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0A-B242-BC3A-27E2E9E9F4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576" tIns="91440" rIns="38100" bIns="19050" anchor="t" anchorCtr="0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A0A-B242-BC3A-27E2E9E9F475}"/>
                </c:ext>
              </c:extLst>
            </c:dLbl>
            <c:dLbl>
              <c:idx val="1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A0A-B242-BC3A-27E2E9E9F475}"/>
                </c:ext>
              </c:extLst>
            </c:dLbl>
            <c:dLbl>
              <c:idx val="2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A0A-B242-BC3A-27E2E9E9F475}"/>
                </c:ext>
              </c:extLst>
            </c:dLbl>
            <c:dLbl>
              <c:idx val="3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A0A-B242-BC3A-27E2E9E9F47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25.48</c:v>
                </c:pt>
                <c:pt idx="1">
                  <c:v>28.5</c:v>
                </c:pt>
                <c:pt idx="2">
                  <c:v>29.02</c:v>
                </c:pt>
                <c:pt idx="3">
                  <c:v>33.96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0A-B242-BC3A-27E2E9E9F4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C45E0"/>
              </a:solidFill>
            </c:spPr>
            <c:extLst>
              <c:ext xmlns:c16="http://schemas.microsoft.com/office/drawing/2014/chart" uri="{C3380CC4-5D6E-409C-BE32-E72D297353CC}">
                <c16:uniqueId val="{00000001-5435-E04B-B622-6EF788DE9264}"/>
              </c:ext>
            </c:extLst>
          </c:dPt>
          <c:dLbls>
            <c:dLbl>
              <c:idx val="0"/>
              <c:layout>
                <c:manualLayout>
                  <c:x val="1.0869565217391304E-2"/>
                  <c:y val="-7.5685895982946236E-3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5-E04B-B622-6EF788DE9264}"/>
                </c:ext>
              </c:extLst>
            </c:dLbl>
            <c:dLbl>
              <c:idx val="1"/>
              <c:layout>
                <c:manualLayout>
                  <c:x val="1.0869565217391304E-2"/>
                  <c:y val="-4.495916238160084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58165011982201E-2"/>
                      <c:h val="5.41723292693900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D24-0D41-8573-1756FA32239B}"/>
                </c:ext>
              </c:extLst>
            </c:dLbl>
            <c:dLbl>
              <c:idx val="2"/>
              <c:layout>
                <c:manualLayout>
                  <c:x val="1.6908212560386385E-2"/>
                  <c:y val="-1.7166423942314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5C-B248-8BD1-47611F65DD77}"/>
                </c:ext>
              </c:extLst>
            </c:dLbl>
            <c:dLbl>
              <c:idx val="3"/>
              <c:layout>
                <c:manualLayout>
                  <c:x val="1.0869565217391304E-2"/>
                  <c:y val="-3.18805016071557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C2C32B7F-18CE-5A45-BAFB-0E313D85D62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11-324C-B6EF-43BD8278B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22.68</c:v>
                </c:pt>
                <c:pt idx="1">
                  <c:v>23.44</c:v>
                </c:pt>
                <c:pt idx="2">
                  <c:v>23.19</c:v>
                </c:pt>
                <c:pt idx="3" formatCode="0.00">
                  <c:v>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5-E04B-B622-6EF788DE92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1.6908212560386472E-2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 sz="1400"/>
                    </a:pPr>
                    <a:r>
                      <a:rPr lang="en-US" dirty="0"/>
                      <a:t>$</a:t>
                    </a:r>
                    <a:fld id="{209EBA5B-FAA7-42D0-AC6C-125442C388B4}" type="VALUE">
                      <a:rPr lang="en-US" smtClean="0"/>
                      <a:pPr>
                        <a:defRPr lang="en-US" sz="1400"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BF-4910-A899-07E555370FD4}"/>
                </c:ext>
              </c:extLst>
            </c:dLbl>
            <c:dLbl>
              <c:idx val="1"/>
              <c:layout>
                <c:manualLayout>
                  <c:x val="1.570048309178744E-2"/>
                  <c:y val="-8.9918324763201689E-1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en-US" sz="1400" dirty="0"/>
                      <a:t>$</a:t>
                    </a:r>
                    <a:fld id="{D26B53B1-0F31-427E-A69D-9DE56795B87A}" type="VALUE">
                      <a:rPr lang="en-US" sz="1400" smtClean="0"/>
                      <a:pPr>
                        <a:defRPr sz="1400"/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235554794781087E-2"/>
                      <c:h val="5.20020993628920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D5E-4B35-AD81-A24FFCF74B69}"/>
                </c:ext>
              </c:extLst>
            </c:dLbl>
            <c:dLbl>
              <c:idx val="2"/>
              <c:layout>
                <c:manualLayout>
                  <c:x val="1.4492801171592682E-2"/>
                  <c:y val="2.452346277473519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$</a:t>
                    </a:r>
                    <a:fld id="{BA46B69C-AB80-D649-9553-E4CAF2022715}" type="VALUE">
                      <a:rPr lang="en-US" sz="1400" smtClean="0"/>
                      <a:pPr/>
                      <a:t>[VALUE]</a:t>
                    </a:fld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52946099128916E-2"/>
                      <c:h val="4.92554715321216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E6-A44B-8498-35F673DFE6C0}"/>
                </c:ext>
              </c:extLst>
            </c:dLbl>
            <c:dLbl>
              <c:idx val="3"/>
              <c:layout>
                <c:manualLayout>
                  <c:x val="1.570048309178744E-2"/>
                  <c:y val="-4.904692554947128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$</a:t>
                    </a:r>
                    <a:fld id="{0EB5F1B3-BDBC-404E-A052-39BFC9846002}" type="VALUE">
                      <a:rPr lang="en-US" sz="1400" smtClean="0"/>
                      <a:pPr/>
                      <a:t>[VALUE]</a:t>
                    </a:fld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11F-4C46-837D-B0D6B1CF28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0.00">
                  <c:v>6.83</c:v>
                </c:pt>
                <c:pt idx="1">
                  <c:v>8.39</c:v>
                </c:pt>
                <c:pt idx="2">
                  <c:v>9.0500000000000007</c:v>
                </c:pt>
                <c:pt idx="3">
                  <c:v>11.16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BF-4910-A899-07E555370FD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FY22</c:v>
                </c:pt>
              </c:strCache>
            </c:strRef>
          </c:tx>
          <c:spPr>
            <a:solidFill>
              <a:srgbClr val="DD23D0">
                <a:alpha val="71000"/>
              </a:srgbClr>
            </a:solid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lang="en-US"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A367F1-2DD4-474B-869B-2B7673DCA859}" type="VALUE">
                      <a:rPr lang="en-US" smtClean="0"/>
                      <a:pPr>
                        <a:defRPr lang="en-US" sz="1400" b="0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475845410628015E-2"/>
                      <c:h val="7.379109948917819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CA6-4FDE-8B73-F320144FDFEA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13.18</c:v>
                </c:pt>
                <c:pt idx="1">
                  <c:v>14.4</c:v>
                </c:pt>
                <c:pt idx="2">
                  <c:v>17.54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A6-4FDE-8B73-F320144FD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0"/>
        <c:shape val="box"/>
        <c:axId val="1750611552"/>
        <c:axId val="1750613232"/>
        <c:axId val="0"/>
      </c:bar3DChart>
      <c:catAx>
        <c:axId val="17506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613232"/>
        <c:crosses val="autoZero"/>
        <c:auto val="1"/>
        <c:lblAlgn val="ctr"/>
        <c:lblOffset val="100"/>
        <c:noMultiLvlLbl val="0"/>
      </c:catAx>
      <c:valAx>
        <c:axId val="175061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REVENUE (in USD MILLONS)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in"/>
        <c:minorTickMark val="in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61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Previous Admin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4.096786937999729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4A-4C42-A365-9A7738F528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01-AE4D-8176-8343402E1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FY21</c:v>
                </c:pt>
                <c:pt idx="12">
                  <c:v>FY22</c:v>
                </c:pt>
              </c:strCache>
            </c:strRef>
          </c:cat>
          <c:val>
            <c:numRef>
              <c:f>Sheet1!$B$2:$B$14</c:f>
              <c:numCache>
                <c:formatCode>"$"#,##0.00</c:formatCode>
                <c:ptCount val="13"/>
                <c:pt idx="0">
                  <c:v>36.03</c:v>
                </c:pt>
                <c:pt idx="1">
                  <c:v>27.28</c:v>
                </c:pt>
                <c:pt idx="2">
                  <c:v>22.87</c:v>
                </c:pt>
                <c:pt idx="3">
                  <c:v>18.18</c:v>
                </c:pt>
                <c:pt idx="4">
                  <c:v>20.39</c:v>
                </c:pt>
                <c:pt idx="5">
                  <c:v>10.19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6-5348-A13A-0338024890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Milligan Admin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F7-4944-A303-220F1F028CE3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FY21</c:v>
                </c:pt>
                <c:pt idx="12">
                  <c:v>FY22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5" formatCode="&quot;$&quot;#,##0.00">
                  <c:v>12.12</c:v>
                </c:pt>
                <c:pt idx="6" formatCode="&quot;$&quot;#,##0.00">
                  <c:v>48.98</c:v>
                </c:pt>
                <c:pt idx="7" formatCode="&quot;$&quot;#,##0.00">
                  <c:v>57.55</c:v>
                </c:pt>
                <c:pt idx="8" formatCode="&quot;$&quot;#,##0.00">
                  <c:v>77.23</c:v>
                </c:pt>
                <c:pt idx="9" formatCode="&quot;$&quot;#,##0.00">
                  <c:v>116.95</c:v>
                </c:pt>
                <c:pt idx="10" formatCode="&quot;$&quot;#,##0.00">
                  <c:v>80.73</c:v>
                </c:pt>
                <c:pt idx="11" formatCode="&quot;$&quot;#,##0.00">
                  <c:v>35.44</c:v>
                </c:pt>
                <c:pt idx="12" formatCode="&quot;$&quot;#,##0.00">
                  <c:v>45.12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6-5348-A13A-033802489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box"/>
        <c:axId val="1812954592"/>
        <c:axId val="1818715584"/>
        <c:axId val="0"/>
      </c:bar3DChart>
      <c:catAx>
        <c:axId val="18129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715584"/>
        <c:crosses val="autoZero"/>
        <c:auto val="1"/>
        <c:lblAlgn val="ctr"/>
        <c:lblOffset val="100"/>
        <c:noMultiLvlLbl val="0"/>
      </c:catAx>
      <c:valAx>
        <c:axId val="181871558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95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*As</a:t>
            </a:r>
            <a:r>
              <a:rPr lang="en-US" sz="1200" baseline="0" dirty="0"/>
              <a:t> of 3/31/2022</a:t>
            </a:r>
            <a:endParaRPr lang="en-US" sz="1200" dirty="0"/>
          </a:p>
        </c:rich>
      </c:tx>
      <c:layout>
        <c:manualLayout>
          <c:xMode val="edge"/>
          <c:yMode val="edge"/>
          <c:x val="1.4045893719806758E-2"/>
          <c:y val="0.8901859611917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Treasury General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33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DB52-4F9F-B988-B7D7C9456A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C79-4CA2-9EA2-C1B80F605419}"/>
              </c:ext>
            </c:extLst>
          </c:dPt>
          <c:dPt>
            <c:idx val="2"/>
            <c:bubble3D val="0"/>
            <c:spPr>
              <a:solidFill>
                <a:srgbClr val="9C45E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B52-4F9F-B988-B7D7C9456A95}"/>
              </c:ext>
            </c:extLst>
          </c:dPt>
          <c:dPt>
            <c:idx val="3"/>
            <c:bubble3D val="0"/>
            <c:spPr>
              <a:solidFill>
                <a:srgbClr val="1308F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B52-4F9F-B988-B7D7C9456A95}"/>
              </c:ext>
            </c:extLst>
          </c:dPt>
          <c:dPt>
            <c:idx val="4"/>
            <c:bubble3D val="0"/>
            <c:spPr>
              <a:solidFill>
                <a:srgbClr val="DD23D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DB52-4F9F-B988-B7D7C9456A95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DB52-4F9F-B988-B7D7C9456A95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B52-4F9F-B988-B7D7C9456A95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C247-44CA-A568-73F67A6FDB3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59F7-5342-80F4-5840BEC55C85}"/>
              </c:ext>
            </c:extLst>
          </c:dPt>
          <c:dLbls>
            <c:dLbl>
              <c:idx val="2"/>
              <c:layout>
                <c:manualLayout>
                  <c:x val="3.57011487694473E-2"/>
                  <c:y val="8.96033464820192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52-4F9F-B988-B7D7C9456A95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Demand &amp; Money Market</c:v>
                </c:pt>
                <c:pt idx="1">
                  <c:v>Agency Bonds</c:v>
                </c:pt>
                <c:pt idx="2">
                  <c:v>SBA Loans</c:v>
                </c:pt>
                <c:pt idx="3">
                  <c:v>Mortgage Backed Securities</c:v>
                </c:pt>
                <c:pt idx="4">
                  <c:v>Munis</c:v>
                </c:pt>
                <c:pt idx="5">
                  <c:v>Israel Bonds</c:v>
                </c:pt>
                <c:pt idx="6">
                  <c:v>US Gov- Treasuries</c:v>
                </c:pt>
                <c:pt idx="7">
                  <c:v>Commercial Paper</c:v>
                </c:pt>
                <c:pt idx="8">
                  <c:v>Corporate Bonds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0.59</c:v>
                </c:pt>
                <c:pt idx="1">
                  <c:v>1.04</c:v>
                </c:pt>
                <c:pt idx="2">
                  <c:v>0.04</c:v>
                </c:pt>
                <c:pt idx="3">
                  <c:v>4.22</c:v>
                </c:pt>
                <c:pt idx="4">
                  <c:v>0.08</c:v>
                </c:pt>
                <c:pt idx="5">
                  <c:v>0.06</c:v>
                </c:pt>
                <c:pt idx="6">
                  <c:v>0.18</c:v>
                </c:pt>
                <c:pt idx="7">
                  <c:v>1.34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2-4F9F-B988-B7D7C9456A9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0.75468</cdr:x>
      <cdr:y>0.19584</cdr:y>
    </cdr:from>
    <cdr:to>
      <cdr:x>0.85984</cdr:x>
      <cdr:y>0.2529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32D17F5-DBC5-4699-9909-D22C021D8234}"/>
            </a:ext>
          </a:extLst>
        </cdr:cNvPr>
        <cdr:cNvSpPr txBox="1"/>
      </cdr:nvSpPr>
      <cdr:spPr>
        <a:xfrm xmlns:a="http://schemas.openxmlformats.org/drawingml/2006/main">
          <a:off x="7935945" y="1465480"/>
          <a:ext cx="1105821" cy="426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0.49282</cdr:x>
      <cdr:y>0.17347</cdr:y>
    </cdr:from>
    <cdr:to>
      <cdr:x>0.58564</cdr:x>
      <cdr:y>0.23885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62CD120-CF59-4197-80EF-F4D9D32AF86C}"/>
            </a:ext>
          </a:extLst>
        </cdr:cNvPr>
        <cdr:cNvSpPr txBox="1"/>
      </cdr:nvSpPr>
      <cdr:spPr>
        <a:xfrm xmlns:a="http://schemas.openxmlformats.org/drawingml/2006/main">
          <a:off x="6008451" y="979944"/>
          <a:ext cx="113165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$5,141,942</a:t>
          </a:r>
        </a:p>
      </cdr:txBody>
    </cdr:sp>
  </cdr:relSizeAnchor>
  <cdr:relSizeAnchor xmlns:cdr="http://schemas.openxmlformats.org/drawingml/2006/chartDrawing">
    <cdr:from>
      <cdr:x>0.5</cdr:x>
      <cdr:y>0.17861</cdr:y>
    </cdr:from>
    <cdr:to>
      <cdr:x>0.575</cdr:x>
      <cdr:y>0.22338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69C4B6B-621E-4739-9551-4E3BA09F327D}"/>
            </a:ext>
          </a:extLst>
        </cdr:cNvPr>
        <cdr:cNvSpPr txBox="1"/>
      </cdr:nvSpPr>
      <cdr:spPr>
        <a:xfrm xmlns:a="http://schemas.openxmlformats.org/drawingml/2006/main">
          <a:off x="6096000" y="1008968"/>
          <a:ext cx="914400" cy="25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0.72201</cdr:x>
      <cdr:y>0.06321</cdr:y>
    </cdr:from>
    <cdr:to>
      <cdr:x>0.79701</cdr:x>
      <cdr:y>0.22507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2F11675-DC02-4049-AE74-846669CAB56E}"/>
            </a:ext>
          </a:extLst>
        </cdr:cNvPr>
        <cdr:cNvSpPr txBox="1"/>
      </cdr:nvSpPr>
      <cdr:spPr>
        <a:xfrm xmlns:a="http://schemas.openxmlformats.org/drawingml/2006/main">
          <a:off x="8802686" y="3570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$6,534,310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0.48595</cdr:x>
      <cdr:y>0.26272</cdr:y>
    </cdr:from>
    <cdr:to>
      <cdr:x>0.57291</cdr:x>
      <cdr:y>0.43346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6F2C51-E4DF-493F-9435-A06345AF56D9}"/>
            </a:ext>
          </a:extLst>
        </cdr:cNvPr>
        <cdr:cNvSpPr txBox="1"/>
      </cdr:nvSpPr>
      <cdr:spPr>
        <a:xfrm xmlns:a="http://schemas.openxmlformats.org/drawingml/2006/main">
          <a:off x="5110047" y="14069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</cdr:x>
      <cdr:y>0.24752</cdr:y>
    </cdr:from>
    <cdr:to>
      <cdr:x>0.58696</cdr:x>
      <cdr:y>0.41826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BE6F092-F893-4258-98A3-C7A5C8B4EA82}"/>
            </a:ext>
          </a:extLst>
        </cdr:cNvPr>
        <cdr:cNvSpPr txBox="1"/>
      </cdr:nvSpPr>
      <cdr:spPr>
        <a:xfrm xmlns:a="http://schemas.openxmlformats.org/drawingml/2006/main">
          <a:off x="5257800" y="13255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$289,340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0.70168</cdr:x>
      <cdr:y>0.60805</cdr:y>
    </cdr:from>
    <cdr:to>
      <cdr:x>0.74749</cdr:x>
      <cdr:y>0.67668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F0BEC5B-77CB-F040-8EBC-F3F02B7CDD79}"/>
            </a:ext>
          </a:extLst>
        </cdr:cNvPr>
        <cdr:cNvSpPr txBox="1"/>
      </cdr:nvSpPr>
      <cdr:spPr>
        <a:xfrm xmlns:a="http://schemas.openxmlformats.org/drawingml/2006/main">
          <a:off x="7975600" y="2925803"/>
          <a:ext cx="5207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0.66592</cdr:x>
      <cdr:y>0.47345</cdr:y>
    </cdr:from>
    <cdr:to>
      <cdr:x>0.74413</cdr:x>
      <cdr:y>0.57638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A7B20C1-64D4-2E4C-8864-6B8768E30792}"/>
            </a:ext>
          </a:extLst>
        </cdr:cNvPr>
        <cdr:cNvSpPr txBox="1"/>
      </cdr:nvSpPr>
      <cdr:spPr>
        <a:xfrm xmlns:a="http://schemas.openxmlformats.org/drawingml/2006/main">
          <a:off x="7569200" y="2278103"/>
          <a:ext cx="8890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0.44855</cdr:x>
      <cdr:y>0.55208</cdr:y>
    </cdr:from>
    <cdr:to>
      <cdr:x>0.52899</cdr:x>
      <cdr:y>0.73554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36890BB-BF04-4395-99F7-3921887EB7A1}"/>
            </a:ext>
          </a:extLst>
        </cdr:cNvPr>
        <cdr:cNvSpPr txBox="1"/>
      </cdr:nvSpPr>
      <cdr:spPr>
        <a:xfrm xmlns:a="http://schemas.openxmlformats.org/drawingml/2006/main">
          <a:off x="5098415" y="27515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5D88FAC-30DE-4C85-914E-ABD7C974DCE2}" type="datetimeFigureOut">
              <a:rPr lang="en-US" smtClean="0"/>
              <a:t>4/15/22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8FBA1E3-6EA9-438D-8784-7254D19C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1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BF56713-CFCC-4402-8CEC-6B9297F4E396}" type="datetimeFigureOut">
              <a:rPr lang="en-US" smtClean="0"/>
              <a:t>4/15/22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F0E3CFE-203C-4FC1-8021-EEDC0C03F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8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Board of Finance Investment Operation and Returns, 3</a:t>
            </a:r>
            <a:r>
              <a:rPr lang="en-US" baseline="30000" dirty="0"/>
              <a:t>rd</a:t>
            </a:r>
            <a:r>
              <a:rPr lang="en-US" dirty="0"/>
              <a:t>  Quarter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Fiscal Year 2016 through fiscal year 2019 quarterly total revenue comparison.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</a:t>
            </a:r>
            <a:r>
              <a:rPr lang="en-US" baseline="0" dirty="0"/>
              <a:t> of total receipted revenue from FY 2005 to FY 2019, reported yearly.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Board of Finance Investment Operation and Returns, 3</a:t>
            </a:r>
            <a:r>
              <a:rPr lang="en-US" baseline="30000" dirty="0"/>
              <a:t>rd</a:t>
            </a:r>
            <a:r>
              <a:rPr lang="en-US" dirty="0"/>
              <a:t>  Quarter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5949-BDAE-DD4B-8E7D-E6B13272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21FA3-24FF-CD4A-AB63-203C7CCB6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92466-054A-B848-81B5-487F0A0E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9105A-C3B8-284B-8154-4C6118DD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F96F-AEDC-9D4C-BF74-709D3C1A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9DAC-63B3-2C4D-AE28-BD9EA60D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68B7F-FD59-314B-A021-7AEC5348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2AF4-3652-1E43-9C52-A23A90A1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E67B-6250-6A40-B166-8C9A8CBC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210AB-3FE8-7C44-81C7-C59A7BA7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F6BBA-3D7D-864C-9100-61DFF7EC4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526D1-D8A0-1843-BF52-2B7E30089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D08B-6ECA-FF43-8F0B-758E6A4B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723E-7558-E84D-A872-1EA64250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F94C-2C01-5748-9FFF-D35997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C488-917A-FC48-A3EB-24569BB9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E066-5BF0-EB49-ACBF-F21A779D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723E2-BC2F-D84D-8748-5E2119D9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99F1-4106-5948-B9C7-E7BCF5E2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B7B89-9E46-8B4A-9000-9157C902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AC84-1675-2D47-AE11-260F3E95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34B98-BB7C-A447-BA9D-279A8BEE0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25F3-BA20-3D42-A399-FC2B63FC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9CFD-F958-1545-BE3F-FFE0446E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376E9-3E25-6F43-B8AE-BB09A747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61CC-6665-4D42-8A95-09BEF641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9D22-3D19-784C-A270-F9DB901C1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B73A5-1E87-E942-8446-E6B21AEF7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C141A-7130-5A4A-A650-04E70630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55D5-4FB1-BB40-AE6F-EDD038DD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35084-DAA9-A24B-97D2-CE3213D4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8378-9A7C-4542-B028-45D5E874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0884B-9894-8E4A-B05E-03D06EBE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EF0B9-31F8-B14D-ABDD-1515B150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CA5FD-BBCE-584C-AF8C-6C56F2525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05351-4890-004C-8101-20821B76D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3D223-19E0-C842-A256-85EE275B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B893A-CD0D-CA4A-AE45-5795EF5F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0CECA-3B89-194F-8D29-366E45BD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6E6F-B2E7-2A4E-80AD-FC5C7FE4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E0FD4-A54E-1544-A1CC-9213B4DB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FFA95-B765-7946-85FD-1518EE3F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21738-D30E-5646-94F4-A2453B6B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6B1A7-30CD-0F41-B09F-BE9BDB0F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DF899-35B1-644A-9FFA-2D925FB9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1CF8B-57B5-7142-87C9-9278E0DC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390B-5C5E-B940-BF75-B64D1A59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BB7B-0927-784B-A6BD-35650C04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6CD6E-AFBE-D443-9688-E15801DFE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396C0-659B-DD45-B6C8-C06536BA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69343-6CE5-3145-82E2-58D010BE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6757D-C6C9-AC45-8E1E-A8D5AB6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9EBF-DBC3-B747-A002-E6E00DF0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4C289-8E19-C243-8E68-75FAD65B7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2CCD7-B6BE-3E44-A7D6-3C7CA3AF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80E8-F4F1-4242-B003-2F294A56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5A75A-F064-CF4A-A16E-9D347BF9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7BC56-BE3C-D448-8F06-EF8041ED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E95A2-80B4-0A4B-A14E-BB1BD4CB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80120-788C-3D45-9151-684C79F8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52CE-4207-254C-912A-ECD346F2C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0291-D731-46A7-B442-B42F3CA4FDAE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9C1B4-42FE-BE44-8BE2-44AA6DEE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F3EA-BE5B-EF41-B3DB-7B25345AA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886325"/>
          </a:xfrm>
          <a:solidFill>
            <a:srgbClr val="E6E6E6"/>
          </a:solidFill>
        </p:spPr>
        <p:txBody>
          <a:bodyPr anchor="ctr" anchorCtr="0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Board of Finance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Operation and Returns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Quarter  FY2022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86325"/>
            <a:ext cx="12192000" cy="1971675"/>
          </a:xfrm>
        </p:spPr>
        <p:txBody>
          <a:bodyPr rIns="1371600" anchor="ctr" anchorCtr="0">
            <a:noAutofit/>
          </a:bodyPr>
          <a:lstStyle/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Milligan</a:t>
            </a:r>
          </a:p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Arkansas Treasurer of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7131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B1EF-3D81-479B-9C6D-59EC4845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643"/>
            <a:ext cx="12192000" cy="897653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n-US" sz="4000" dirty="0"/>
              <a:t>Long-term Investment Revenue, Receipted</a:t>
            </a:r>
            <a:br>
              <a:rPr lang="en-US" dirty="0"/>
            </a:b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 Quarter FY 2022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39F642-988F-44F7-AE74-BCC9E0D6E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90640"/>
              </p:ext>
            </p:extLst>
          </p:nvPr>
        </p:nvGraphicFramePr>
        <p:xfrm>
          <a:off x="0" y="1053296"/>
          <a:ext cx="12192000" cy="564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CDF3B5-D7C3-47AA-B9C1-C431C7241FD5}"/>
              </a:ext>
            </a:extLst>
          </p:cNvPr>
          <p:cNvSpPr txBox="1"/>
          <p:nvPr/>
        </p:nvSpPr>
        <p:spPr>
          <a:xfrm>
            <a:off x="3268493" y="2140084"/>
            <a:ext cx="132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$4,824,405</a:t>
            </a:r>
          </a:p>
        </p:txBody>
      </p:sp>
    </p:spTree>
    <p:extLst>
      <p:ext uri="{BB962C8B-B14F-4D97-AF65-F5344CB8AC3E}">
        <p14:creationId xmlns:p14="http://schemas.microsoft.com/office/powerpoint/2010/main" val="75231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5846-EAD3-48F9-957A-BAF5FD67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Short-term Investment Revenue, Receipted</a:t>
            </a:r>
            <a:br>
              <a:rPr lang="en-US" sz="4400" dirty="0">
                <a:latin typeface="+mj-lt"/>
              </a:rPr>
            </a:br>
            <a:r>
              <a:rPr lang="en-US" sz="2400" dirty="0">
                <a:latin typeface="+mj-lt"/>
              </a:rPr>
              <a:t>3</a:t>
            </a:r>
            <a:r>
              <a:rPr lang="en-US" sz="2400" baseline="30000" dirty="0">
                <a:latin typeface="+mj-lt"/>
              </a:rPr>
              <a:t>rd</a:t>
            </a:r>
            <a:r>
              <a:rPr lang="en-US" sz="2400" dirty="0"/>
              <a:t> </a:t>
            </a:r>
            <a:r>
              <a:rPr lang="en-US" sz="2400" dirty="0">
                <a:latin typeface="+mj-lt"/>
              </a:rPr>
              <a:t>Quarter FY 2022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FCC3EE-CE16-4F4C-970A-448458B4F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037524"/>
              </p:ext>
            </p:extLst>
          </p:nvPr>
        </p:nvGraphicFramePr>
        <p:xfrm>
          <a:off x="838200" y="1137424"/>
          <a:ext cx="10515600" cy="535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216AAA-3739-4DE4-A7C9-AE86702FE2E3}"/>
              </a:ext>
            </a:extLst>
          </p:cNvPr>
          <p:cNvSpPr txBox="1"/>
          <p:nvPr/>
        </p:nvSpPr>
        <p:spPr>
          <a:xfrm>
            <a:off x="3319669" y="2544417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$277,611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767B6-C26E-476E-AADA-E4C804D43344}"/>
              </a:ext>
            </a:extLst>
          </p:cNvPr>
          <p:cNvSpPr txBox="1"/>
          <p:nvPr/>
        </p:nvSpPr>
        <p:spPr>
          <a:xfrm>
            <a:off x="8607287" y="1750324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$375,874</a:t>
            </a:r>
          </a:p>
        </p:txBody>
      </p:sp>
    </p:spTree>
    <p:extLst>
      <p:ext uri="{BB962C8B-B14F-4D97-AF65-F5344CB8AC3E}">
        <p14:creationId xmlns:p14="http://schemas.microsoft.com/office/powerpoint/2010/main" val="142801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cs typeface="Times New Roman" panose="02020603050405020304" pitchFamily="18" charset="0"/>
              </a:rPr>
              <a:t>Total Revenue per Quarter</a:t>
            </a:r>
            <a:br>
              <a:rPr lang="en-US" sz="4800" dirty="0">
                <a:cs typeface="Times New Roman" panose="02020603050405020304" pitchFamily="18" charset="0"/>
              </a:rPr>
            </a:br>
            <a:r>
              <a:rPr lang="en-US" sz="2400" dirty="0">
                <a:cs typeface="Times New Roman" panose="02020603050405020304" pitchFamily="18" charset="0"/>
              </a:rPr>
              <a:t>FY 16 – FY 22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222407-3B9A-9247-A7FD-79D63DACE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246071"/>
              </p:ext>
            </p:extLst>
          </p:nvPr>
        </p:nvGraphicFramePr>
        <p:xfrm>
          <a:off x="838200" y="1177637"/>
          <a:ext cx="10515600" cy="517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96A00-FE94-B64A-B86D-4366BB49F4CD}"/>
              </a:ext>
            </a:extLst>
          </p:cNvPr>
          <p:cNvSpPr txBox="1"/>
          <p:nvPr/>
        </p:nvSpPr>
        <p:spPr>
          <a:xfrm>
            <a:off x="4267201" y="6266161"/>
            <a:ext cx="368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Quarterly book return: 1.0%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1661A8-73A2-475E-8D58-CEE588E59499}"/>
              </a:ext>
            </a:extLst>
          </p:cNvPr>
          <p:cNvSpPr/>
          <p:nvPr/>
        </p:nvSpPr>
        <p:spPr>
          <a:xfrm>
            <a:off x="8063948" y="3201655"/>
            <a:ext cx="655982" cy="36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  <a:cs typeface="Times New Roman" panose="02020603050405020304" pitchFamily="18" charset="0"/>
              </a:rPr>
              <a:t>Historical Timeline FY 2010-2022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1AAEC1-314F-7545-BC9B-7211FF47D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360672"/>
              </p:ext>
            </p:extLst>
          </p:nvPr>
        </p:nvGraphicFramePr>
        <p:xfrm>
          <a:off x="431799" y="1540193"/>
          <a:ext cx="11366500" cy="498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A5AC7-3C7D-2647-B015-40E6452E20A4}"/>
              </a:ext>
            </a:extLst>
          </p:cNvPr>
          <p:cNvSpPr txBox="1"/>
          <p:nvPr/>
        </p:nvSpPr>
        <p:spPr>
          <a:xfrm>
            <a:off x="3733800" y="990600"/>
            <a:ext cx="53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Total Revenue, All Sources, Receipted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ABCA7-94F3-D04C-AC36-0615603A88E3}"/>
              </a:ext>
            </a:extLst>
          </p:cNvPr>
          <p:cNvSpPr txBox="1"/>
          <p:nvPr/>
        </p:nvSpPr>
        <p:spPr>
          <a:xfrm rot="16200000">
            <a:off x="-516347" y="3811973"/>
            <a:ext cx="209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Revenue in USD - Millions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12FAA-DD96-EB40-878A-66943762A377}"/>
              </a:ext>
            </a:extLst>
          </p:cNvPr>
          <p:cNvSpPr txBox="1"/>
          <p:nvPr/>
        </p:nvSpPr>
        <p:spPr>
          <a:xfrm rot="16200000">
            <a:off x="4996076" y="4860521"/>
            <a:ext cx="9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$22.31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E7358-C8A7-7A40-BEA8-B1C7E92E52EA}"/>
              </a:ext>
            </a:extLst>
          </p:cNvPr>
          <p:cNvSpPr txBox="1"/>
          <p:nvPr/>
        </p:nvSpPr>
        <p:spPr>
          <a:xfrm>
            <a:off x="7988299" y="6124134"/>
            <a:ext cx="3538977" cy="400110"/>
          </a:xfrm>
          <a:prstGeom prst="rect">
            <a:avLst/>
          </a:prstGeom>
          <a:noFill/>
          <a:ln cap="flat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00312"/>
                      <a:gd name="connsiteY0" fmla="*/ 0 h 369332"/>
                      <a:gd name="connsiteX1" fmla="*/ 600075 w 2500312"/>
                      <a:gd name="connsiteY1" fmla="*/ 0 h 369332"/>
                      <a:gd name="connsiteX2" fmla="*/ 1150144 w 2500312"/>
                      <a:gd name="connsiteY2" fmla="*/ 0 h 369332"/>
                      <a:gd name="connsiteX3" fmla="*/ 1825228 w 2500312"/>
                      <a:gd name="connsiteY3" fmla="*/ 0 h 369332"/>
                      <a:gd name="connsiteX4" fmla="*/ 2500312 w 2500312"/>
                      <a:gd name="connsiteY4" fmla="*/ 0 h 369332"/>
                      <a:gd name="connsiteX5" fmla="*/ 2500312 w 2500312"/>
                      <a:gd name="connsiteY5" fmla="*/ 369332 h 369332"/>
                      <a:gd name="connsiteX6" fmla="*/ 1925240 w 2500312"/>
                      <a:gd name="connsiteY6" fmla="*/ 369332 h 369332"/>
                      <a:gd name="connsiteX7" fmla="*/ 1350168 w 2500312"/>
                      <a:gd name="connsiteY7" fmla="*/ 369332 h 369332"/>
                      <a:gd name="connsiteX8" fmla="*/ 675084 w 2500312"/>
                      <a:gd name="connsiteY8" fmla="*/ 369332 h 369332"/>
                      <a:gd name="connsiteX9" fmla="*/ 0 w 2500312"/>
                      <a:gd name="connsiteY9" fmla="*/ 369332 h 369332"/>
                      <a:gd name="connsiteX10" fmla="*/ 0 w 2500312"/>
                      <a:gd name="connsiteY10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00312" h="369332" extrusionOk="0">
                        <a:moveTo>
                          <a:pt x="0" y="0"/>
                        </a:moveTo>
                        <a:cubicBezTo>
                          <a:pt x="125782" y="14353"/>
                          <a:pt x="414808" y="-9812"/>
                          <a:pt x="600075" y="0"/>
                        </a:cubicBezTo>
                        <a:cubicBezTo>
                          <a:pt x="785342" y="9812"/>
                          <a:pt x="977759" y="23019"/>
                          <a:pt x="1150144" y="0"/>
                        </a:cubicBezTo>
                        <a:cubicBezTo>
                          <a:pt x="1322529" y="-23019"/>
                          <a:pt x="1510066" y="-3261"/>
                          <a:pt x="1825228" y="0"/>
                        </a:cubicBezTo>
                        <a:cubicBezTo>
                          <a:pt x="2140390" y="3261"/>
                          <a:pt x="2340065" y="-10268"/>
                          <a:pt x="2500312" y="0"/>
                        </a:cubicBezTo>
                        <a:cubicBezTo>
                          <a:pt x="2517418" y="91456"/>
                          <a:pt x="2518471" y="211595"/>
                          <a:pt x="2500312" y="369332"/>
                        </a:cubicBezTo>
                        <a:cubicBezTo>
                          <a:pt x="2277408" y="367197"/>
                          <a:pt x="2060753" y="375227"/>
                          <a:pt x="1925240" y="369332"/>
                        </a:cubicBezTo>
                        <a:cubicBezTo>
                          <a:pt x="1789727" y="363437"/>
                          <a:pt x="1624355" y="345717"/>
                          <a:pt x="1350168" y="369332"/>
                        </a:cubicBezTo>
                        <a:cubicBezTo>
                          <a:pt x="1075981" y="392947"/>
                          <a:pt x="963416" y="355648"/>
                          <a:pt x="675084" y="369332"/>
                        </a:cubicBezTo>
                        <a:cubicBezTo>
                          <a:pt x="386752" y="383016"/>
                          <a:pt x="280996" y="344532"/>
                          <a:pt x="0" y="369332"/>
                        </a:cubicBezTo>
                        <a:cubicBezTo>
                          <a:pt x="11387" y="231265"/>
                          <a:pt x="-12011" y="1757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</a:rPr>
              <a:t>Running total: $474.14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349BB-0A16-4255-8098-2EE13E7B7567}"/>
              </a:ext>
            </a:extLst>
          </p:cNvPr>
          <p:cNvSpPr txBox="1"/>
          <p:nvPr/>
        </p:nvSpPr>
        <p:spPr>
          <a:xfrm>
            <a:off x="5134003" y="5442937"/>
            <a:ext cx="691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$10.19</a:t>
            </a:r>
          </a:p>
        </p:txBody>
      </p:sp>
    </p:spTree>
    <p:extLst>
      <p:ext uri="{BB962C8B-B14F-4D97-AF65-F5344CB8AC3E}">
        <p14:creationId xmlns:p14="http://schemas.microsoft.com/office/powerpoint/2010/main" val="412608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F9D9-BAA9-4F91-A607-14CE009B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Treasury Portfolio Allocation</a:t>
            </a:r>
            <a:endParaRPr lang="en-US" sz="1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94A5FBE-E78D-4270-B9E6-9AA48BCDD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490057"/>
              </p:ext>
            </p:extLst>
          </p:nvPr>
        </p:nvGraphicFramePr>
        <p:xfrm>
          <a:off x="838200" y="1471962"/>
          <a:ext cx="10515600" cy="520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28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73AAB7-ECFF-EA40-9573-22DFAD5C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6" r="26797"/>
          <a:stretch/>
        </p:blipFill>
        <p:spPr>
          <a:xfrm>
            <a:off x="1" y="-1"/>
            <a:ext cx="12192000" cy="7240949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B168D-5DA4-B143-8E0F-9C2AE0407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600075"/>
            <a:ext cx="3699164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191</Words>
  <Application>Microsoft Macintosh PowerPoint</Application>
  <PresentationFormat>Widescreen</PresentationFormat>
  <Paragraphs>47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State Board of Finance Investment Operation and Returns 3rd Quarter  FY2022</vt:lpstr>
      <vt:lpstr>Long-term Investment Revenue, Receipted 3rd  Quarter FY 2022</vt:lpstr>
      <vt:lpstr>Short-term Investment Revenue, Receipted 3rd Quarter FY 2022</vt:lpstr>
      <vt:lpstr>Total Revenue per Quarter FY 16 – FY 22</vt:lpstr>
      <vt:lpstr>Historical Timeline FY 2010-2022</vt:lpstr>
      <vt:lpstr>Treasury Portfolio Allocation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Board of Finance Investment Operation and Returns 1st Quarter  FY2021</dc:title>
  <dc:creator>Stacy Peterson</dc:creator>
  <cp:lastModifiedBy>Stacy Peterson</cp:lastModifiedBy>
  <cp:revision>111</cp:revision>
  <cp:lastPrinted>2021-10-19T13:58:02Z</cp:lastPrinted>
  <dcterms:created xsi:type="dcterms:W3CDTF">2020-10-26T15:18:26Z</dcterms:created>
  <dcterms:modified xsi:type="dcterms:W3CDTF">2022-04-15T13:55:21Z</dcterms:modified>
</cp:coreProperties>
</file>