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12"/>
  </p:notesMasterIdLst>
  <p:handoutMasterIdLst>
    <p:handoutMasterId r:id="rId13"/>
  </p:handoutMasterIdLst>
  <p:sldIdLst>
    <p:sldId id="259" r:id="rId2"/>
    <p:sldId id="328" r:id="rId3"/>
    <p:sldId id="330" r:id="rId4"/>
    <p:sldId id="310" r:id="rId5"/>
    <p:sldId id="326" r:id="rId6"/>
    <p:sldId id="327" r:id="rId7"/>
    <p:sldId id="331" r:id="rId8"/>
    <p:sldId id="332" r:id="rId9"/>
    <p:sldId id="333" r:id="rId10"/>
    <p:sldId id="314" r:id="rId1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CCFF"/>
    <a:srgbClr val="9C45E0"/>
    <a:srgbClr val="F6F6F6"/>
    <a:srgbClr val="E6E6E6"/>
    <a:srgbClr val="F0F0F0"/>
    <a:srgbClr val="F7F7F7"/>
    <a:srgbClr val="F8F8F8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5935" autoAdjust="0"/>
  </p:normalViewPr>
  <p:slideViewPr>
    <p:cSldViewPr snapToGrid="0">
      <p:cViewPr varScale="1">
        <p:scale>
          <a:sx n="80" d="100"/>
          <a:sy n="80" d="100"/>
        </p:scale>
        <p:origin x="3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bj\d8blwqk90wl2wf1zz927dmph0000gn\T\com.microsoft.Outlook\Outlook%20Temp\fy20%204qrt%20chart%20draf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users$\SBOF%20Documents\Total%20Receipted%20Earnings%20under%20Milliga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cypeterson\Library\Containers\com.microsoft.Excel\Data\Downloads\A191RL1Q225SBEA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26863412788498E-2"/>
          <c:y val="1.5728963446737135E-2"/>
          <c:w val="0.96405228758169936"/>
          <c:h val="0.86054611422075888"/>
        </c:manualLayout>
      </c:layout>
      <c:pie3DChart>
        <c:varyColors val="1"/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>
      <a:outerShdw blurRad="50800" dist="38100" dir="2700000" algn="tl" rotWithShape="0">
        <a:schemeClr val="bg1">
          <a:alpha val="40000"/>
        </a:schemeClr>
      </a:outerShdw>
    </a:effectLst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b="0" dirty="0">
                <a:solidFill>
                  <a:srgbClr val="000000"/>
                </a:solidFill>
                <a:latin typeface="+mj-lt"/>
              </a:rPr>
              <a:t>Share of Market Value Total</a:t>
            </a:r>
          </a:p>
          <a:p>
            <a:pPr>
              <a:defRPr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*as of 9/30/2020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Chart!$G$21</c:f>
              <c:strCache>
                <c:ptCount val="1"/>
                <c:pt idx="0">
                  <c:v>Share of Market Value Total as of 9/30/2020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4-444C-BCCE-7790AFE37C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94-444C-BCCE-7790AFE37C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94-444C-BCCE-7790AFE37C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94-444C-BCCE-7790AFE37C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94-444C-BCCE-7790AFE37C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94-444C-BCCE-7790AFE37C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94-444C-BCCE-7790AFE37C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994-444C-BCCE-7790AFE37C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994-444C-BCCE-7790AFE37C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Chart!$F$22:$F$30</c:f>
              <c:strCache>
                <c:ptCount val="9"/>
                <c:pt idx="0">
                  <c:v>Agency</c:v>
                </c:pt>
                <c:pt idx="1">
                  <c:v>Agency CMO</c:v>
                </c:pt>
                <c:pt idx="2">
                  <c:v>Agency MBS</c:v>
                </c:pt>
                <c:pt idx="3">
                  <c:v>Commercial Paper</c:v>
                </c:pt>
                <c:pt idx="4">
                  <c:v>Currency</c:v>
                </c:pt>
                <c:pt idx="5">
                  <c:v>MM Fund</c:v>
                </c:pt>
                <c:pt idx="6">
                  <c:v>Mortgage Backed</c:v>
                </c:pt>
                <c:pt idx="7">
                  <c:v>Muni</c:v>
                </c:pt>
                <c:pt idx="8">
                  <c:v>Non-US Gov</c:v>
                </c:pt>
              </c:strCache>
            </c:strRef>
          </c:cat>
          <c:val>
            <c:numRef>
              <c:f>Chart!$G$22:$G$30</c:f>
              <c:numCache>
                <c:formatCode>0.0%</c:formatCode>
                <c:ptCount val="9"/>
                <c:pt idx="0">
                  <c:v>0.16537558028514207</c:v>
                </c:pt>
                <c:pt idx="1">
                  <c:v>0.1288603249207049</c:v>
                </c:pt>
                <c:pt idx="2">
                  <c:v>0.29241161717486597</c:v>
                </c:pt>
                <c:pt idx="3">
                  <c:v>0.29183215744595303</c:v>
                </c:pt>
                <c:pt idx="4">
                  <c:v>7.7425749947399982E-5</c:v>
                </c:pt>
                <c:pt idx="5">
                  <c:v>7.4873281165560981E-2</c:v>
                </c:pt>
                <c:pt idx="6">
                  <c:v>2.4246225577283002E-2</c:v>
                </c:pt>
                <c:pt idx="7">
                  <c:v>9.6861094075409281E-3</c:v>
                </c:pt>
                <c:pt idx="8">
                  <c:v>1.2637278273001748E-2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994-444C-BCCE-7790AFE37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10160432302625"/>
          <c:y val="0.90035223238870377"/>
          <c:w val="0.57217406961483508"/>
          <c:h val="8.2757482877996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'[Chart in Microsoft PowerPoint]Chart'!$B$21</c:f>
              <c:strCache>
                <c:ptCount val="1"/>
                <c:pt idx="0">
                  <c:v>Share of Market Value Total as of 9/30/2020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PowerPoint]Chart'!$A$22:$A$30</c:f>
              <c:strCache>
                <c:ptCount val="9"/>
                <c:pt idx="0">
                  <c:v>Agency:  FAMC, FFCB, FHLMC</c:v>
                </c:pt>
                <c:pt idx="1">
                  <c:v>Agency CMO:  FHLMC, FNMA, GNMA</c:v>
                </c:pt>
                <c:pt idx="2">
                  <c:v>Agency MBS:  FHLMC, FNMA</c:v>
                </c:pt>
                <c:pt idx="3">
                  <c:v>Commercial Paper:  Various</c:v>
                </c:pt>
                <c:pt idx="4">
                  <c:v>Currency:  Receivable for bonds sold</c:v>
                </c:pt>
                <c:pt idx="5">
                  <c:v>MM Fund:  Various</c:v>
                </c:pt>
                <c:pt idx="6">
                  <c:v>Mortgage Backed:  SBA, FRESB</c:v>
                </c:pt>
                <c:pt idx="7">
                  <c:v>Muni:  Arkansas Municipalities</c:v>
                </c:pt>
                <c:pt idx="8">
                  <c:v>Non-US Gov:  State of Israel</c:v>
                </c:pt>
              </c:strCache>
            </c:strRef>
          </c:cat>
          <c:val>
            <c:numRef>
              <c:f>'[Chart in Microsoft PowerPoint]Chart'!$B$22:$B$30</c:f>
              <c:numCache>
                <c:formatCode>0.0%</c:formatCode>
                <c:ptCount val="9"/>
                <c:pt idx="0">
                  <c:v>0.16537558028514207</c:v>
                </c:pt>
                <c:pt idx="1">
                  <c:v>0.1288603249207049</c:v>
                </c:pt>
                <c:pt idx="2">
                  <c:v>0.29241161717486597</c:v>
                </c:pt>
                <c:pt idx="3">
                  <c:v>0.29183215744595303</c:v>
                </c:pt>
                <c:pt idx="4">
                  <c:v>7.7425749947399982E-5</c:v>
                </c:pt>
                <c:pt idx="5">
                  <c:v>7.4873281165560981E-2</c:v>
                </c:pt>
                <c:pt idx="6">
                  <c:v>2.4246225577283002E-2</c:v>
                </c:pt>
                <c:pt idx="7">
                  <c:v>9.6861094075409281E-3</c:v>
                </c:pt>
                <c:pt idx="8">
                  <c:v>1.2637278273001748E-2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9-B34C-A7C1-B1F4AD9B8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056239"/>
        <c:axId val="158449775"/>
      </c:barChart>
      <c:catAx>
        <c:axId val="3305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49775"/>
        <c:crosses val="autoZero"/>
        <c:auto val="1"/>
        <c:lblAlgn val="ctr"/>
        <c:lblOffset val="100"/>
        <c:noMultiLvlLbl val="0"/>
      </c:catAx>
      <c:valAx>
        <c:axId val="1584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5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FY16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82880" spcCol="274320" anchor="ctr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7.83</c:v>
                </c:pt>
                <c:pt idx="1">
                  <c:v>8.23</c:v>
                </c:pt>
                <c:pt idx="2">
                  <c:v>15.96</c:v>
                </c:pt>
                <c:pt idx="3">
                  <c:v>16.96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A-B242-BC3A-27E2E9E9F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FY17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11.82</c:v>
                </c:pt>
                <c:pt idx="1">
                  <c:v>9.85</c:v>
                </c:pt>
                <c:pt idx="2">
                  <c:v>17.73</c:v>
                </c:pt>
                <c:pt idx="3">
                  <c:v>18.149999999999999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A-B242-BC3A-27E2E9E9F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FY18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9144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18.59</c:v>
                </c:pt>
                <c:pt idx="1">
                  <c:v>17.079999999999998</c:v>
                </c:pt>
                <c:pt idx="2">
                  <c:v>20.27</c:v>
                </c:pt>
                <c:pt idx="3">
                  <c:v>21.29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0A-B242-BC3A-27E2E9E9F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6576" tIns="91440" rIns="38100" bIns="19050" anchor="t" anchorCtr="0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A0A-B242-BC3A-27E2E9E9F475}"/>
                </c:ext>
              </c:extLst>
            </c:dLbl>
            <c:dLbl>
              <c:idx val="1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A0A-B242-BC3A-27E2E9E9F475}"/>
                </c:ext>
              </c:extLst>
            </c:dLbl>
            <c:dLbl>
              <c:idx val="2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A0A-B242-BC3A-27E2E9E9F475}"/>
                </c:ext>
              </c:extLst>
            </c:dLbl>
            <c:dLbl>
              <c:idx val="3"/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9144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1A0A-B242-BC3A-27E2E9E9F475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25.48</c:v>
                </c:pt>
                <c:pt idx="1">
                  <c:v>28.5</c:v>
                </c:pt>
                <c:pt idx="2">
                  <c:v>29.02</c:v>
                </c:pt>
                <c:pt idx="3">
                  <c:v>33.96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0A-B242-BC3A-27E2E9E9F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C45E0"/>
              </a:solidFill>
            </c:spPr>
            <c:extLst>
              <c:ext xmlns:c16="http://schemas.microsoft.com/office/drawing/2014/chart" uri="{C3380CC4-5D6E-409C-BE32-E72D297353CC}">
                <c16:uniqueId val="{00000001-5435-E04B-B622-6EF788DE9264}"/>
              </c:ext>
            </c:extLst>
          </c:dPt>
          <c:dLbls>
            <c:dLbl>
              <c:idx val="0"/>
              <c:layout>
                <c:manualLayout>
                  <c:x val="1.0869565217391304E-2"/>
                  <c:y val="-7.5685895982946236E-3"/>
                </c:manualLayout>
              </c:layout>
              <c:numFmt formatCode="&quot;$&quot;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435-E04B-B622-6EF788DE9264}"/>
                </c:ext>
              </c:extLst>
            </c:dLbl>
            <c:dLbl>
              <c:idx val="1"/>
              <c:layout>
                <c:manualLayout>
                  <c:x val="1.0869565217391304E-2"/>
                  <c:y val="-4.495916238160084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658165011982201E-2"/>
                      <c:h val="5.41723292693900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D24-0D41-8573-1756FA32239B}"/>
                </c:ext>
              </c:extLst>
            </c:dLbl>
            <c:dLbl>
              <c:idx val="2"/>
              <c:layout>
                <c:manualLayout>
                  <c:x val="1.6908212560386385E-2"/>
                  <c:y val="-1.7166423942314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5C-B248-8BD1-47611F65DD77}"/>
                </c:ext>
              </c:extLst>
            </c:dLbl>
            <c:dLbl>
              <c:idx val="3"/>
              <c:layout>
                <c:manualLayout>
                  <c:x val="1.0869565217391127E-2"/>
                  <c:y val="-8.991832476320168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</a:t>
                    </a:r>
                    <a:fld id="{C2C32B7F-18CE-5A45-BAFB-0E313D85D62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F11-324C-B6EF-43BD8278B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22.68</c:v>
                </c:pt>
                <c:pt idx="1">
                  <c:v>23.44</c:v>
                </c:pt>
                <c:pt idx="2">
                  <c:v>23.19</c:v>
                </c:pt>
                <c:pt idx="3" formatCode="0.00">
                  <c:v>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5-E04B-B622-6EF788DE926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rgbClr val="33CCFF"/>
            </a:solidFill>
          </c:spPr>
          <c:invertIfNegative val="0"/>
          <c:dLbls>
            <c:dLbl>
              <c:idx val="0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lang="en-US" sz="1400"/>
                    </a:pPr>
                    <a:r>
                      <a:rPr lang="en-US" dirty="0"/>
                      <a:t>$</a:t>
                    </a:r>
                    <a:fld id="{209EBA5B-FAA7-42D0-AC6C-125442C388B4}" type="VALUE">
                      <a:rPr lang="en-US" smtClean="0"/>
                      <a:pPr>
                        <a:defRPr lang="en-US" sz="1400"/>
                      </a:pPr>
                      <a:t>[VALUE]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8BF-4910-A899-07E555370F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1Q</c:v>
                </c:pt>
                <c:pt idx="1">
                  <c:v>2Q</c:v>
                </c:pt>
                <c:pt idx="2">
                  <c:v>3Q</c:v>
                </c:pt>
                <c:pt idx="3">
                  <c:v>4Q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 formatCode="0.00">
                  <c:v>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BF-4910-A899-07E555370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gapDepth val="0"/>
        <c:shape val="box"/>
        <c:axId val="1750611552"/>
        <c:axId val="1750613232"/>
        <c:axId val="0"/>
      </c:bar3DChart>
      <c:catAx>
        <c:axId val="17506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3232"/>
        <c:crosses val="autoZero"/>
        <c:auto val="1"/>
        <c:lblAlgn val="ctr"/>
        <c:lblOffset val="100"/>
        <c:noMultiLvlLbl val="0"/>
      </c:catAx>
      <c:valAx>
        <c:axId val="175061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REVENUE (in USD MILLONS)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" sourceLinked="0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061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'LT &amp; ST Chart Info'!$I$17</c:f>
              <c:strCache>
                <c:ptCount val="1"/>
                <c:pt idx="0">
                  <c:v>Demand &amp; Money Markets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&amp; ST Chart Info'!$J$16:$L$16</c:f>
              <c:strCache>
                <c:ptCount val="3"/>
                <c:pt idx="0">
                  <c:v>JULY 2020</c:v>
                </c:pt>
                <c:pt idx="1">
                  <c:v>AUGUST 2020</c:v>
                </c:pt>
                <c:pt idx="2">
                  <c:v>SEPTEMBER 2020</c:v>
                </c:pt>
              </c:strCache>
            </c:strRef>
          </c:cat>
          <c:val>
            <c:numRef>
              <c:f>'LT &amp; ST Chart Info'!$J$17:$L$17</c:f>
              <c:numCache>
                <c:formatCode>_("$"* #,##0.00_);_("$"* \(#,##0.00\);_("$"* "-"??_);_(@_)</c:formatCode>
                <c:ptCount val="3"/>
                <c:pt idx="0">
                  <c:v>162408.63</c:v>
                </c:pt>
                <c:pt idx="1">
                  <c:v>142077.03</c:v>
                </c:pt>
                <c:pt idx="2">
                  <c:v>92440.799999999988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4-4BF7-882C-5C1A54A03199}"/>
            </c:ext>
          </c:extLst>
        </c:ser>
        <c:ser>
          <c:idx val="1"/>
          <c:order val="1"/>
          <c:tx>
            <c:strRef>
              <c:f>'LT &amp; ST Chart Info'!$I$18</c:f>
              <c:strCache>
                <c:ptCount val="1"/>
                <c:pt idx="0">
                  <c:v>Commercial Paper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&amp; ST Chart Info'!$J$16:$L$16</c:f>
              <c:strCache>
                <c:ptCount val="3"/>
                <c:pt idx="0">
                  <c:v>JULY 2020</c:v>
                </c:pt>
                <c:pt idx="1">
                  <c:v>AUGUST 2020</c:v>
                </c:pt>
                <c:pt idx="2">
                  <c:v>SEPTEMBER 2020</c:v>
                </c:pt>
              </c:strCache>
            </c:strRef>
          </c:cat>
          <c:val>
            <c:numRef>
              <c:f>'LT &amp; ST Chart Info'!$J$18:$L$18</c:f>
              <c:numCache>
                <c:formatCode>_("$"* #,##0.00_);_("$"* \(#,##0.00\);_("$"* "-"??_);_(@_)</c:formatCode>
                <c:ptCount val="3"/>
                <c:pt idx="0">
                  <c:v>112130.53</c:v>
                </c:pt>
                <c:pt idx="1">
                  <c:v>213970.07</c:v>
                </c:pt>
                <c:pt idx="2">
                  <c:v>360931.14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4-4BF7-882C-5C1A54A03199}"/>
            </c:ext>
          </c:extLst>
        </c:ser>
        <c:ser>
          <c:idx val="2"/>
          <c:order val="2"/>
          <c:tx>
            <c:strRef>
              <c:f>'LT &amp; ST Chart Info'!$I$19</c:f>
              <c:strCache>
                <c:ptCount val="1"/>
                <c:pt idx="0">
                  <c:v>CDs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&amp; ST Chart Info'!$J$16:$L$16</c:f>
              <c:strCache>
                <c:ptCount val="3"/>
                <c:pt idx="0">
                  <c:v>JULY 2020</c:v>
                </c:pt>
                <c:pt idx="1">
                  <c:v>AUGUST 2020</c:v>
                </c:pt>
                <c:pt idx="2">
                  <c:v>SEPTEMBER 2020</c:v>
                </c:pt>
              </c:strCache>
            </c:strRef>
          </c:cat>
          <c:val>
            <c:numRef>
              <c:f>'LT &amp; ST Chart Info'!$J$19:$L$19</c:f>
              <c:numCache>
                <c:formatCode>General</c:formatCode>
                <c:ptCount val="3"/>
                <c:pt idx="0" formatCode="_(&quot;$&quot;* #,##0.00_);_(&quot;$&quot;* \(#,##0.00\);_(&quot;$&quot;* &quot;-&quot;??_);_(@_)">
                  <c:v>1544.52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4-4BF7-882C-5C1A54A03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1608856"/>
        <c:axId val="291607544"/>
      </c:barChart>
      <c:catAx>
        <c:axId val="29160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607544"/>
        <c:crosses val="autoZero"/>
        <c:auto val="1"/>
        <c:lblAlgn val="ctr"/>
        <c:lblOffset val="100"/>
        <c:noMultiLvlLbl val="0"/>
      </c:catAx>
      <c:valAx>
        <c:axId val="29160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608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'LT &amp; ST Chart Info'!$I$2</c:f>
              <c:strCache>
                <c:ptCount val="1"/>
                <c:pt idx="0">
                  <c:v>Mortgage Backed Securities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&amp; ST Chart Info'!$J$1:$L$1</c:f>
              <c:strCache>
                <c:ptCount val="3"/>
                <c:pt idx="0">
                  <c:v>JULY 2020</c:v>
                </c:pt>
                <c:pt idx="1">
                  <c:v>AUGUST 2020</c:v>
                </c:pt>
                <c:pt idx="2">
                  <c:v>SEPTEMBER 2020</c:v>
                </c:pt>
              </c:strCache>
            </c:strRef>
          </c:cat>
          <c:val>
            <c:numRef>
              <c:f>'LT &amp; ST Chart Info'!$J$2:$L$2</c:f>
              <c:numCache>
                <c:formatCode>_("$"* #,##0.00_);_("$"* \(#,##0.00\);_("$"* "-"??_);_(@_)</c:formatCode>
                <c:ptCount val="3"/>
                <c:pt idx="0">
                  <c:v>971238.62000000011</c:v>
                </c:pt>
                <c:pt idx="1">
                  <c:v>801154.42999999993</c:v>
                </c:pt>
                <c:pt idx="2">
                  <c:v>2288333.46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3-4EB2-800B-02A7A437809F}"/>
            </c:ext>
          </c:extLst>
        </c:ser>
        <c:ser>
          <c:idx val="1"/>
          <c:order val="1"/>
          <c:tx>
            <c:strRef>
              <c:f>'LT &amp; ST Chart Info'!$I$3</c:f>
              <c:strCache>
                <c:ptCount val="1"/>
                <c:pt idx="0">
                  <c:v>Agencies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&amp; ST Chart Info'!$J$1:$L$1</c:f>
              <c:strCache>
                <c:ptCount val="3"/>
                <c:pt idx="0">
                  <c:v>JULY 2020</c:v>
                </c:pt>
                <c:pt idx="1">
                  <c:v>AUGUST 2020</c:v>
                </c:pt>
                <c:pt idx="2">
                  <c:v>SEPTEMBER 2020</c:v>
                </c:pt>
              </c:strCache>
            </c:strRef>
          </c:cat>
          <c:val>
            <c:numRef>
              <c:f>'LT &amp; ST Chart Info'!$J$3:$L$3</c:f>
              <c:numCache>
                <c:formatCode>_("$"* #,##0.00_);_("$"* \(#,##0.00\);_("$"* "-"??_);_(@_)</c:formatCode>
                <c:ptCount val="3"/>
                <c:pt idx="0">
                  <c:v>193794.83</c:v>
                </c:pt>
                <c:pt idx="1">
                  <c:v>906286.32000000007</c:v>
                </c:pt>
                <c:pt idx="2">
                  <c:v>547232.82000000007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3-4EB2-800B-02A7A437809F}"/>
            </c:ext>
          </c:extLst>
        </c:ser>
        <c:ser>
          <c:idx val="2"/>
          <c:order val="2"/>
          <c:tx>
            <c:strRef>
              <c:f>'LT &amp; ST Chart Info'!$I$4</c:f>
              <c:strCache>
                <c:ptCount val="1"/>
                <c:pt idx="0">
                  <c:v>Municipal Bonds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&amp; ST Chart Info'!$J$1:$L$1</c:f>
              <c:strCache>
                <c:ptCount val="3"/>
                <c:pt idx="0">
                  <c:v>JULY 2020</c:v>
                </c:pt>
                <c:pt idx="1">
                  <c:v>AUGUST 2020</c:v>
                </c:pt>
                <c:pt idx="2">
                  <c:v>SEPTEMBER 2020</c:v>
                </c:pt>
              </c:strCache>
            </c:strRef>
          </c:cat>
          <c:val>
            <c:numRef>
              <c:f>'LT &amp; ST Chart Info'!$J$4:$L$4</c:f>
              <c:numCache>
                <c:formatCode>General</c:formatCode>
                <c:ptCount val="3"/>
                <c:pt idx="2" formatCode="_(&quot;$&quot;* #,##0.00_);_(&quot;$&quot;* \(#,##0.00\);_(&quot;$&quot;* &quot;-&quot;??_);_(@_)">
                  <c:v>44583.78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63-4EB2-800B-02A7A4378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18434712"/>
        <c:axId val="618429464"/>
      </c:barChart>
      <c:catAx>
        <c:axId val="61843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29464"/>
        <c:crosses val="autoZero"/>
        <c:auto val="1"/>
        <c:lblAlgn val="ctr"/>
        <c:lblOffset val="100"/>
        <c:noMultiLvlLbl val="0"/>
      </c:catAx>
      <c:valAx>
        <c:axId val="61842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3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Total!$K$1</c:f>
              <c:strCache>
                <c:ptCount val="1"/>
                <c:pt idx="0">
                  <c:v>Total earnings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4.5265700483091788E-2"/>
                  <c:y val="-4.9617037334263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C230E-9255-A548-B648-F5E080DD6B16}" type="VALUE">
                      <a:rPr lang="en-US" sz="1800" b="1"/>
                      <a:pPr>
                        <a:defRPr sz="105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45410628019325"/>
                      <c:h val="5.249190019253847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8D-7542-B1E7-186CC6B60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Total!$J$2:$J$9</c:f>
              <c:strCach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Total</c:v>
                </c:pt>
              </c:strCache>
            </c:strRef>
          </c:cat>
          <c:val>
            <c:numRef>
              <c:f>Total!$K$2:$K$9</c:f>
              <c:numCache>
                <c:formatCode>"$"#,##0.00</c:formatCode>
                <c:ptCount val="8"/>
                <c:pt idx="0">
                  <c:v>12143306</c:v>
                </c:pt>
                <c:pt idx="1">
                  <c:v>48984127.600000001</c:v>
                </c:pt>
                <c:pt idx="2">
                  <c:v>57549047.560000002</c:v>
                </c:pt>
                <c:pt idx="3">
                  <c:v>77229188.569999993</c:v>
                </c:pt>
                <c:pt idx="4">
                  <c:v>116946167.06999999</c:v>
                </c:pt>
                <c:pt idx="5">
                  <c:v>80729274.959999993</c:v>
                </c:pt>
                <c:pt idx="6" formatCode="_(&quot;$&quot;* #,##0.00_);_(&quot;$&quot;* \(#,##0.00\);_(&quot;$&quot;* &quot;-&quot;??_);_(@_)">
                  <c:v>6838126.9799999995</c:v>
                </c:pt>
                <c:pt idx="7">
                  <c:v>400419238.73999995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D-7542-B1E7-186CC6B60D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749566031"/>
        <c:axId val="1749336735"/>
      </c:barChart>
      <c:catAx>
        <c:axId val="1749566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336735"/>
        <c:crosses val="autoZero"/>
        <c:auto val="1"/>
        <c:lblAlgn val="ctr"/>
        <c:lblOffset val="100"/>
        <c:noMultiLvlLbl val="0"/>
      </c:catAx>
      <c:valAx>
        <c:axId val="174933673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566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*Source: U.S. Bureau</a:t>
            </a:r>
            <a:r>
              <a:rPr lang="en-US" baseline="0" dirty="0"/>
              <a:t> of Economic Analysis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141423"/>
        <c:axId val="74689264"/>
      </c:lineChart>
      <c:catAx>
        <c:axId val="169114142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89264"/>
        <c:crosses val="autoZero"/>
        <c:auto val="1"/>
        <c:lblAlgn val="ctr"/>
        <c:lblOffset val="100"/>
        <c:noMultiLvlLbl val="1"/>
      </c:catAx>
      <c:valAx>
        <c:axId val="7468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1414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0.84302</cdr:x>
      <cdr:y>0.67282</cdr:y>
    </cdr:from>
    <cdr:to>
      <cdr:x>0.98516</cdr:x>
      <cdr:y>0.97449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9913" y="4163785"/>
          <a:ext cx="1166813" cy="186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0.12606</cdr:x>
      <cdr:y>0.11455</cdr:y>
    </cdr:from>
    <cdr:to>
      <cdr:x>0.40891</cdr:x>
      <cdr:y>0.23646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8613" y="530711"/>
          <a:ext cx="2756647" cy="56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Total: $1.08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0.25034</cdr:x>
      <cdr:y>0.59444</cdr:y>
    </cdr:from>
    <cdr:to>
      <cdr:x>0.41586</cdr:x>
      <cdr:y>0.92778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3030" y="16306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0.14777</cdr:x>
      <cdr:y>0.0562</cdr:y>
    </cdr:from>
    <cdr:to>
      <cdr:x>0.42861</cdr:x>
      <cdr:y>0.16848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6903" y="259137"/>
          <a:ext cx="2749923" cy="51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2400" b="1" dirty="0"/>
            <a:t>Total: $5.75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5D88FAC-30DE-4C85-914E-ABD7C974DCE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8FBA1E3-6EA9-438D-8784-7254D19C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1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EBF56713-CFCC-4402-8CEC-6B9297F4E39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4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F0E3CFE-203C-4FC1-8021-EEDC0C03F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8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Fiscal Year 2016 through fiscal year 2019 quarterly total revenue comparison.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Board of Finance Investment Operation and Returns, 3</a:t>
            </a:r>
            <a:r>
              <a:rPr lang="en-US" baseline="30000" dirty="0"/>
              <a:t>rd</a:t>
            </a:r>
            <a:r>
              <a:rPr lang="en-US" dirty="0"/>
              <a:t>  Quarter - 2019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E3CFE-203C-4FC1-8021-EEDC0C03FC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5949-BDAE-DD4B-8E7D-E6B13272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21FA3-24FF-CD4A-AB63-203C7CCB6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92466-054A-B848-81B5-487F0A0E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9105A-C3B8-284B-8154-4C6118DD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96F-AEDC-9D4C-BF74-709D3C1AB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9DAC-63B3-2C4D-AE28-BD9EA60D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68B7F-FD59-314B-A021-7AEC5348E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32AF4-3652-1E43-9C52-A23A90A1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E67B-6250-6A40-B166-8C9A8CBC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210AB-3FE8-7C44-81C7-C59A7BA72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F6BBA-3D7D-864C-9100-61DFF7EC4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26D1-D8A0-1843-BF52-2B7E30089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D08B-6ECA-FF43-8F0B-758E6A4B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723E-7558-E84D-A872-1EA64250C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F94C-2C01-5748-9FFF-D35997E1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C488-917A-FC48-A3EB-24569BB98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E066-5BF0-EB49-ACBF-F21A779D5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23E2-BC2F-D84D-8748-5E2119D9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E99F1-4106-5948-B9C7-E7BCF5E2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B7B89-9E46-8B4A-9000-9157C902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AC84-1675-2D47-AE11-260F3E95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34B98-BB7C-A447-BA9D-279A8BEE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625F3-BA20-3D42-A399-FC2B63FC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9CFD-F958-1545-BE3F-FFE0446E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376E9-3E25-6F43-B8AE-BB09A747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6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61CC-6665-4D42-8A95-09BEF641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19D22-3D19-784C-A270-F9DB901C1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B73A5-1E87-E942-8446-E6B21AEF7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C141A-7130-5A4A-A650-04E70630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55D5-4FB1-BB40-AE6F-EDD038DD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5084-DAA9-A24B-97D2-CE3213D4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8378-9A7C-4542-B028-45D5E874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884B-9894-8E4A-B05E-03D06EBE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EF0B9-31F8-B14D-ABDD-1515B150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FCA5FD-BBCE-584C-AF8C-6C56F2525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05351-4890-004C-8101-20821B76D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3D223-19E0-C842-A256-85EE275B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CB893A-CD0D-CA4A-AE45-5795EF5F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C0CECA-3B89-194F-8D29-366E45BD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6E6F-B2E7-2A4E-80AD-FC5C7FE4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0FD4-A54E-1544-A1CC-9213B4DB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FFA95-B765-7946-85FD-1518EE3F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21738-D30E-5646-94F4-A2453B6B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6B1A7-30CD-0F41-B09F-BE9BDB0FD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DF899-35B1-644A-9FFA-2D925FB9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1CF8B-57B5-7142-87C9-9278E0DC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7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3390B-5C5E-B940-BF75-B64D1A59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BB7B-0927-784B-A6BD-35650C045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6CD6E-AFBE-D443-9688-E15801DFE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396C0-659B-DD45-B6C8-C06536BA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69343-6CE5-3145-82E2-58D010BE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6757D-C6C9-AC45-8E1E-A8D5AB6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9EBF-DBC3-B747-A002-E6E00DF0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4C289-8E19-C243-8E68-75FAD65B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2CCD7-B6BE-3E44-A7D6-3C7CA3AF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80E8-F4F1-4242-B003-2F294A56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5A75A-F064-CF4A-A16E-9D347BF9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7BC56-BE3C-D448-8F06-EF8041ED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CE95A2-80B4-0A4B-A14E-BB1BD4CB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80120-788C-3D45-9151-684C79F8E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52CE-4207-254C-912A-ECD346F2C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0291-D731-46A7-B442-B42F3CA4FDAE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9C1B4-42FE-BE44-8BE2-44AA6DEE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AF3EA-BE5B-EF41-B3DB-7B25345AA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407A-AC41-4E9E-B020-915C9454B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886325"/>
          </a:xfrm>
          <a:solidFill>
            <a:srgbClr val="E6E6E6"/>
          </a:solidFill>
        </p:spPr>
        <p:txBody>
          <a:bodyPr anchor="ctr" anchorCtr="0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Board of Finance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Operation and Returns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Quarter  FY2021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86325"/>
            <a:ext cx="12192000" cy="1971675"/>
          </a:xfrm>
        </p:spPr>
        <p:txBody>
          <a:bodyPr rIns="1371600" anchor="ctr" anchorCtr="0">
            <a:noAutofit/>
          </a:bodyPr>
          <a:lstStyle/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Milligan</a:t>
            </a:r>
          </a:p>
          <a:p>
            <a:pPr algn="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Arkansas Treasurer of State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71311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1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73AAB7-ECFF-EA40-9573-22DFAD5C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6" r="26797"/>
          <a:stretch/>
        </p:blipFill>
        <p:spPr>
          <a:xfrm>
            <a:off x="1" y="-1"/>
            <a:ext cx="12192000" cy="7240949"/>
          </a:xfrm>
          <a:prstGeom prst="rect">
            <a:avLst/>
          </a:prstGeom>
          <a:ln w="666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B168D-5DA4-B143-8E0F-9C2AE04071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600075"/>
            <a:ext cx="3699164" cy="369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1B3D3-A365-154C-9A6C-6072B030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17" y="185675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Treasury Portfolio Allocation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*as of Sept. 30, 2020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90625A-FB5E-4050-9A34-CF14FE22E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63266"/>
              </p:ext>
            </p:extLst>
          </p:nvPr>
        </p:nvGraphicFramePr>
        <p:xfrm>
          <a:off x="3657600" y="293914"/>
          <a:ext cx="8213271" cy="6188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ADB0811-BAE0-4B66-A4EB-3166F25DC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010793"/>
              </p:ext>
            </p:extLst>
          </p:nvPr>
        </p:nvGraphicFramePr>
        <p:xfrm>
          <a:off x="3662362" y="293915"/>
          <a:ext cx="8208509" cy="6188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901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A9CEC-B9AB-5847-B84B-8651B0D5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>
                <a:solidFill>
                  <a:srgbClr val="FFFFFF"/>
                </a:solidFill>
              </a:rPr>
              <a:t>Treasury Portfolio Allocation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*as of 9/30/2020</a:t>
            </a:r>
            <a:r>
              <a:rPr lang="en-US" sz="2200" b="1" dirty="0">
                <a:solidFill>
                  <a:srgbClr val="FFFFFF"/>
                </a:solidFill>
              </a:rPr>
              <a:t/>
            </a:r>
            <a:br>
              <a:rPr lang="en-US" sz="2200" b="1" dirty="0">
                <a:solidFill>
                  <a:srgbClr val="FFFFFF"/>
                </a:solidFill>
              </a:rPr>
            </a:br>
            <a:endParaRPr lang="en-US" sz="22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3C5E8D-05B9-48EB-8FF8-23C5F31BE5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05857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59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+mn-lt"/>
                <a:cs typeface="Times New Roman" panose="02020603050405020304" pitchFamily="18" charset="0"/>
              </a:rPr>
              <a:t>Total Revenue per Quarter</a:t>
            </a:r>
            <a:br>
              <a:rPr lang="en-US" sz="4800" dirty="0">
                <a:latin typeface="+mn-lt"/>
                <a:cs typeface="Times New Roman" panose="02020603050405020304" pitchFamily="18" charset="0"/>
              </a:rPr>
            </a:br>
            <a:r>
              <a:rPr lang="en-US" sz="2000" dirty="0">
                <a:latin typeface="+mn-lt"/>
                <a:cs typeface="Times New Roman" panose="02020603050405020304" pitchFamily="18" charset="0"/>
              </a:rPr>
              <a:t>FY 17 – FY 21</a:t>
            </a:r>
            <a:endParaRPr lang="en-US" sz="22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6222407-3B9A-9247-A7FD-79D63DACE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52293"/>
              </p:ext>
            </p:extLst>
          </p:nvPr>
        </p:nvGraphicFramePr>
        <p:xfrm>
          <a:off x="838200" y="1177637"/>
          <a:ext cx="10515600" cy="517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407A-AC41-4E9E-B020-915C9454B0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291C-3B60-734D-8716-381D3AEC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Short-Term Investment Revenue, Receipted</a:t>
            </a:r>
            <a:br>
              <a:rPr lang="en-US" b="1" dirty="0"/>
            </a:br>
            <a:r>
              <a:rPr lang="en-US" sz="2400" b="1" dirty="0"/>
              <a:t>1st Quarter FY 2021</a:t>
            </a:r>
            <a:endParaRPr lang="en-US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389416"/>
              </p:ext>
            </p:extLst>
          </p:nvPr>
        </p:nvGraphicFramePr>
        <p:xfrm>
          <a:off x="1272540" y="1546860"/>
          <a:ext cx="9745980" cy="463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574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1D80-2695-0D47-9188-E81FC3DE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Long-Term Investment Revenue, Receipted</a:t>
            </a:r>
            <a:br>
              <a:rPr lang="en-US" b="1" dirty="0"/>
            </a:br>
            <a:r>
              <a:rPr lang="en-US" sz="2400" b="1" dirty="0"/>
              <a:t>1st Quarter FY 2021</a:t>
            </a:r>
            <a:endParaRPr lang="en-US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003861"/>
              </p:ext>
            </p:extLst>
          </p:nvPr>
        </p:nvGraphicFramePr>
        <p:xfrm>
          <a:off x="1303020" y="1690688"/>
          <a:ext cx="9791700" cy="461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65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E35C-E0AC-6344-9A6A-41EE9C9E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Total Earnings, Milligan Administration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53A41D-136C-B84D-A1A3-DBC629A41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600493"/>
              </p:ext>
            </p:extLst>
          </p:nvPr>
        </p:nvGraphicFramePr>
        <p:xfrm>
          <a:off x="838200" y="1477108"/>
          <a:ext cx="10515600" cy="4699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214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FE4D-21E0-D149-BB2D-336628FE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198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Federal Reserve Economic Data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10-Year Treasury 2000-2020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E14439-A5B2-854C-99B5-A53660752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249067"/>
              </p:ext>
            </p:extLst>
          </p:nvPr>
        </p:nvGraphicFramePr>
        <p:xfrm>
          <a:off x="838199" y="1690689"/>
          <a:ext cx="10515599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AC5AE3-964F-3E49-A748-DC2FA6078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69" y="1838467"/>
            <a:ext cx="11306054" cy="43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0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5E9E-DFE4-8B41-8B10-639DEBA2D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786211"/>
            <a:ext cx="10515600" cy="712561"/>
          </a:xfrm>
        </p:spPr>
        <p:txBody>
          <a:bodyPr>
            <a:normAutofit/>
          </a:bodyPr>
          <a:lstStyle/>
          <a:p>
            <a:r>
              <a:rPr lang="en-US" sz="1200" dirty="0"/>
              <a:t>*Source: </a:t>
            </a:r>
            <a:r>
              <a:rPr lang="en-US" sz="1200" dirty="0">
                <a:solidFill>
                  <a:srgbClr val="555555"/>
                </a:solidFill>
                <a:latin typeface="Open Sans"/>
              </a:rPr>
              <a:t>National Bureau of Economic Research (NBER) Business Cycle Dating Committee</a:t>
            </a:r>
            <a:endParaRPr lang="en-US" sz="1200" dirty="0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761C62F1-C56A-7F4C-8089-1BAFE6C29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34" y="625362"/>
            <a:ext cx="8322531" cy="4681424"/>
          </a:xfrm>
        </p:spPr>
      </p:pic>
    </p:spTree>
    <p:extLst>
      <p:ext uri="{BB962C8B-B14F-4D97-AF65-F5344CB8AC3E}">
        <p14:creationId xmlns:p14="http://schemas.microsoft.com/office/powerpoint/2010/main" val="1709340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150</Words>
  <Application>Microsoft Office PowerPoint</Application>
  <PresentationFormat>Widescreen</PresentationFormat>
  <Paragraphs>35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Office Theme</vt:lpstr>
      <vt:lpstr>State Board of Finance Investment Operation and Returns 1st Quarter  FY2021</vt:lpstr>
      <vt:lpstr>Treasury Portfolio Allocation *as of Sept. 30, 2020</vt:lpstr>
      <vt:lpstr>Treasury Portfolio Allocation *as of 9/30/2020 </vt:lpstr>
      <vt:lpstr>Total Revenue per Quarter FY 17 – FY 21</vt:lpstr>
      <vt:lpstr>Short-Term Investment Revenue, Receipted 1st Quarter FY 2021</vt:lpstr>
      <vt:lpstr>Long-Term Investment Revenue, Receipted 1st Quarter FY 2021</vt:lpstr>
      <vt:lpstr>Total Earnings, Milligan Administration</vt:lpstr>
      <vt:lpstr>Federal Reserve Economic Data 10-Year Treasury 2000-2020</vt:lpstr>
      <vt:lpstr>*Source: National Bureau of Economic Research (NBER) Business Cycle Dating Committee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Board of Finance Investment Operation and Returns 1st Quarter  FY2021</dc:title>
  <dc:creator>Stacy Peterson</dc:creator>
  <cp:lastModifiedBy>Stacy Peterson</cp:lastModifiedBy>
  <cp:revision>15</cp:revision>
  <dcterms:created xsi:type="dcterms:W3CDTF">2020-10-26T15:18:26Z</dcterms:created>
  <dcterms:modified xsi:type="dcterms:W3CDTF">2020-11-11T16:44:36Z</dcterms:modified>
</cp:coreProperties>
</file>