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0"/>
  </p:notesMasterIdLst>
  <p:sldIdLst>
    <p:sldId id="274" r:id="rId2"/>
    <p:sldId id="291" r:id="rId3"/>
    <p:sldId id="280" r:id="rId4"/>
    <p:sldId id="304" r:id="rId5"/>
    <p:sldId id="279" r:id="rId6"/>
    <p:sldId id="297" r:id="rId7"/>
    <p:sldId id="292" r:id="rId8"/>
    <p:sldId id="293" r:id="rId9"/>
    <p:sldId id="281" r:id="rId10"/>
    <p:sldId id="282" r:id="rId11"/>
    <p:sldId id="283" r:id="rId12"/>
    <p:sldId id="284" r:id="rId13"/>
    <p:sldId id="300" r:id="rId14"/>
    <p:sldId id="290" r:id="rId15"/>
    <p:sldId id="286" r:id="rId16"/>
    <p:sldId id="270" r:id="rId17"/>
    <p:sldId id="287" r:id="rId18"/>
    <p:sldId id="271" r:id="rId19"/>
    <p:sldId id="294" r:id="rId20"/>
    <p:sldId id="295" r:id="rId21"/>
    <p:sldId id="298" r:id="rId22"/>
    <p:sldId id="299" r:id="rId23"/>
    <p:sldId id="296" r:id="rId24"/>
    <p:sldId id="301" r:id="rId25"/>
    <p:sldId id="302" r:id="rId26"/>
    <p:sldId id="303" r:id="rId27"/>
    <p:sldId id="289" r:id="rId28"/>
    <p:sldId id="27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054" autoAdjust="0"/>
    <p:restoredTop sz="94660"/>
  </p:normalViewPr>
  <p:slideViewPr>
    <p:cSldViewPr>
      <p:cViewPr varScale="1">
        <p:scale>
          <a:sx n="117" d="100"/>
          <a:sy n="117" d="100"/>
        </p:scale>
        <p:origin x="2045" y="8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D8A747-224D-49EF-9E95-E638C9840181}" type="datetimeFigureOut">
              <a:rPr lang="en-US" smtClean="0"/>
              <a:t>7/18/2022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CE84FA-2331-4271-A5A2-7BC128723209}" type="slidenum">
              <a:rPr lang="en-US" smtClean="0"/>
              <a:t>‹#›</a:t>
            </a:fld>
            <a:endParaRPr lang="en-US"/>
          </a:p>
        </p:txBody>
      </p:sp>
    </p:spTree>
    <p:extLst>
      <p:ext uri="{BB962C8B-B14F-4D97-AF65-F5344CB8AC3E}">
        <p14:creationId xmlns:p14="http://schemas.microsoft.com/office/powerpoint/2010/main" val="356996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E74C1CE0-4162-4AED-9316-27CC218BE5F4}" type="slidenum">
              <a:rPr lang="en-US" altLang="en-US" smtClean="0"/>
              <a:pPr>
                <a:defRPr/>
              </a:pPr>
              <a:t>16</a:t>
            </a:fld>
            <a:endParaRPr lang="en-US" altLang="en-US"/>
          </a:p>
        </p:txBody>
      </p:sp>
    </p:spTree>
    <p:extLst>
      <p:ext uri="{BB962C8B-B14F-4D97-AF65-F5344CB8AC3E}">
        <p14:creationId xmlns:p14="http://schemas.microsoft.com/office/powerpoint/2010/main" val="115844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6AE6B05-FDFC-4416-A06D-D796E4F6AED6}" type="datetimeFigureOut">
              <a:rPr lang="en-US" smtClean="0"/>
              <a:t>7/18/2022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3968228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AE6B05-FDFC-4416-A06D-D796E4F6AED6}" type="datetimeFigureOut">
              <a:rPr lang="en-US" smtClean="0"/>
              <a:t>7/18/2022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2075367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AE6B05-FDFC-4416-A06D-D796E4F6AED6}" type="datetimeFigureOut">
              <a:rPr lang="en-US" smtClean="0"/>
              <a:t>7/18/2022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30713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6AE6B05-FDFC-4416-A06D-D796E4F6AED6}" type="datetimeFigureOut">
              <a:rPr lang="en-US" smtClean="0"/>
              <a:t>7/18/2022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3809884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6AE6B05-FDFC-4416-A06D-D796E4F6AED6}" type="datetimeFigureOut">
              <a:rPr lang="en-US" smtClean="0"/>
              <a:t>7/18/2022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603447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6AE6B05-FDFC-4416-A06D-D796E4F6AED6}" type="datetimeFigureOut">
              <a:rPr lang="en-US" smtClean="0"/>
              <a:t>7/18/2022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144780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AE6B05-FDFC-4416-A06D-D796E4F6AED6}" type="datetimeFigureOut">
              <a:rPr lang="en-US" smtClean="0"/>
              <a:t>7/18/2022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205567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AE6B05-FDFC-4416-A06D-D796E4F6AED6}" type="datetimeFigureOut">
              <a:rPr lang="en-US" smtClean="0"/>
              <a:t>7/18/2022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2509565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AE6B05-FDFC-4416-A06D-D796E4F6AED6}" type="datetimeFigureOut">
              <a:rPr lang="en-US" smtClean="0"/>
              <a:t>7/18/2022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393689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AE6B05-FDFC-4416-A06D-D796E4F6AED6}" type="datetimeFigureOut">
              <a:rPr lang="en-US" smtClean="0"/>
              <a:t>7/18/2022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3557094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AE6B05-FDFC-4416-A06D-D796E4F6AED6}" type="datetimeFigureOut">
              <a:rPr lang="en-US" smtClean="0"/>
              <a:t>7/18/2022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A3471-9991-4A84-9330-35597025E424}" type="slidenum">
              <a:rPr lang="en-US" smtClean="0"/>
              <a:t>‹#›</a:t>
            </a:fld>
            <a:endParaRPr lang="en-US"/>
          </a:p>
        </p:txBody>
      </p:sp>
    </p:spTree>
    <p:extLst>
      <p:ext uri="{BB962C8B-B14F-4D97-AF65-F5344CB8AC3E}">
        <p14:creationId xmlns:p14="http://schemas.microsoft.com/office/powerpoint/2010/main" val="1441289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6AE6B05-FDFC-4416-A06D-D796E4F6AED6}" type="datetimeFigureOut">
              <a:rPr lang="en-US" smtClean="0"/>
              <a:t>7/18/2022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4A3471-9991-4A84-9330-35597025E424}" type="slidenum">
              <a:rPr lang="en-US" smtClean="0"/>
              <a:t>‹#›</a:t>
            </a:fld>
            <a:endParaRPr lang="en-US"/>
          </a:p>
        </p:txBody>
      </p:sp>
    </p:spTree>
    <p:extLst>
      <p:ext uri="{BB962C8B-B14F-4D97-AF65-F5344CB8AC3E}">
        <p14:creationId xmlns:p14="http://schemas.microsoft.com/office/powerpoint/2010/main" val="247451515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10845"/>
          <a:stretch/>
        </p:blipFill>
        <p:spPr>
          <a:xfrm>
            <a:off x="336643" y="940210"/>
            <a:ext cx="1444226" cy="967862"/>
          </a:xfrm>
          <a:prstGeom prst="rect">
            <a:avLst/>
          </a:prstGeom>
          <a:effectLst/>
        </p:spPr>
      </p:pic>
      <p:sp>
        <p:nvSpPr>
          <p:cNvPr id="6" name="TextBox 5"/>
          <p:cNvSpPr txBox="1"/>
          <p:nvPr/>
        </p:nvSpPr>
        <p:spPr>
          <a:xfrm>
            <a:off x="281336" y="3484306"/>
            <a:ext cx="4366863" cy="2192908"/>
          </a:xfrm>
          <a:prstGeom prst="rect">
            <a:avLst/>
          </a:prstGeom>
          <a:noFill/>
          <a:ln>
            <a:noFill/>
          </a:ln>
        </p:spPr>
        <p:txBody>
          <a:bodyPr wrap="square" rtlCol="0">
            <a:spAutoFit/>
          </a:bodyPr>
          <a:lstStyle/>
          <a:p>
            <a:r>
              <a:rPr lang="en-US" sz="2400" b="1" dirty="0">
                <a:ln w="10160">
                  <a:solidFill>
                    <a:schemeClr val="tx2"/>
                  </a:solidFill>
                  <a:prstDash val="solid"/>
                </a:ln>
                <a:solidFill>
                  <a:srgbClr val="3E5C62"/>
                </a:solidFill>
                <a:effectLst>
                  <a:outerShdw blurRad="38100" dist="38100" dir="2700000" algn="tl">
                    <a:srgbClr val="000000">
                      <a:alpha val="43137"/>
                    </a:srgbClr>
                  </a:outerShdw>
                </a:effectLst>
                <a:latin typeface="Rockwell Condensed" panose="02060603050405020104" pitchFamily="18" charset="0"/>
                <a:ea typeface="Rancho" panose="02000000000000000000" pitchFamily="2" charset="0"/>
              </a:rPr>
              <a:t>Title VI</a:t>
            </a:r>
          </a:p>
          <a:p>
            <a:r>
              <a:rPr lang="en-US" sz="2400" b="1" dirty="0" smtClean="0">
                <a:ln w="10160">
                  <a:solidFill>
                    <a:schemeClr val="tx2"/>
                  </a:solidFill>
                  <a:prstDash val="solid"/>
                </a:ln>
                <a:solidFill>
                  <a:srgbClr val="3E5C62"/>
                </a:solidFill>
                <a:effectLst>
                  <a:outerShdw blurRad="38100" dist="38100" dir="2700000" algn="tl">
                    <a:srgbClr val="000000">
                      <a:alpha val="43137"/>
                    </a:srgbClr>
                  </a:outerShdw>
                </a:effectLst>
                <a:latin typeface="Rockwell Condensed" panose="02060603050405020104" pitchFamily="18" charset="0"/>
                <a:ea typeface="Rancho" panose="02000000000000000000" pitchFamily="2" charset="0"/>
              </a:rPr>
              <a:t>Subrecipients</a:t>
            </a:r>
          </a:p>
          <a:p>
            <a:r>
              <a:rPr lang="en-US" sz="2400" b="1" dirty="0">
                <a:ln w="10160">
                  <a:solidFill>
                    <a:schemeClr val="tx2"/>
                  </a:solidFill>
                  <a:prstDash val="solid"/>
                </a:ln>
                <a:solidFill>
                  <a:srgbClr val="3E5C62"/>
                </a:solidFill>
                <a:effectLst>
                  <a:outerShdw blurRad="38100" dist="38100" dir="2700000" algn="tl">
                    <a:srgbClr val="000000">
                      <a:alpha val="43137"/>
                    </a:srgbClr>
                  </a:outerShdw>
                </a:effectLst>
                <a:latin typeface="Rockwell Condensed" panose="02060603050405020104" pitchFamily="18" charset="0"/>
                <a:ea typeface="Rancho" panose="02000000000000000000" pitchFamily="2" charset="0"/>
              </a:rPr>
              <a:t>Presented by A</a:t>
            </a:r>
            <a:r>
              <a:rPr lang="en-US" sz="2000" b="1" dirty="0">
                <a:ln w="10160">
                  <a:solidFill>
                    <a:schemeClr val="tx2"/>
                  </a:solidFill>
                  <a:prstDash val="solid"/>
                </a:ln>
                <a:solidFill>
                  <a:srgbClr val="3E5C62"/>
                </a:solidFill>
                <a:effectLst>
                  <a:outerShdw blurRad="38100" dist="38100" dir="2700000" algn="tl">
                    <a:srgbClr val="000000">
                      <a:alpha val="43137"/>
                    </a:srgbClr>
                  </a:outerShdw>
                </a:effectLst>
                <a:latin typeface="Rockwell Condensed" panose="02060603050405020104" pitchFamily="18" charset="0"/>
                <a:ea typeface="Rancho" panose="02000000000000000000" pitchFamily="2" charset="0"/>
              </a:rPr>
              <a:t>R</a:t>
            </a:r>
            <a:r>
              <a:rPr lang="en-US" sz="2400" b="1" dirty="0">
                <a:ln w="10160">
                  <a:solidFill>
                    <a:schemeClr val="tx2"/>
                  </a:solidFill>
                  <a:prstDash val="solid"/>
                </a:ln>
                <a:solidFill>
                  <a:srgbClr val="3E5C62"/>
                </a:solidFill>
                <a:effectLst>
                  <a:outerShdw blurRad="38100" dist="38100" dir="2700000" algn="tl">
                    <a:srgbClr val="000000">
                      <a:alpha val="43137"/>
                    </a:srgbClr>
                  </a:outerShdw>
                </a:effectLst>
                <a:latin typeface="Rockwell Condensed" panose="02060603050405020104" pitchFamily="18" charset="0"/>
                <a:ea typeface="Rancho" panose="02000000000000000000" pitchFamily="2" charset="0"/>
              </a:rPr>
              <a:t>DOT EEO Office </a:t>
            </a:r>
          </a:p>
          <a:p>
            <a:r>
              <a:rPr lang="en-US" sz="2400" b="1" dirty="0">
                <a:ln w="10160">
                  <a:solidFill>
                    <a:schemeClr val="tx2"/>
                  </a:solidFill>
                  <a:prstDash val="solid"/>
                </a:ln>
                <a:solidFill>
                  <a:srgbClr val="3E5C62"/>
                </a:solidFill>
                <a:effectLst>
                  <a:outerShdw blurRad="38100" dist="38100" dir="2700000" algn="tl">
                    <a:srgbClr val="000000">
                      <a:alpha val="43137"/>
                    </a:srgbClr>
                  </a:outerShdw>
                </a:effectLst>
                <a:latin typeface="Rockwell Condensed" panose="02060603050405020104" pitchFamily="18" charset="0"/>
                <a:ea typeface="Rancho" panose="02000000000000000000" pitchFamily="2" charset="0"/>
              </a:rPr>
              <a:t>Isaac Hill – EEO Specialist</a:t>
            </a:r>
          </a:p>
          <a:p>
            <a:endParaRPr lang="en-US" sz="4050" b="1" dirty="0">
              <a:ln w="10160">
                <a:solidFill>
                  <a:schemeClr val="tx2"/>
                </a:solidFill>
                <a:prstDash val="solid"/>
              </a:ln>
              <a:solidFill>
                <a:srgbClr val="3E5C62"/>
              </a:solidFill>
              <a:effectLst>
                <a:outerShdw blurRad="50800" dist="38100" dir="5400000" algn="t" rotWithShape="0">
                  <a:prstClr val="black">
                    <a:alpha val="40000"/>
                  </a:prstClr>
                </a:outerShdw>
              </a:effectLst>
              <a:latin typeface="Rancho" panose="02000000000000000000" pitchFamily="2" charset="0"/>
              <a:ea typeface="Rancho" panose="02000000000000000000" pitchFamily="2" charset="0"/>
            </a:endParaRPr>
          </a:p>
        </p:txBody>
      </p:sp>
      <p:pic>
        <p:nvPicPr>
          <p:cNvPr id="8" name="Picture 7">
            <a:extLst>
              <a:ext uri="{FF2B5EF4-FFF2-40B4-BE49-F238E27FC236}">
                <a16:creationId xmlns:a16="http://schemas.microsoft.com/office/drawing/2014/main" id="{28158FC7-2213-4B45-B18F-F2E57F0471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01347" y="857250"/>
            <a:ext cx="5742653" cy="5143500"/>
          </a:xfrm>
          <a:custGeom>
            <a:avLst/>
            <a:gdLst>
              <a:gd name="connsiteX0" fmla="*/ 5734252 w 6770654"/>
              <a:gd name="connsiteY0" fmla="*/ 0 h 6341785"/>
              <a:gd name="connsiteX1" fmla="*/ 6770654 w 6770654"/>
              <a:gd name="connsiteY1" fmla="*/ 0 h 6341785"/>
              <a:gd name="connsiteX2" fmla="*/ 6770654 w 6770654"/>
              <a:gd name="connsiteY2" fmla="*/ 5306656 h 6341785"/>
              <a:gd name="connsiteX3" fmla="*/ 5734252 w 6770654"/>
              <a:gd name="connsiteY3" fmla="*/ 5306656 h 6341785"/>
              <a:gd name="connsiteX4" fmla="*/ 4587400 w 6770654"/>
              <a:gd name="connsiteY4" fmla="*/ 0 h 6341785"/>
              <a:gd name="connsiteX5" fmla="*/ 5623802 w 6770654"/>
              <a:gd name="connsiteY5" fmla="*/ 0 h 6341785"/>
              <a:gd name="connsiteX6" fmla="*/ 5623802 w 6770654"/>
              <a:gd name="connsiteY6" fmla="*/ 4573318 h 6341785"/>
              <a:gd name="connsiteX7" fmla="*/ 4587400 w 6770654"/>
              <a:gd name="connsiteY7" fmla="*/ 4573318 h 6341785"/>
              <a:gd name="connsiteX8" fmla="*/ 3440550 w 6770654"/>
              <a:gd name="connsiteY8" fmla="*/ 0 h 6341785"/>
              <a:gd name="connsiteX9" fmla="*/ 4476952 w 6770654"/>
              <a:gd name="connsiteY9" fmla="*/ 0 h 6341785"/>
              <a:gd name="connsiteX10" fmla="*/ 4476952 w 6770654"/>
              <a:gd name="connsiteY10" fmla="*/ 5935385 h 6341785"/>
              <a:gd name="connsiteX11" fmla="*/ 3440550 w 6770654"/>
              <a:gd name="connsiteY11" fmla="*/ 5935385 h 6341785"/>
              <a:gd name="connsiteX12" fmla="*/ 2293700 w 6770654"/>
              <a:gd name="connsiteY12" fmla="*/ 0 h 6341785"/>
              <a:gd name="connsiteX13" fmla="*/ 3330102 w 6770654"/>
              <a:gd name="connsiteY13" fmla="*/ 0 h 6341785"/>
              <a:gd name="connsiteX14" fmla="*/ 3330102 w 6770654"/>
              <a:gd name="connsiteY14" fmla="*/ 6341785 h 6341785"/>
              <a:gd name="connsiteX15" fmla="*/ 2293700 w 6770654"/>
              <a:gd name="connsiteY15" fmla="*/ 6341785 h 6341785"/>
              <a:gd name="connsiteX16" fmla="*/ 1146850 w 6770654"/>
              <a:gd name="connsiteY16" fmla="*/ 0 h 6341785"/>
              <a:gd name="connsiteX17" fmla="*/ 2183252 w 6770654"/>
              <a:gd name="connsiteY17" fmla="*/ 0 h 6341785"/>
              <a:gd name="connsiteX18" fmla="*/ 2183252 w 6770654"/>
              <a:gd name="connsiteY18" fmla="*/ 5632861 h 6341785"/>
              <a:gd name="connsiteX19" fmla="*/ 1146850 w 6770654"/>
              <a:gd name="connsiteY19" fmla="*/ 5632861 h 6341785"/>
              <a:gd name="connsiteX20" fmla="*/ 0 w 6770654"/>
              <a:gd name="connsiteY20" fmla="*/ 0 h 6341785"/>
              <a:gd name="connsiteX21" fmla="*/ 1036402 w 6770654"/>
              <a:gd name="connsiteY21" fmla="*/ 0 h 6341785"/>
              <a:gd name="connsiteX22" fmla="*/ 1036402 w 6770654"/>
              <a:gd name="connsiteY22" fmla="*/ 4105398 h 6341785"/>
              <a:gd name="connsiteX23" fmla="*/ 0 w 6770654"/>
              <a:gd name="connsiteY23" fmla="*/ 4105398 h 6341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770654" h="6341785">
                <a:moveTo>
                  <a:pt x="5734252" y="0"/>
                </a:moveTo>
                <a:lnTo>
                  <a:pt x="6770654" y="0"/>
                </a:lnTo>
                <a:lnTo>
                  <a:pt x="6770654" y="5306656"/>
                </a:lnTo>
                <a:lnTo>
                  <a:pt x="5734252" y="5306656"/>
                </a:lnTo>
                <a:close/>
                <a:moveTo>
                  <a:pt x="4587400" y="0"/>
                </a:moveTo>
                <a:lnTo>
                  <a:pt x="5623802" y="0"/>
                </a:lnTo>
                <a:lnTo>
                  <a:pt x="5623802" y="4573318"/>
                </a:lnTo>
                <a:lnTo>
                  <a:pt x="4587400" y="4573318"/>
                </a:lnTo>
                <a:close/>
                <a:moveTo>
                  <a:pt x="3440550" y="0"/>
                </a:moveTo>
                <a:lnTo>
                  <a:pt x="4476952" y="0"/>
                </a:lnTo>
                <a:lnTo>
                  <a:pt x="4476952" y="5935385"/>
                </a:lnTo>
                <a:lnTo>
                  <a:pt x="3440550" y="5935385"/>
                </a:lnTo>
                <a:close/>
                <a:moveTo>
                  <a:pt x="2293700" y="0"/>
                </a:moveTo>
                <a:lnTo>
                  <a:pt x="3330102" y="0"/>
                </a:lnTo>
                <a:lnTo>
                  <a:pt x="3330102" y="6341785"/>
                </a:lnTo>
                <a:lnTo>
                  <a:pt x="2293700" y="6341785"/>
                </a:lnTo>
                <a:close/>
                <a:moveTo>
                  <a:pt x="1146850" y="0"/>
                </a:moveTo>
                <a:lnTo>
                  <a:pt x="2183252" y="0"/>
                </a:lnTo>
                <a:lnTo>
                  <a:pt x="2183252" y="5632861"/>
                </a:lnTo>
                <a:lnTo>
                  <a:pt x="1146850" y="5632861"/>
                </a:lnTo>
                <a:close/>
                <a:moveTo>
                  <a:pt x="0" y="0"/>
                </a:moveTo>
                <a:lnTo>
                  <a:pt x="1036402" y="0"/>
                </a:lnTo>
                <a:lnTo>
                  <a:pt x="1036402" y="4105398"/>
                </a:lnTo>
                <a:lnTo>
                  <a:pt x="0" y="4105398"/>
                </a:lnTo>
                <a:close/>
              </a:path>
            </a:pathLst>
          </a:cu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4279791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4" name="TextBox 3"/>
          <p:cNvSpPr txBox="1"/>
          <p:nvPr/>
        </p:nvSpPr>
        <p:spPr>
          <a:xfrm>
            <a:off x="329737" y="1988838"/>
            <a:ext cx="3186379" cy="4524315"/>
          </a:xfrm>
          <a:prstGeom prst="rect">
            <a:avLst/>
          </a:prstGeom>
          <a:noFill/>
        </p:spPr>
        <p:txBody>
          <a:bodyPr wrap="square" rtlCol="0">
            <a:spAutoFit/>
          </a:bodyPr>
          <a:lstStyle/>
          <a:p>
            <a:pPr defTabSz="685800"/>
            <a:r>
              <a:rPr lang="en-US" sz="2400" dirty="0">
                <a:solidFill>
                  <a:prstClr val="black"/>
                </a:solidFill>
                <a:latin typeface="Times New Roman" panose="02020603050405020304" pitchFamily="18" charset="0"/>
                <a:cs typeface="Times New Roman" panose="02020603050405020304" pitchFamily="18" charset="0"/>
              </a:rPr>
              <a:t>The purpose of this presentation is to ensure all </a:t>
            </a:r>
            <a:r>
              <a:rPr lang="en-US" sz="2400" dirty="0" err="1">
                <a:solidFill>
                  <a:prstClr val="black"/>
                </a:solidFill>
                <a:latin typeface="Times New Roman" panose="02020603050405020304" pitchFamily="18" charset="0"/>
                <a:cs typeface="Times New Roman" panose="02020603050405020304" pitchFamily="18" charset="0"/>
              </a:rPr>
              <a:t>subrecipients</a:t>
            </a:r>
            <a:r>
              <a:rPr lang="en-US" sz="2400" dirty="0">
                <a:solidFill>
                  <a:prstClr val="black"/>
                </a:solidFill>
                <a:latin typeface="Times New Roman" panose="02020603050405020304" pitchFamily="18" charset="0"/>
                <a:cs typeface="Times New Roman" panose="02020603050405020304" pitchFamily="18" charset="0"/>
              </a:rPr>
              <a:t> of the Federal Aid Highway Program are aware of the provisions of Title VI of the Civil Rights Act of 1964 and the minimum requirements to be in compliance with its rules, laws, and regulations.</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7546" y="2095589"/>
            <a:ext cx="5576455" cy="3131310"/>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0" y="857250"/>
            <a:ext cx="9144000" cy="598978"/>
          </a:xfrm>
          <a:prstGeom prst="rect">
            <a:avLst/>
          </a:prstGeom>
          <a:ln/>
        </p:spPr>
        <p:style>
          <a:lnRef idx="0">
            <a:schemeClr val="accent3"/>
          </a:lnRef>
          <a:fillRef idx="3">
            <a:schemeClr val="accent3"/>
          </a:fillRef>
          <a:effectRef idx="3">
            <a:schemeClr val="accent3"/>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9" name="Rectangle 8"/>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2" name="Group 1"/>
          <p:cNvGrpSpPr/>
          <p:nvPr/>
        </p:nvGrpSpPr>
        <p:grpSpPr>
          <a:xfrm>
            <a:off x="8268314" y="883101"/>
            <a:ext cx="680270" cy="573127"/>
            <a:chOff x="11024419" y="34468"/>
            <a:chExt cx="907026" cy="764169"/>
          </a:xfrm>
        </p:grpSpPr>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Tree>
    <p:extLst>
      <p:ext uri="{BB962C8B-B14F-4D97-AF65-F5344CB8AC3E}">
        <p14:creationId xmlns:p14="http://schemas.microsoft.com/office/powerpoint/2010/main" val="47408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57149" y="2133600"/>
            <a:ext cx="8934451" cy="4235123"/>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8620" lvl="0" indent="-342900">
              <a:spcBef>
                <a:spcPct val="20000"/>
              </a:spcBef>
              <a:spcAft>
                <a:spcPts val="300"/>
              </a:spcAft>
              <a:buClr>
                <a:schemeClr val="tx1"/>
              </a:buClr>
              <a:buSzPct val="13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Understand Title </a:t>
            </a:r>
            <a:r>
              <a:rPr lang="en-US" sz="2000" dirty="0" smtClean="0">
                <a:solidFill>
                  <a:schemeClr val="tx1"/>
                </a:solidFill>
                <a:latin typeface="Times New Roman" panose="02020603050405020304" pitchFamily="18" charset="0"/>
                <a:cs typeface="Times New Roman" panose="02020603050405020304" pitchFamily="18" charset="0"/>
              </a:rPr>
              <a:t>VI</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Understand Recipients vs </a:t>
            </a:r>
            <a:r>
              <a:rPr lang="en-US" sz="2000" dirty="0" err="1" smtClean="0">
                <a:solidFill>
                  <a:schemeClr val="tx1"/>
                </a:solidFill>
                <a:latin typeface="Times New Roman" panose="02020603050405020304" pitchFamily="18" charset="0"/>
                <a:cs typeface="Times New Roman" panose="02020603050405020304" pitchFamily="18" charset="0"/>
              </a:rPr>
              <a:t>Subrecipients</a:t>
            </a:r>
            <a:r>
              <a:rPr lang="en-US" sz="2000" dirty="0" smtClean="0">
                <a:solidFill>
                  <a:schemeClr val="tx1"/>
                </a:solidFill>
                <a:latin typeface="Times New Roman" panose="02020603050405020304" pitchFamily="18" charset="0"/>
                <a:cs typeface="Times New Roman" panose="02020603050405020304" pitchFamily="18" charset="0"/>
              </a:rPr>
              <a:t>.</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Identify Local Public Agencies.</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Understand </a:t>
            </a:r>
            <a:r>
              <a:rPr lang="en-US" sz="2000" dirty="0">
                <a:solidFill>
                  <a:schemeClr val="tx1"/>
                </a:solidFill>
                <a:latin typeface="Times New Roman" panose="02020603050405020304" pitchFamily="18" charset="0"/>
                <a:cs typeface="Times New Roman" panose="02020603050405020304" pitchFamily="18" charset="0"/>
              </a:rPr>
              <a:t>the Statutory and Authorities that governs Title VI.</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Identify Compliance actions that are required.</a:t>
            </a:r>
          </a:p>
          <a:p>
            <a:pPr marL="38862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What </a:t>
            </a:r>
            <a:r>
              <a:rPr lang="en-US" sz="2000" dirty="0">
                <a:solidFill>
                  <a:schemeClr val="tx1"/>
                </a:solidFill>
                <a:latin typeface="Times New Roman" panose="02020603050405020304" pitchFamily="18" charset="0"/>
                <a:cs typeface="Times New Roman" panose="02020603050405020304" pitchFamily="18" charset="0"/>
              </a:rPr>
              <a:t>to expect in </a:t>
            </a:r>
            <a:r>
              <a:rPr lang="en-US" sz="2000" dirty="0" smtClean="0">
                <a:solidFill>
                  <a:schemeClr val="tx1"/>
                </a:solidFill>
                <a:latin typeface="Times New Roman" panose="02020603050405020304" pitchFamily="18" charset="0"/>
                <a:cs typeface="Times New Roman" panose="02020603050405020304" pitchFamily="18" charset="0"/>
              </a:rPr>
              <a:t>A</a:t>
            </a:r>
            <a:r>
              <a:rPr lang="en-US" dirty="0" smtClean="0">
                <a:solidFill>
                  <a:schemeClr val="tx1"/>
                </a:solidFill>
                <a:latin typeface="Times New Roman" panose="02020603050405020304" pitchFamily="18" charset="0"/>
                <a:cs typeface="Times New Roman" panose="02020603050405020304" pitchFamily="18" charset="0"/>
              </a:rPr>
              <a:t>R</a:t>
            </a:r>
            <a:r>
              <a:rPr lang="en-US" sz="2000" dirty="0" smtClean="0">
                <a:solidFill>
                  <a:schemeClr val="tx1"/>
                </a:solidFill>
                <a:latin typeface="Times New Roman" panose="02020603050405020304" pitchFamily="18" charset="0"/>
                <a:cs typeface="Times New Roman" panose="02020603050405020304" pitchFamily="18" charset="0"/>
              </a:rPr>
              <a:t>DOT’s </a:t>
            </a:r>
            <a:r>
              <a:rPr lang="en-US" sz="2000" dirty="0">
                <a:solidFill>
                  <a:schemeClr val="tx1"/>
                </a:solidFill>
                <a:latin typeface="Times New Roman" panose="02020603050405020304" pitchFamily="18" charset="0"/>
                <a:cs typeface="Times New Roman" panose="02020603050405020304" pitchFamily="18" charset="0"/>
              </a:rPr>
              <a:t>compliance review process.</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Processing Complaints.</a:t>
            </a:r>
            <a:endParaRPr lang="en-US" sz="2000" dirty="0">
              <a:solidFill>
                <a:schemeClr val="tx1"/>
              </a:solidFill>
              <a:latin typeface="Times New Roman" panose="02020603050405020304" pitchFamily="18" charset="0"/>
              <a:cs typeface="Times New Roman" panose="02020603050405020304" pitchFamily="18" charset="0"/>
            </a:endParaRP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Title </a:t>
            </a:r>
            <a:r>
              <a:rPr lang="en-US" sz="2000" dirty="0">
                <a:solidFill>
                  <a:schemeClr val="tx1"/>
                </a:solidFill>
                <a:latin typeface="Times New Roman" panose="02020603050405020304" pitchFamily="18" charset="0"/>
                <a:cs typeface="Times New Roman" panose="02020603050405020304" pitchFamily="18" charset="0"/>
              </a:rPr>
              <a:t>VI </a:t>
            </a:r>
            <a:r>
              <a:rPr lang="en-US" sz="2000" dirty="0" smtClean="0">
                <a:solidFill>
                  <a:schemeClr val="tx1"/>
                </a:solidFill>
                <a:latin typeface="Times New Roman" panose="02020603050405020304" pitchFamily="18" charset="0"/>
                <a:cs typeface="Times New Roman" panose="02020603050405020304" pitchFamily="18" charset="0"/>
              </a:rPr>
              <a:t>(optional video</a:t>
            </a:r>
            <a:r>
              <a:rPr lang="en-US" sz="2000" dirty="0">
                <a:solidFill>
                  <a:schemeClr val="tx1"/>
                </a:solidFill>
                <a:latin typeface="Times New Roman" panose="02020603050405020304" pitchFamily="18" charset="0"/>
                <a:cs typeface="Times New Roman" panose="02020603050405020304" pitchFamily="18" charset="0"/>
              </a:rPr>
              <a:t>).</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Limited </a:t>
            </a:r>
            <a:r>
              <a:rPr lang="en-US" sz="2000" dirty="0">
                <a:solidFill>
                  <a:schemeClr val="tx1"/>
                </a:solidFill>
                <a:latin typeface="Times New Roman" panose="02020603050405020304" pitchFamily="18" charset="0"/>
                <a:cs typeface="Times New Roman" panose="02020603050405020304" pitchFamily="18" charset="0"/>
              </a:rPr>
              <a:t>English Proficiency </a:t>
            </a:r>
            <a:r>
              <a:rPr lang="en-US" sz="2000" dirty="0" smtClean="0">
                <a:solidFill>
                  <a:schemeClr val="tx1"/>
                </a:solidFill>
                <a:latin typeface="Times New Roman" panose="02020603050405020304" pitchFamily="18" charset="0"/>
                <a:cs typeface="Times New Roman" panose="02020603050405020304" pitchFamily="18" charset="0"/>
              </a:rPr>
              <a:t>(optional video</a:t>
            </a:r>
            <a:r>
              <a:rPr lang="en-US" sz="2000" dirty="0">
                <a:solidFill>
                  <a:schemeClr val="tx1"/>
                </a:solidFill>
                <a:latin typeface="Times New Roman" panose="02020603050405020304" pitchFamily="18" charset="0"/>
                <a:cs typeface="Times New Roman" panose="02020603050405020304" pitchFamily="18" charset="0"/>
              </a:rPr>
              <a:t>).</a:t>
            </a:r>
          </a:p>
          <a:p>
            <a:pPr marL="388620" lvl="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Identify Funding examples that may require Title </a:t>
            </a:r>
            <a:r>
              <a:rPr lang="en-US" sz="2000" dirty="0">
                <a:solidFill>
                  <a:schemeClr val="tx1"/>
                </a:solidFill>
                <a:latin typeface="Times New Roman" panose="02020603050405020304" pitchFamily="18" charset="0"/>
                <a:cs typeface="Times New Roman" panose="02020603050405020304" pitchFamily="18" charset="0"/>
              </a:rPr>
              <a:t>VI </a:t>
            </a:r>
            <a:r>
              <a:rPr lang="en-US" sz="2000" dirty="0" smtClean="0">
                <a:solidFill>
                  <a:schemeClr val="tx1"/>
                </a:solidFill>
                <a:latin typeface="Times New Roman" panose="02020603050405020304" pitchFamily="18" charset="0"/>
                <a:cs typeface="Times New Roman" panose="02020603050405020304" pitchFamily="18" charset="0"/>
              </a:rPr>
              <a:t>compliance &amp; reviews.</a:t>
            </a:r>
          </a:p>
          <a:p>
            <a:pPr marL="388620" indent="-342900">
              <a:spcBef>
                <a:spcPct val="20000"/>
              </a:spcBef>
              <a:spcAft>
                <a:spcPts val="300"/>
              </a:spcAft>
              <a:buClr>
                <a:schemeClr val="tx1"/>
              </a:buClr>
              <a:buSzPct val="130000"/>
              <a:buFont typeface="Arial" panose="020B0604020202020204" pitchFamily="34" charset="0"/>
              <a:buChar char="•"/>
            </a:pPr>
            <a:r>
              <a:rPr lang="en-US" sz="2000" dirty="0" smtClean="0">
                <a:solidFill>
                  <a:schemeClr val="tx1"/>
                </a:solidFill>
                <a:latin typeface="Times New Roman" panose="02020603050405020304" pitchFamily="18" charset="0"/>
                <a:cs typeface="Times New Roman" panose="02020603050405020304" pitchFamily="18" charset="0"/>
              </a:rPr>
              <a:t>Wrap up - Title </a:t>
            </a:r>
            <a:r>
              <a:rPr lang="en-US" sz="2000" dirty="0">
                <a:solidFill>
                  <a:schemeClr val="tx1"/>
                </a:solidFill>
                <a:latin typeface="Times New Roman" panose="02020603050405020304" pitchFamily="18" charset="0"/>
                <a:cs typeface="Times New Roman" panose="02020603050405020304" pitchFamily="18" charset="0"/>
              </a:rPr>
              <a:t>VI Compliance.</a:t>
            </a:r>
          </a:p>
          <a:p>
            <a:pPr marL="45720" lvl="0">
              <a:spcBef>
                <a:spcPct val="20000"/>
              </a:spcBef>
              <a:spcAft>
                <a:spcPts val="300"/>
              </a:spcAft>
              <a:buClr>
                <a:schemeClr val="tx1"/>
              </a:buClr>
              <a:buSzPct val="130000"/>
            </a:pPr>
            <a:endParaRPr lang="en-US" sz="2200" dirty="0">
              <a:solidFill>
                <a:schemeClr val="tx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0" y="697185"/>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295400"/>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685800"/>
            <a:ext cx="869038" cy="639361"/>
          </a:xfrm>
          <a:prstGeom prst="rect">
            <a:avLst/>
          </a:prstGeom>
          <a:effectLst/>
        </p:spPr>
      </p:pic>
      <p:grpSp>
        <p:nvGrpSpPr>
          <p:cNvPr id="4" name="Group 3"/>
          <p:cNvGrpSpPr/>
          <p:nvPr/>
        </p:nvGrpSpPr>
        <p:grpSpPr>
          <a:xfrm>
            <a:off x="8268314" y="685800"/>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1143000" y="762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dirty="0" smtClean="0">
                <a:effectLst>
                  <a:outerShdw algn="tl">
                    <a:srgbClr val="000000">
                      <a:alpha val="0"/>
                    </a:srgbClr>
                  </a:outerShdw>
                  <a:reflection blurRad="6350" stA="0" endPos="45500" dir="5400000" sy="-100000" algn="bl" rotWithShape="0"/>
                </a:effectLst>
              </a:rPr>
              <a:t>Expected Outcomes</a:t>
            </a:r>
            <a:endParaRPr lang="en-US" dirty="0">
              <a:effectLst>
                <a:outerShdw algn="tl">
                  <a:srgbClr val="000000">
                    <a:alpha val="0"/>
                  </a:srgbClr>
                </a:outerShdw>
                <a:reflection blurRad="6350" stA="0" endPos="45500" dir="5400000" sy="-100000" algn="bl" rotWithShape="0"/>
              </a:effectLst>
            </a:endParaRPr>
          </a:p>
        </p:txBody>
      </p:sp>
    </p:spTree>
    <p:extLst>
      <p:ext uri="{BB962C8B-B14F-4D97-AF65-F5344CB8AC3E}">
        <p14:creationId xmlns:p14="http://schemas.microsoft.com/office/powerpoint/2010/main" val="270240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40559" y="1417249"/>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2"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2" name="Title 1"/>
          <p:cNvSpPr txBox="1">
            <a:spLocks/>
          </p:cNvSpPr>
          <p:nvPr/>
        </p:nvSpPr>
        <p:spPr>
          <a:xfrm>
            <a:off x="1066800" y="3048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sz="3600" dirty="0" smtClean="0">
                <a:effectLst/>
                <a:cs typeface="Times New Roman" panose="02020603050405020304" pitchFamily="18" charset="0"/>
              </a:rPr>
              <a:t>Background and Purpose</a:t>
            </a:r>
            <a:endParaRPr lang="en-US" sz="3600" dirty="0"/>
          </a:p>
        </p:txBody>
      </p:sp>
      <p:pic>
        <p:nvPicPr>
          <p:cNvPr id="11" name="Picture 10"/>
          <p:cNvPicPr/>
          <p:nvPr/>
        </p:nvPicPr>
        <p:blipFill rotWithShape="1">
          <a:blip r:embed="rId5"/>
          <a:srcRect l="4167"/>
          <a:stretch/>
        </p:blipFill>
        <p:spPr bwMode="auto">
          <a:xfrm>
            <a:off x="932155" y="1629347"/>
            <a:ext cx="6781800" cy="41147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484145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0" y="1549790"/>
            <a:ext cx="9182099" cy="4698609"/>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
              <a:spcBef>
                <a:spcPct val="20000"/>
              </a:spcBef>
              <a:spcAft>
                <a:spcPts val="300"/>
              </a:spcAft>
              <a:buClr>
                <a:srgbClr val="F14124">
                  <a:lumMod val="75000"/>
                </a:srgbClr>
              </a:buClr>
              <a:buSzPct val="130000"/>
            </a:pPr>
            <a:r>
              <a:rPr lang="en-US" sz="2000" dirty="0" smtClean="0">
                <a:solidFill>
                  <a:srgbClr val="FF0000"/>
                </a:solidFill>
                <a:latin typeface="Times New Roman" panose="02020603050405020304" pitchFamily="18" charset="0"/>
                <a:cs typeface="Times New Roman" panose="02020603050405020304" pitchFamily="18" charset="0"/>
              </a:rPr>
              <a:t>Title </a:t>
            </a:r>
            <a:r>
              <a:rPr lang="en-US" sz="2000" dirty="0">
                <a:solidFill>
                  <a:srgbClr val="FF0000"/>
                </a:solidFill>
                <a:latin typeface="Times New Roman" panose="02020603050405020304" pitchFamily="18" charset="0"/>
                <a:cs typeface="Times New Roman" panose="02020603050405020304" pitchFamily="18" charset="0"/>
              </a:rPr>
              <a:t>VI of the Civil Rights Act of 1964 (42 U.S.C. 2000d</a:t>
            </a:r>
            <a:r>
              <a:rPr lang="en-US" sz="2000" dirty="0" smtClean="0">
                <a:solidFill>
                  <a:srgbClr val="FF0000"/>
                </a:solidFill>
                <a:latin typeface="Times New Roman" panose="02020603050405020304" pitchFamily="18" charset="0"/>
                <a:cs typeface="Times New Roman" panose="02020603050405020304" pitchFamily="18" charset="0"/>
              </a:rPr>
              <a:t>)</a:t>
            </a:r>
          </a:p>
          <a:p>
            <a:pPr marL="331470" indent="-285750">
              <a:spcBef>
                <a:spcPct val="20000"/>
              </a:spcBef>
              <a:spcAft>
                <a:spcPts val="300"/>
              </a:spcAft>
              <a:buClr>
                <a:srgbClr val="F14124">
                  <a:lumMod val="75000"/>
                </a:srgbClr>
              </a:buClr>
              <a:buSzPct val="130000"/>
              <a:buFont typeface="Arial" panose="020B0604020202020204" pitchFamily="34" charset="0"/>
              <a:buChar char="•"/>
            </a:pPr>
            <a:r>
              <a:rPr lang="en-US" i="1" dirty="0">
                <a:solidFill>
                  <a:schemeClr val="tx1"/>
                </a:solidFill>
                <a:latin typeface="Times New Roman" panose="02020603050405020304" pitchFamily="18" charset="0"/>
                <a:cs typeface="Times New Roman" panose="02020603050405020304" pitchFamily="18" charset="0"/>
              </a:rPr>
              <a:t>Title VI, 42 U.S.C. § 2000d et seq., was enacted as part of the landmark Civil Rights Act of 1964. It prohibits discrimination on the basis of race, color, and national origin in programs and activities receiving federal financial assistance</a:t>
            </a:r>
            <a:r>
              <a:rPr lang="en-US" i="1" dirty="0" smtClean="0">
                <a:solidFill>
                  <a:schemeClr val="tx1"/>
                </a:solidFill>
                <a:latin typeface="Times New Roman" panose="02020603050405020304" pitchFamily="18" charset="0"/>
                <a:cs typeface="Times New Roman" panose="02020603050405020304" pitchFamily="18" charset="0"/>
              </a:rPr>
              <a:t>.</a:t>
            </a:r>
          </a:p>
          <a:p>
            <a:pPr marL="45720">
              <a:spcBef>
                <a:spcPct val="20000"/>
              </a:spcBef>
              <a:spcAft>
                <a:spcPts val="300"/>
              </a:spcAft>
              <a:buClr>
                <a:srgbClr val="F14124">
                  <a:lumMod val="75000"/>
                </a:srgbClr>
              </a:buClr>
              <a:buSzPct val="130000"/>
            </a:pPr>
            <a:endParaRPr lang="en-US" i="1" dirty="0" smtClean="0">
              <a:solidFill>
                <a:schemeClr val="tx1"/>
              </a:solidFill>
              <a:latin typeface="Times New Roman" panose="02020603050405020304" pitchFamily="18" charset="0"/>
              <a:cs typeface="Times New Roman" panose="02020603050405020304" pitchFamily="18" charset="0"/>
            </a:endParaRPr>
          </a:p>
          <a:p>
            <a:pPr marL="45720">
              <a:spcBef>
                <a:spcPct val="20000"/>
              </a:spcBef>
              <a:spcAft>
                <a:spcPts val="300"/>
              </a:spcAft>
              <a:buClr>
                <a:srgbClr val="F14124">
                  <a:lumMod val="75000"/>
                </a:srgbClr>
              </a:buClr>
              <a:buSzPct val="130000"/>
            </a:pPr>
            <a:r>
              <a:rPr lang="en-US" sz="2000" i="1" dirty="0" smtClean="0">
                <a:solidFill>
                  <a:schemeClr val="tx1"/>
                </a:solidFill>
                <a:latin typeface="Times New Roman" panose="02020603050405020304" pitchFamily="18" charset="0"/>
                <a:cs typeface="Times New Roman" panose="02020603050405020304" pitchFamily="18" charset="0"/>
              </a:rPr>
              <a:t> </a:t>
            </a:r>
            <a:r>
              <a:rPr lang="en-US" sz="2000" dirty="0" smtClean="0">
                <a:solidFill>
                  <a:schemeClr val="tx1"/>
                </a:solidFill>
                <a:latin typeface="Times New Roman" panose="02020603050405020304" pitchFamily="18" charset="0"/>
                <a:cs typeface="Times New Roman" panose="02020603050405020304" pitchFamily="18" charset="0"/>
              </a:rPr>
              <a:t>“</a:t>
            </a:r>
            <a:r>
              <a:rPr lang="en-US" dirty="0" smtClean="0">
                <a:solidFill>
                  <a:schemeClr val="tx1"/>
                </a:solidFill>
                <a:latin typeface="Times New Roman" panose="02020603050405020304" pitchFamily="18" charset="0"/>
                <a:cs typeface="Times New Roman" panose="02020603050405020304" pitchFamily="18" charset="0"/>
              </a:rPr>
              <a:t>No </a:t>
            </a:r>
            <a:r>
              <a:rPr lang="en-US" dirty="0">
                <a:solidFill>
                  <a:srgbClr val="FF0000"/>
                </a:solidFill>
                <a:latin typeface="Times New Roman" panose="02020603050405020304" pitchFamily="18" charset="0"/>
                <a:cs typeface="Times New Roman" panose="02020603050405020304" pitchFamily="18" charset="0"/>
              </a:rPr>
              <a:t>person</a:t>
            </a:r>
            <a:r>
              <a:rPr lang="en-US" dirty="0">
                <a:solidFill>
                  <a:schemeClr val="tx1"/>
                </a:solidFill>
                <a:latin typeface="Times New Roman" panose="02020603050405020304" pitchFamily="18" charset="0"/>
                <a:cs typeface="Times New Roman" panose="02020603050405020304" pitchFamily="18" charset="0"/>
              </a:rPr>
              <a:t> in the United States shall, on the grounds of race, color, or </a:t>
            </a:r>
            <a:r>
              <a:rPr lang="en-US" dirty="0">
                <a:solidFill>
                  <a:srgbClr val="FF0000"/>
                </a:solidFill>
                <a:latin typeface="Times New Roman" panose="02020603050405020304" pitchFamily="18" charset="0"/>
                <a:cs typeface="Times New Roman" panose="02020603050405020304" pitchFamily="18" charset="0"/>
              </a:rPr>
              <a:t>national origin</a:t>
            </a:r>
            <a:r>
              <a:rPr lang="en-US" dirty="0">
                <a:solidFill>
                  <a:schemeClr val="tx1"/>
                </a:solidFill>
                <a:latin typeface="Times New Roman" panose="02020603050405020304" pitchFamily="18" charset="0"/>
                <a:cs typeface="Times New Roman" panose="02020603050405020304" pitchFamily="18" charset="0"/>
              </a:rPr>
              <a:t>, be excluded from participation in, be denied the benefits of, or be subjected to discrimination under any program or activity receiving </a:t>
            </a:r>
            <a:r>
              <a:rPr lang="en-US" dirty="0">
                <a:solidFill>
                  <a:srgbClr val="FF0000"/>
                </a:solidFill>
                <a:latin typeface="Times New Roman" panose="02020603050405020304" pitchFamily="18" charset="0"/>
                <a:cs typeface="Times New Roman" panose="02020603050405020304" pitchFamily="18" charset="0"/>
              </a:rPr>
              <a:t>Federal financial </a:t>
            </a:r>
            <a:r>
              <a:rPr lang="en-US" dirty="0" smtClean="0">
                <a:solidFill>
                  <a:srgbClr val="FF0000"/>
                </a:solidFill>
                <a:latin typeface="Times New Roman" panose="02020603050405020304" pitchFamily="18" charset="0"/>
                <a:cs typeface="Times New Roman" panose="02020603050405020304" pitchFamily="18" charset="0"/>
              </a:rPr>
              <a:t>assistance</a:t>
            </a:r>
            <a:r>
              <a:rPr lang="en-US" sz="2000" dirty="0" smtClean="0">
                <a:solidFill>
                  <a:schemeClr val="tx1"/>
                </a:solidFill>
                <a:latin typeface="Times New Roman" panose="02020603050405020304" pitchFamily="18" charset="0"/>
                <a:cs typeface="Times New Roman" panose="02020603050405020304" pitchFamily="18" charset="0"/>
              </a:rPr>
              <a:t>”  </a:t>
            </a:r>
          </a:p>
          <a:p>
            <a:pPr marL="45720" lvl="0">
              <a:spcBef>
                <a:spcPct val="20000"/>
              </a:spcBef>
              <a:spcAft>
                <a:spcPts val="300"/>
              </a:spcAft>
              <a:buClr>
                <a:srgbClr val="F14124">
                  <a:lumMod val="75000"/>
                </a:srgbClr>
              </a:buClr>
              <a:buSzPct val="130000"/>
            </a:pPr>
            <a:endParaRPr lang="en-US" sz="1600" dirty="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40559" y="1417249"/>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2" name="Title 1"/>
          <p:cNvSpPr txBox="1">
            <a:spLocks/>
          </p:cNvSpPr>
          <p:nvPr/>
        </p:nvSpPr>
        <p:spPr>
          <a:xfrm>
            <a:off x="1066800" y="3048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sz="3600" dirty="0" smtClean="0">
                <a:effectLst/>
                <a:cs typeface="Times New Roman" panose="02020603050405020304" pitchFamily="18" charset="0"/>
              </a:rPr>
              <a:t>Background and Purpose</a:t>
            </a:r>
            <a:endParaRPr lang="en-US" sz="3600" dirty="0"/>
          </a:p>
        </p:txBody>
      </p:sp>
    </p:spTree>
    <p:extLst>
      <p:ext uri="{BB962C8B-B14F-4D97-AF65-F5344CB8AC3E}">
        <p14:creationId xmlns:p14="http://schemas.microsoft.com/office/powerpoint/2010/main" val="377432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45175" y="1692201"/>
            <a:ext cx="8882215" cy="4537746"/>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 marR="0" lvl="0" indent="0" algn="l" defTabSz="914400" rtl="0" eaLnBrk="1" fontAlgn="auto" latinLnBrk="0" hangingPunct="1">
              <a:lnSpc>
                <a:spcPct val="100000"/>
              </a:lnSpc>
              <a:spcBef>
                <a:spcPct val="20000"/>
              </a:spcBef>
              <a:spcAft>
                <a:spcPts val="300"/>
              </a:spcAft>
              <a:buClr>
                <a:srgbClr val="F14124">
                  <a:lumMod val="75000"/>
                </a:srgbClr>
              </a:buClr>
              <a:buSzPct val="130000"/>
              <a:buFontTx/>
              <a:buNone/>
              <a:tabLst/>
              <a:defRPr/>
            </a:pPr>
            <a:endParaRPr kumimoji="0" lang="en-US" sz="1600" b="0" i="0" u="none" strike="noStrike" kern="1200" cap="none" spc="0" normalizeH="0" baseline="0" noProof="0" dirty="0" smtClean="0">
              <a:ln>
                <a:noFill/>
              </a:ln>
              <a:solidFill>
                <a:srgbClr val="44546A"/>
              </a:solidFill>
              <a:effectLst/>
              <a:uLnTx/>
              <a:uFillTx/>
              <a:latin typeface="Arial" charset="0"/>
              <a:ea typeface="+mn-ea"/>
              <a:cs typeface="+mn-cs"/>
            </a:endParaRPr>
          </a:p>
          <a:p>
            <a:pPr marL="45720">
              <a:spcBef>
                <a:spcPct val="20000"/>
              </a:spcBef>
              <a:spcAft>
                <a:spcPts val="300"/>
              </a:spcAft>
              <a:buClr>
                <a:srgbClr val="F14124">
                  <a:lumMod val="75000"/>
                </a:srgbClr>
              </a:buClr>
              <a:buSzPct val="130000"/>
            </a:pPr>
            <a:r>
              <a:rPr lang="en-US" dirty="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Arkansas Department of Transportation (ARDOT) is the agency responsible for administering Federal financial assistance through Federal Transit Administration (FTA) and Federal Highway Administration (FHWA) programs in the State. </a:t>
            </a:r>
          </a:p>
          <a:p>
            <a:pPr marL="45720" lvl="0">
              <a:spcBef>
                <a:spcPct val="20000"/>
              </a:spcBef>
              <a:spcAft>
                <a:spcPts val="300"/>
              </a:spcAft>
              <a:buClr>
                <a:srgbClr val="F14124">
                  <a:lumMod val="75000"/>
                </a:srgbClr>
              </a:buClr>
              <a:buSzPct val="130000"/>
            </a:pPr>
            <a:r>
              <a:rPr kumimoji="0" lang="en-US" b="0" i="0" u="none" strike="noStrike" kern="1200" cap="none" spc="0" normalizeH="0" baseline="0" noProof="0" dirty="0" smtClean="0">
                <a:ln>
                  <a:noFill/>
                </a:ln>
                <a:solidFill>
                  <a:prstClr val="black">
                    <a:lumMod val="75000"/>
                    <a:lumOff val="25000"/>
                  </a:prstClr>
                </a:solidFill>
                <a:effectLst/>
                <a:uLnTx/>
                <a:uFillTx/>
                <a:latin typeface="Times New Roman" panose="02020603050405020304" pitchFamily="18" charset="0"/>
                <a:ea typeface="Verdana" panose="020B0604030504040204" pitchFamily="34" charset="0"/>
                <a:cs typeface="Times New Roman" panose="02020603050405020304" pitchFamily="18" charset="0"/>
              </a:rPr>
              <a:t>In </a:t>
            </a:r>
            <a:r>
              <a:rPr kumimoji="0" lang="en-US"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Verdana" panose="020B0604030504040204" pitchFamily="34" charset="0"/>
                <a:cs typeface="Times New Roman" panose="02020603050405020304" pitchFamily="18" charset="0"/>
              </a:rPr>
              <a:t>accordance with </a:t>
            </a:r>
            <a:r>
              <a:rPr kumimoji="0" lang="en-US" b="0" i="0" u="none" strike="noStrike" kern="1200" cap="none" spc="0" normalizeH="0" baseline="0" noProof="0" dirty="0" smtClean="0">
                <a:ln>
                  <a:noFill/>
                </a:ln>
                <a:solidFill>
                  <a:srgbClr val="FF0000"/>
                </a:solidFill>
                <a:effectLst/>
                <a:uLnTx/>
                <a:uFillTx/>
                <a:latin typeface="Times New Roman" panose="02020603050405020304" pitchFamily="18" charset="0"/>
                <a:ea typeface="Verdana" panose="020B0604030504040204" pitchFamily="34" charset="0"/>
                <a:cs typeface="Times New Roman" panose="02020603050405020304" pitchFamily="18" charset="0"/>
              </a:rPr>
              <a:t>23 CFR 200.9(b)(7), </a:t>
            </a: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a:t>
            </a:r>
            <a:r>
              <a:rPr lang="en-US" sz="1600"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R</a:t>
            </a: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DOT </a:t>
            </a:r>
            <a:r>
              <a:rPr kumimoji="0" lang="en-US" b="0" i="0" u="none" strike="noStrike" kern="1200" cap="none" spc="0" normalizeH="0" baseline="0" noProof="0" dirty="0" smtClean="0">
                <a:ln>
                  <a:noFill/>
                </a:ln>
                <a:solidFill>
                  <a:prstClr val="black">
                    <a:lumMod val="75000"/>
                    <a:lumOff val="25000"/>
                  </a:prstClr>
                </a:solidFill>
                <a:effectLst/>
                <a:uLnTx/>
                <a:uFillTx/>
                <a:latin typeface="Times New Roman" panose="02020603050405020304" pitchFamily="18" charset="0"/>
                <a:ea typeface="Verdana" panose="020B0604030504040204" pitchFamily="34" charset="0"/>
                <a:cs typeface="Times New Roman" panose="02020603050405020304" pitchFamily="18" charset="0"/>
              </a:rPr>
              <a:t>is required to conduct Title VI reviews of its subrecipients to effectively monitor compliance with Title VI/Nondiscrimination. </a:t>
            </a:r>
          </a:p>
          <a:p>
            <a:pPr marL="45720" lvl="0">
              <a:spcBef>
                <a:spcPct val="20000"/>
              </a:spcBef>
              <a:spcAft>
                <a:spcPts val="300"/>
              </a:spcAft>
              <a:buClr>
                <a:srgbClr val="F14124">
                  <a:lumMod val="75000"/>
                </a:srgbClr>
              </a:buClr>
              <a:buSzPct val="130000"/>
            </a:pPr>
            <a:endParaRPr kumimoji="0" lang="en-US" b="0" i="0" u="none" strike="noStrike" kern="1200" cap="none" spc="0" normalizeH="0" baseline="0" noProof="0" dirty="0" smtClean="0">
              <a:ln>
                <a:noFill/>
              </a:ln>
              <a:solidFill>
                <a:prstClr val="black">
                  <a:lumMod val="75000"/>
                  <a:lumOff val="25000"/>
                </a:prstClr>
              </a:solidFill>
              <a:effectLst/>
              <a:uLnTx/>
              <a:uFillTx/>
              <a:latin typeface="Times New Roman" panose="02020603050405020304" pitchFamily="18" charset="0"/>
              <a:ea typeface="Verdana" panose="020B0604030504040204" pitchFamily="34" charset="0"/>
              <a:cs typeface="Times New Roman" panose="02020603050405020304" pitchFamily="18" charset="0"/>
            </a:endParaRPr>
          </a:p>
          <a:p>
            <a:pPr marL="331470" indent="-285750">
              <a:spcBef>
                <a:spcPct val="20000"/>
              </a:spcBef>
              <a:spcAft>
                <a:spcPts val="300"/>
              </a:spcAft>
              <a:buClr>
                <a:srgbClr val="FF0000"/>
              </a:buClr>
              <a:buSzPct val="130000"/>
              <a:buFont typeface="Times New Roman" panose="02020603050405020304" pitchFamily="18" charset="0"/>
              <a:buChar char="‣"/>
            </a:pPr>
            <a:r>
              <a:rPr lang="en-US" sz="1600" i="1" dirty="0">
                <a:solidFill>
                  <a:schemeClr val="tx1"/>
                </a:solidFill>
                <a:latin typeface="Times New Roman" panose="02020603050405020304" pitchFamily="18" charset="0"/>
                <a:ea typeface="Verdana" panose="020B0604030504040204" pitchFamily="34" charset="0"/>
                <a:cs typeface="Times New Roman" panose="02020603050405020304" pitchFamily="18" charset="0"/>
              </a:rPr>
              <a:t>(7) Conduct Title VI reviews of cities, counties, consultant contractors, suppliers, universities, colleges, planning agencies, and other recipients of Federal-aid highway funds.</a:t>
            </a:r>
          </a:p>
          <a:p>
            <a:pPr marL="45720" lvl="0">
              <a:spcBef>
                <a:spcPct val="20000"/>
              </a:spcBef>
              <a:spcAft>
                <a:spcPts val="300"/>
              </a:spcAft>
              <a:buSzPct val="130000"/>
            </a:pPr>
            <a:endPar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endParaRPr>
          </a:p>
          <a:p>
            <a:pPr marL="45720" lvl="0">
              <a:spcBef>
                <a:spcPct val="20000"/>
              </a:spcBef>
              <a:spcAft>
                <a:spcPts val="300"/>
              </a:spcAft>
              <a:buSzPct val="130000"/>
            </a:pP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In </a:t>
            </a:r>
            <a:r>
              <a:rPr lang="en-US" dirty="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accordance with </a:t>
            </a:r>
            <a:r>
              <a:rPr lang="en-US" dirty="0">
                <a:solidFill>
                  <a:srgbClr val="FF0000"/>
                </a:solidFill>
                <a:latin typeface="Times New Roman" panose="02020603050405020304" pitchFamily="18" charset="0"/>
                <a:ea typeface="Verdana" panose="020B0604030504040204" pitchFamily="34" charset="0"/>
                <a:cs typeface="Times New Roman" panose="02020603050405020304" pitchFamily="18" charset="0"/>
              </a:rPr>
              <a:t>23 CFR 200.9(b</a:t>
            </a:r>
            <a:r>
              <a:rPr lang="en-US" dirty="0" smtClean="0">
                <a:solidFill>
                  <a:srgbClr val="FF0000"/>
                </a:solidFill>
                <a:latin typeface="Times New Roman" panose="02020603050405020304" pitchFamily="18" charset="0"/>
                <a:ea typeface="Verdana" panose="020B0604030504040204" pitchFamily="34" charset="0"/>
                <a:cs typeface="Times New Roman" panose="02020603050405020304" pitchFamily="18" charset="0"/>
              </a:rPr>
              <a:t>)(9), </a:t>
            </a:r>
            <a:r>
              <a:rPr lang="en-US" dirty="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Title VI laws and </a:t>
            </a: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regulations training is recommended for any </a:t>
            </a:r>
            <a:r>
              <a:rPr lang="en-US" dirty="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agency receiving federal financial assistance from </a:t>
            </a: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a:t>
            </a:r>
            <a:r>
              <a:rPr lang="en-US" sz="1600"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R</a:t>
            </a: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DOT</a:t>
            </a:r>
            <a:r>
              <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t>
            </a:r>
          </a:p>
          <a:p>
            <a:pPr marL="45720" lvl="0">
              <a:spcBef>
                <a:spcPct val="20000"/>
              </a:spcBef>
              <a:spcAft>
                <a:spcPts val="300"/>
              </a:spcAft>
              <a:buSzPct val="130000"/>
            </a:pPr>
            <a:endPar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endParaRPr>
          </a:p>
          <a:p>
            <a:pPr marL="331470" lvl="0" indent="-285750">
              <a:spcBef>
                <a:spcPct val="20000"/>
              </a:spcBef>
              <a:spcAft>
                <a:spcPts val="300"/>
              </a:spcAft>
              <a:buClr>
                <a:srgbClr val="FF0000"/>
              </a:buClr>
              <a:buSzPct val="130000"/>
              <a:buFont typeface="Times New Roman" panose="02020603050405020304" pitchFamily="18" charset="0"/>
              <a:buChar char="‣"/>
              <a:defRPr/>
            </a:pPr>
            <a:r>
              <a:rPr lang="en-US" i="1"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a:t>
            </a:r>
            <a:r>
              <a:rPr lang="en-US" sz="1600" i="1" dirty="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rPr>
              <a:t>9) The State highway agency Title VI designee shall be responsible for conducting training programs on Title VI and related statutes for State program and civil rights officials.</a:t>
            </a:r>
          </a:p>
          <a:p>
            <a:pPr marL="45720" lvl="0">
              <a:spcBef>
                <a:spcPct val="20000"/>
              </a:spcBef>
              <a:spcAft>
                <a:spcPts val="300"/>
              </a:spcAft>
              <a:buClr>
                <a:srgbClr val="F14124">
                  <a:lumMod val="75000"/>
                </a:srgbClr>
              </a:buClr>
              <a:buSzPct val="130000"/>
            </a:pPr>
            <a:endParaRPr lang="en-US" dirty="0" smtClean="0">
              <a:solidFill>
                <a:prstClr val="black">
                  <a:lumMod val="75000"/>
                  <a:lumOff val="25000"/>
                </a:prstClr>
              </a:solidFill>
              <a:latin typeface="Times New Roman" panose="02020603050405020304" pitchFamily="18" charset="0"/>
              <a:ea typeface="Verdana" panose="020B0604030504040204" pitchFamily="34" charset="0"/>
              <a:cs typeface="Times New Roman" panose="02020603050405020304" pitchFamily="18" charset="0"/>
            </a:endParaRPr>
          </a:p>
          <a:p>
            <a:pPr marL="45720" marR="0" lvl="0" indent="0" algn="l" defTabSz="914400" rtl="0" eaLnBrk="1" fontAlgn="auto" latinLnBrk="0" hangingPunct="1">
              <a:lnSpc>
                <a:spcPct val="100000"/>
              </a:lnSpc>
              <a:spcBef>
                <a:spcPct val="20000"/>
              </a:spcBef>
              <a:spcAft>
                <a:spcPts val="300"/>
              </a:spcAft>
              <a:buClr>
                <a:srgbClr val="F14124">
                  <a:lumMod val="75000"/>
                </a:srgbClr>
              </a:buClr>
              <a:buSzPct val="130000"/>
              <a:buFontTx/>
              <a:buNone/>
              <a:tabLst/>
              <a:defRPr/>
            </a:pPr>
            <a:endParaRPr kumimoji="0" lang="en-US" sz="16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Verdana" panose="020B0604030504040204" pitchFamily="34" charset="0"/>
              <a:cs typeface="Times New Roman" panose="02020603050405020304" pitchFamily="18"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p:nvPr/>
        </p:nvSpPr>
        <p:spPr>
          <a:xfrm>
            <a:off x="-40560" y="1417249"/>
            <a:ext cx="9184559" cy="117792"/>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2" name="Title 1"/>
          <p:cNvSpPr txBox="1">
            <a:spLocks/>
          </p:cNvSpPr>
          <p:nvPr/>
        </p:nvSpPr>
        <p:spPr>
          <a:xfrm>
            <a:off x="1066800" y="3048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914400" rtl="0" eaLnBrk="1" fontAlgn="auto" latinLnBrk="0" hangingPunct="1">
              <a:lnSpc>
                <a:spcPct val="100000"/>
              </a:lnSpc>
              <a:spcBef>
                <a:spcPct val="0"/>
              </a:spcBef>
              <a:spcAft>
                <a:spcPts val="0"/>
              </a:spcAft>
              <a:buClr>
                <a:srgbClr val="70AD47">
                  <a:lumMod val="75000"/>
                </a:srgbClr>
              </a:buClr>
              <a:buSzPct val="128000"/>
              <a:buFont typeface="Georgia" pitchFamily="18" charset="0"/>
              <a:buNone/>
              <a:tabLst/>
              <a:defRPr/>
            </a:pPr>
            <a:r>
              <a:rPr kumimoji="0" lang="en-US" sz="3600" b="1" i="0" u="none" strike="noStrike" kern="1200" cap="none" spc="0" normalizeH="0" baseline="0" noProof="0" dirty="0" smtClean="0">
                <a:ln>
                  <a:noFill/>
                </a:ln>
                <a:gradFill>
                  <a:gsLst>
                    <a:gs pos="0">
                      <a:prstClr val="black"/>
                    </a:gs>
                    <a:gs pos="40000">
                      <a:prstClr val="black">
                        <a:lumMod val="75000"/>
                        <a:lumOff val="25000"/>
                      </a:prstClr>
                    </a:gs>
                    <a:gs pos="100000">
                      <a:srgbClr val="44546A">
                        <a:alpha val="65000"/>
                      </a:srgbClr>
                    </a:gs>
                  </a:gsLst>
                  <a:lin ang="5400000" scaled="0"/>
                </a:gradFill>
                <a:effectLst/>
                <a:uLnTx/>
                <a:uFillTx/>
                <a:latin typeface="Calibri Light" panose="020F0302020204030204"/>
                <a:ea typeface="+mj-ea"/>
                <a:cs typeface="Times New Roman" panose="02020603050405020304" pitchFamily="18" charset="0"/>
              </a:rPr>
              <a:t>Background and Purpose</a:t>
            </a:r>
            <a:endParaRPr kumimoji="0" lang="en-US" sz="3600" b="1" i="0" u="none" strike="noStrike" kern="1200" cap="none" spc="0" normalizeH="0" baseline="0" noProof="0" dirty="0">
              <a:ln>
                <a:noFill/>
              </a:ln>
              <a:gradFill>
                <a:gsLst>
                  <a:gs pos="0">
                    <a:prstClr val="black"/>
                  </a:gs>
                  <a:gs pos="40000">
                    <a:prstClr val="black">
                      <a:lumMod val="75000"/>
                      <a:lumOff val="25000"/>
                    </a:prstClr>
                  </a:gs>
                  <a:gs pos="100000">
                    <a:srgbClr val="44546A">
                      <a:alpha val="65000"/>
                    </a:srgbClr>
                  </a:gs>
                </a:gsLst>
                <a:lin ang="5400000" scaled="0"/>
              </a:gradFill>
              <a:effectLst>
                <a:reflection blurRad="6350" stA="55000" endA="300" endPos="45500" dir="5400000" sy="-100000" algn="bl" rotWithShape="0"/>
              </a:effectLst>
              <a:uLnTx/>
              <a:uFillTx/>
              <a:latin typeface="Calibri Light" panose="020F0302020204030204"/>
              <a:ea typeface="+mj-ea"/>
              <a:cs typeface="+mj-cs"/>
            </a:endParaRPr>
          </a:p>
        </p:txBody>
      </p:sp>
    </p:spTree>
    <p:extLst>
      <p:ext uri="{BB962C8B-B14F-4D97-AF65-F5344CB8AC3E}">
        <p14:creationId xmlns:p14="http://schemas.microsoft.com/office/powerpoint/2010/main" val="399638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23125" y="1751810"/>
            <a:ext cx="8844675" cy="4522186"/>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r>
              <a:rPr lang="en-US" dirty="0">
                <a:solidFill>
                  <a:srgbClr val="292934"/>
                </a:solidFill>
                <a:latin typeface="Times New Roman" panose="02020603050405020304" pitchFamily="18" charset="0"/>
                <a:cs typeface="Times New Roman" panose="02020603050405020304" pitchFamily="18" charset="0"/>
              </a:rPr>
              <a:t>A </a:t>
            </a:r>
            <a:r>
              <a:rPr lang="en-US" b="1" dirty="0">
                <a:solidFill>
                  <a:srgbClr val="292934"/>
                </a:solidFill>
                <a:latin typeface="Times New Roman" panose="02020603050405020304" pitchFamily="18" charset="0"/>
                <a:cs typeface="Times New Roman" panose="02020603050405020304" pitchFamily="18" charset="0"/>
              </a:rPr>
              <a:t>primary recipient </a:t>
            </a:r>
            <a:r>
              <a:rPr lang="en-US" dirty="0">
                <a:solidFill>
                  <a:srgbClr val="292934"/>
                </a:solidFill>
                <a:latin typeface="Times New Roman" panose="02020603050405020304" pitchFamily="18" charset="0"/>
                <a:cs typeface="Times New Roman" panose="02020603050405020304" pitchFamily="18" charset="0"/>
              </a:rPr>
              <a:t>is an entity or person that </a:t>
            </a:r>
            <a:r>
              <a:rPr lang="en-US" dirty="0">
                <a:solidFill>
                  <a:srgbClr val="FF0000"/>
                </a:solidFill>
                <a:latin typeface="Times New Roman" panose="02020603050405020304" pitchFamily="18" charset="0"/>
                <a:cs typeface="Times New Roman" panose="02020603050405020304" pitchFamily="18" charset="0"/>
              </a:rPr>
              <a:t>directly</a:t>
            </a:r>
            <a:r>
              <a:rPr lang="en-US" dirty="0">
                <a:solidFill>
                  <a:srgbClr val="292934"/>
                </a:solidFill>
                <a:latin typeface="Times New Roman" panose="02020603050405020304" pitchFamily="18" charset="0"/>
                <a:cs typeface="Times New Roman" panose="02020603050405020304" pitchFamily="18" charset="0"/>
              </a:rPr>
              <a:t> receives federal financial assistance and/or manages a program or activity, which would subject them to Title VI compliance responsibilities. In this situation, </a:t>
            </a:r>
            <a:r>
              <a:rPr lang="en-US" dirty="0" smtClean="0">
                <a:solidFill>
                  <a:srgbClr val="292934"/>
                </a:solidFill>
                <a:latin typeface="Times New Roman" panose="02020603050405020304" pitchFamily="18" charset="0"/>
                <a:cs typeface="Times New Roman" panose="02020603050405020304" pitchFamily="18" charset="0"/>
              </a:rPr>
              <a:t>ARDOT is </a:t>
            </a:r>
            <a:r>
              <a:rPr lang="en-US" dirty="0">
                <a:solidFill>
                  <a:srgbClr val="292934"/>
                </a:solidFill>
                <a:latin typeface="Times New Roman" panose="02020603050405020304" pitchFamily="18" charset="0"/>
                <a:cs typeface="Times New Roman" panose="02020603050405020304" pitchFamily="18" charset="0"/>
              </a:rPr>
              <a:t>the primary recipient</a:t>
            </a:r>
            <a:r>
              <a:rPr lang="en-US" dirty="0" smtClean="0">
                <a:solidFill>
                  <a:srgbClr val="292934"/>
                </a:solidFill>
                <a:latin typeface="Times New Roman" panose="02020603050405020304" pitchFamily="18" charset="0"/>
                <a:cs typeface="Times New Roman" panose="02020603050405020304" pitchFamily="18" charset="0"/>
              </a:rPr>
              <a:t>. </a:t>
            </a:r>
            <a:r>
              <a:rPr lang="en-US" dirty="0" smtClean="0">
                <a:solidFill>
                  <a:srgbClr val="FF0000"/>
                </a:solidFill>
                <a:latin typeface="Times New Roman" panose="02020603050405020304" pitchFamily="18" charset="0"/>
                <a:cs typeface="Times New Roman" panose="02020603050405020304" pitchFamily="18" charset="0"/>
              </a:rPr>
              <a:t>23 </a:t>
            </a:r>
            <a:r>
              <a:rPr lang="en-US" dirty="0">
                <a:solidFill>
                  <a:srgbClr val="FF0000"/>
                </a:solidFill>
                <a:latin typeface="Times New Roman" panose="02020603050405020304" pitchFamily="18" charset="0"/>
                <a:cs typeface="Times New Roman" panose="02020603050405020304" pitchFamily="18" charset="0"/>
              </a:rPr>
              <a:t>CFR 200.5(n)</a:t>
            </a:r>
            <a:r>
              <a:rPr lang="en-US" dirty="0">
                <a:latin typeface="Times New Roman" panose="02020603050405020304" pitchFamily="18" charset="0"/>
                <a:cs typeface="Times New Roman" panose="02020603050405020304" pitchFamily="18" charset="0"/>
              </a:rPr>
              <a:t>)</a:t>
            </a:r>
          </a:p>
          <a:p>
            <a:endParaRPr lang="en-US" dirty="0">
              <a:solidFill>
                <a:schemeClr val="tx1"/>
              </a:solidFill>
              <a:latin typeface="Times New Roman" panose="02020603050405020304" pitchFamily="18" charset="0"/>
              <a:cs typeface="Times New Roman" panose="02020603050405020304" pitchFamily="18" charset="0"/>
            </a:endParaRPr>
          </a:p>
          <a:p>
            <a:pPr lvl="0">
              <a:spcBef>
                <a:spcPct val="20000"/>
              </a:spcBef>
              <a:buSzPct val="85000"/>
            </a:pPr>
            <a:r>
              <a:rPr lang="en-US" dirty="0">
                <a:solidFill>
                  <a:schemeClr val="tx1"/>
                </a:solidFill>
                <a:latin typeface="Times New Roman" panose="02020603050405020304" pitchFamily="18" charset="0"/>
                <a:cs typeface="Times New Roman" panose="02020603050405020304" pitchFamily="18" charset="0"/>
              </a:rPr>
              <a:t>A </a:t>
            </a:r>
            <a:r>
              <a:rPr lang="en-US" b="1" dirty="0" err="1">
                <a:solidFill>
                  <a:schemeClr val="tx1"/>
                </a:solidFill>
                <a:latin typeface="Times New Roman" panose="02020603050405020304" pitchFamily="18" charset="0"/>
                <a:cs typeface="Times New Roman" panose="02020603050405020304" pitchFamily="18" charset="0"/>
              </a:rPr>
              <a:t>subrecipient</a:t>
            </a:r>
            <a:r>
              <a:rPr lang="en-US" dirty="0">
                <a:solidFill>
                  <a:schemeClr val="tx1"/>
                </a:solidFill>
                <a:latin typeface="Times New Roman" panose="02020603050405020304" pitchFamily="18" charset="0"/>
                <a:cs typeface="Times New Roman" panose="02020603050405020304" pitchFamily="18" charset="0"/>
              </a:rPr>
              <a:t> is an entity or person that </a:t>
            </a:r>
            <a:r>
              <a:rPr lang="en-US" dirty="0">
                <a:solidFill>
                  <a:srgbClr val="FF0000"/>
                </a:solidFill>
                <a:latin typeface="Times New Roman" panose="02020603050405020304" pitchFamily="18" charset="0"/>
                <a:cs typeface="Times New Roman" panose="02020603050405020304" pitchFamily="18" charset="0"/>
              </a:rPr>
              <a:t>indirectly</a:t>
            </a:r>
            <a:r>
              <a:rPr lang="en-US" dirty="0">
                <a:solidFill>
                  <a:schemeClr val="tx1"/>
                </a:solidFill>
                <a:latin typeface="Times New Roman" panose="02020603050405020304" pitchFamily="18" charset="0"/>
                <a:cs typeface="Times New Roman" panose="02020603050405020304" pitchFamily="18" charset="0"/>
              </a:rPr>
              <a:t> receives federal financial assistance to implement a program, service or activity, which </a:t>
            </a:r>
            <a:r>
              <a:rPr lang="en-US" dirty="0">
                <a:solidFill>
                  <a:srgbClr val="FF0000"/>
                </a:solidFill>
                <a:latin typeface="Times New Roman" panose="02020603050405020304" pitchFamily="18" charset="0"/>
                <a:cs typeface="Times New Roman" panose="02020603050405020304" pitchFamily="18" charset="0"/>
              </a:rPr>
              <a:t>subjects them to Title VI compliance responsibilities</a:t>
            </a:r>
            <a:r>
              <a:rPr lang="en-US" dirty="0">
                <a:solidFill>
                  <a:schemeClr val="tx1"/>
                </a:solidFill>
                <a:latin typeface="Times New Roman" panose="02020603050405020304" pitchFamily="18" charset="0"/>
                <a:cs typeface="Times New Roman" panose="02020603050405020304" pitchFamily="18" charset="0"/>
              </a:rPr>
              <a:t>. A </a:t>
            </a:r>
            <a:r>
              <a:rPr lang="en-US" dirty="0" err="1">
                <a:solidFill>
                  <a:schemeClr val="tx1"/>
                </a:solidFill>
                <a:latin typeface="Times New Roman" panose="02020603050405020304" pitchFamily="18" charset="0"/>
                <a:cs typeface="Times New Roman" panose="02020603050405020304" pitchFamily="18" charset="0"/>
              </a:rPr>
              <a:t>subrecipient</a:t>
            </a:r>
            <a:r>
              <a:rPr lang="en-US" dirty="0">
                <a:solidFill>
                  <a:schemeClr val="tx1"/>
                </a:solidFill>
                <a:latin typeface="Times New Roman" panose="02020603050405020304" pitchFamily="18" charset="0"/>
                <a:cs typeface="Times New Roman" panose="02020603050405020304" pitchFamily="18" charset="0"/>
              </a:rPr>
              <a:t> may include, but is not limited to, a city, county, metropolitan or regional planning organization, transit agency, college/university, </a:t>
            </a:r>
            <a:r>
              <a:rPr lang="en-US" dirty="0">
                <a:solidFill>
                  <a:srgbClr val="FF0000"/>
                </a:solidFill>
                <a:latin typeface="Times New Roman" panose="02020603050405020304" pitchFamily="18" charset="0"/>
                <a:cs typeface="Times New Roman" panose="02020603050405020304" pitchFamily="18" charset="0"/>
              </a:rPr>
              <a:t>contractor</a:t>
            </a:r>
            <a:r>
              <a:rPr lang="en-US" dirty="0">
                <a:solidFill>
                  <a:schemeClr val="tx1"/>
                </a:solidFill>
                <a:latin typeface="Times New Roman" panose="02020603050405020304" pitchFamily="18" charset="0"/>
                <a:cs typeface="Times New Roman" panose="02020603050405020304" pitchFamily="18" charset="0"/>
              </a:rPr>
              <a:t> or </a:t>
            </a:r>
            <a:r>
              <a:rPr lang="en-US" dirty="0" err="1">
                <a:solidFill>
                  <a:schemeClr val="tx1"/>
                </a:solidFill>
                <a:latin typeface="Times New Roman" panose="02020603050405020304" pitchFamily="18" charset="0"/>
                <a:cs typeface="Times New Roman" panose="02020603050405020304" pitchFamily="18" charset="0"/>
              </a:rPr>
              <a:t>subgrantee</a:t>
            </a:r>
            <a:r>
              <a:rPr lang="en-US" dirty="0" smtClean="0">
                <a:solidFill>
                  <a:schemeClr val="tx1"/>
                </a:solidFill>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a:t>
            </a:r>
          </a:p>
          <a:p>
            <a:pPr lvl="0">
              <a:spcBef>
                <a:spcPct val="20000"/>
              </a:spcBef>
              <a:buSzPct val="85000"/>
            </a:pPr>
            <a:r>
              <a:rPr lang="en-US" dirty="0" smtClean="0">
                <a:solidFill>
                  <a:srgbClr val="FF0000"/>
                </a:solidFill>
                <a:latin typeface="Times New Roman" panose="02020603050405020304" pitchFamily="18" charset="0"/>
                <a:cs typeface="Times New Roman" panose="02020603050405020304" pitchFamily="18" charset="0"/>
              </a:rPr>
              <a:t>23 </a:t>
            </a:r>
            <a:r>
              <a:rPr lang="en-US" dirty="0">
                <a:solidFill>
                  <a:srgbClr val="FF0000"/>
                </a:solidFill>
                <a:latin typeface="Times New Roman" panose="02020603050405020304" pitchFamily="18" charset="0"/>
                <a:cs typeface="Times New Roman" panose="02020603050405020304" pitchFamily="18" charset="0"/>
              </a:rPr>
              <a:t>CFR 200.5(n)</a:t>
            </a:r>
            <a:r>
              <a:rPr lang="en-US" dirty="0">
                <a:latin typeface="Times New Roman" panose="02020603050405020304" pitchFamily="18" charset="0"/>
                <a:cs typeface="Times New Roman" panose="02020603050405020304" pitchFamily="18" charset="0"/>
              </a:rPr>
              <a:t>) </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1143000" y="762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None/>
            </a:pPr>
            <a:r>
              <a:rPr lang="en-US" dirty="0" smtClean="0">
                <a:effectLst>
                  <a:reflection blurRad="6350" stA="0" endPos="45500" dir="5400000" sy="-100000" algn="bl" rotWithShape="0"/>
                </a:effectLst>
              </a:rPr>
              <a:t>Recipient vs </a:t>
            </a:r>
            <a:r>
              <a:rPr lang="en-US" dirty="0" err="1" smtClean="0">
                <a:effectLst>
                  <a:reflection blurRad="6350" stA="0" endPos="45500" dir="5400000" sy="-100000" algn="bl" rotWithShape="0"/>
                </a:effectLst>
              </a:rPr>
              <a:t>Subrecipient</a:t>
            </a:r>
            <a:endParaRPr lang="en-US" dirty="0">
              <a:effectLst>
                <a:reflection blurRad="6350" stA="0" endPos="45500" dir="5400000" sy="-100000" algn="bl" rotWithShape="0"/>
              </a:effectLst>
            </a:endParaRPr>
          </a:p>
        </p:txBody>
      </p:sp>
    </p:spTree>
    <p:extLst>
      <p:ext uri="{BB962C8B-B14F-4D97-AF65-F5344CB8AC3E}">
        <p14:creationId xmlns:p14="http://schemas.microsoft.com/office/powerpoint/2010/main" val="2489978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1" y="1557837"/>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spcBef>
                <a:spcPct val="20000"/>
              </a:spcBef>
              <a:buClr>
                <a:srgbClr val="93A299"/>
              </a:buClr>
              <a:buSzPct val="85000"/>
            </a:pPr>
            <a:r>
              <a:rPr lang="en-US" sz="2400" b="1" dirty="0" smtClean="0">
                <a:solidFill>
                  <a:srgbClr val="292934"/>
                </a:solidFill>
                <a:latin typeface="Times New Roman" panose="02020603050405020304" pitchFamily="18" charset="0"/>
                <a:cs typeface="Times New Roman" panose="02020603050405020304" pitchFamily="18" charset="0"/>
              </a:rPr>
              <a:t>What is a Local </a:t>
            </a:r>
            <a:r>
              <a:rPr lang="en-US" sz="2400" b="1" dirty="0">
                <a:solidFill>
                  <a:srgbClr val="292934"/>
                </a:solidFill>
                <a:latin typeface="Times New Roman" panose="02020603050405020304" pitchFamily="18" charset="0"/>
                <a:cs typeface="Times New Roman" panose="02020603050405020304" pitchFamily="18" charset="0"/>
              </a:rPr>
              <a:t>Public </a:t>
            </a:r>
            <a:r>
              <a:rPr lang="en-US" sz="2400" b="1" dirty="0" smtClean="0">
                <a:solidFill>
                  <a:srgbClr val="292934"/>
                </a:solidFill>
                <a:latin typeface="Times New Roman" panose="02020603050405020304" pitchFamily="18" charset="0"/>
                <a:cs typeface="Times New Roman" panose="02020603050405020304" pitchFamily="18" charset="0"/>
              </a:rPr>
              <a:t>Agency (LPA)?</a:t>
            </a:r>
          </a:p>
          <a:p>
            <a:pPr lvl="0">
              <a:spcBef>
                <a:spcPct val="20000"/>
              </a:spcBef>
              <a:buClr>
                <a:srgbClr val="93A299"/>
              </a:buClr>
              <a:buSzPct val="85000"/>
            </a:pPr>
            <a:endParaRPr lang="en-US" sz="2400" dirty="0" smtClean="0">
              <a:solidFill>
                <a:srgbClr val="292934"/>
              </a:solidFill>
              <a:latin typeface="Times New Roman" panose="02020603050405020304" pitchFamily="18" charset="0"/>
              <a:cs typeface="Times New Roman" panose="02020603050405020304" pitchFamily="18" charset="0"/>
            </a:endParaRPr>
          </a:p>
          <a:p>
            <a:pPr lvl="0">
              <a:spcBef>
                <a:spcPct val="20000"/>
              </a:spcBef>
              <a:buClr>
                <a:srgbClr val="93A299"/>
              </a:buClr>
              <a:buSzPct val="85000"/>
            </a:pPr>
            <a:r>
              <a:rPr lang="en-US" sz="2400" dirty="0" smtClean="0">
                <a:solidFill>
                  <a:srgbClr val="292934"/>
                </a:solidFill>
                <a:latin typeface="Times New Roman" panose="02020603050405020304" pitchFamily="18" charset="0"/>
                <a:cs typeface="Times New Roman" panose="02020603050405020304" pitchFamily="18" charset="0"/>
              </a:rPr>
              <a:t> </a:t>
            </a:r>
            <a:r>
              <a:rPr lang="en-US" sz="2400" dirty="0">
                <a:solidFill>
                  <a:srgbClr val="292934"/>
                </a:solidFill>
                <a:latin typeface="Times New Roman" panose="02020603050405020304" pitchFamily="18" charset="0"/>
                <a:cs typeface="Times New Roman" panose="02020603050405020304" pitchFamily="18" charset="0"/>
              </a:rPr>
              <a:t>“any </a:t>
            </a:r>
            <a:r>
              <a:rPr lang="en-US" sz="2400" dirty="0">
                <a:solidFill>
                  <a:srgbClr val="FF0000"/>
                </a:solidFill>
                <a:latin typeface="Times New Roman" panose="02020603050405020304" pitchFamily="18" charset="0"/>
                <a:cs typeface="Times New Roman" panose="02020603050405020304" pitchFamily="18" charset="0"/>
              </a:rPr>
              <a:t>city, county, township, municipality, or other political subdivision </a:t>
            </a:r>
            <a:r>
              <a:rPr lang="en-US" sz="2400" dirty="0">
                <a:solidFill>
                  <a:srgbClr val="292934"/>
                </a:solidFill>
                <a:latin typeface="Times New Roman" panose="02020603050405020304" pitchFamily="18" charset="0"/>
                <a:cs typeface="Times New Roman" panose="02020603050405020304" pitchFamily="18" charset="0"/>
              </a:rPr>
              <a:t>that may be empowered to cooperate with the State transportation department in highway matters” </a:t>
            </a:r>
            <a:r>
              <a:rPr lang="en-US" sz="2400" dirty="0">
                <a:solidFill>
                  <a:srgbClr val="FF0000"/>
                </a:solidFill>
                <a:latin typeface="Times New Roman" panose="02020603050405020304" pitchFamily="18" charset="0"/>
                <a:cs typeface="Times New Roman" panose="02020603050405020304" pitchFamily="18" charset="0"/>
              </a:rPr>
              <a:t>(23 CFR 635.102)</a:t>
            </a:r>
          </a:p>
          <a:p>
            <a:pPr lvl="0">
              <a:spcBef>
                <a:spcPct val="20000"/>
              </a:spcBef>
              <a:buClr>
                <a:srgbClr val="93A299"/>
              </a:buClr>
              <a:buSzPct val="85000"/>
            </a:pPr>
            <a:endParaRPr lang="en-US" sz="2400" dirty="0" smtClean="0">
              <a:solidFill>
                <a:srgbClr val="292934"/>
              </a:solidFill>
              <a:latin typeface="Times New Roman" panose="02020603050405020304" pitchFamily="18" charset="0"/>
              <a:cs typeface="Times New Roman" panose="02020603050405020304" pitchFamily="18" charset="0"/>
            </a:endParaRPr>
          </a:p>
          <a:p>
            <a:pPr lvl="0">
              <a:spcBef>
                <a:spcPct val="20000"/>
              </a:spcBef>
              <a:buClr>
                <a:srgbClr val="93A299"/>
              </a:buClr>
              <a:buSzPct val="85000"/>
            </a:pPr>
            <a:r>
              <a:rPr lang="en-US" sz="2400" b="1" dirty="0" smtClean="0">
                <a:solidFill>
                  <a:srgbClr val="292934"/>
                </a:solidFill>
                <a:latin typeface="Times New Roman" panose="02020603050405020304" pitchFamily="18" charset="0"/>
                <a:cs typeface="Times New Roman" panose="02020603050405020304" pitchFamily="18" charset="0"/>
              </a:rPr>
              <a:t>LPA’s Federal-aid projects:</a:t>
            </a:r>
            <a:r>
              <a:rPr lang="en-US" sz="2400" dirty="0" smtClean="0">
                <a:solidFill>
                  <a:srgbClr val="292934"/>
                </a:solidFill>
                <a:latin typeface="Times New Roman" panose="02020603050405020304" pitchFamily="18" charset="0"/>
                <a:cs typeface="Times New Roman" panose="02020603050405020304" pitchFamily="18" charset="0"/>
              </a:rPr>
              <a:t>	When </a:t>
            </a:r>
            <a:r>
              <a:rPr lang="en-US" sz="2400" dirty="0">
                <a:solidFill>
                  <a:srgbClr val="292934"/>
                </a:solidFill>
                <a:latin typeface="Times New Roman" panose="02020603050405020304" pitchFamily="18" charset="0"/>
                <a:cs typeface="Times New Roman" panose="02020603050405020304" pitchFamily="18" charset="0"/>
              </a:rPr>
              <a:t>the work is to be performed under a contract awarded by a local public agency, all Federal requirements including those prescribed in this subpart shall be met</a:t>
            </a:r>
            <a:r>
              <a:rPr lang="en-US" sz="2400" dirty="0" smtClean="0">
                <a:solidFill>
                  <a:srgbClr val="292934"/>
                </a:solidFill>
                <a:latin typeface="Times New Roman" panose="02020603050405020304" pitchFamily="18" charset="0"/>
                <a:cs typeface="Times New Roman" panose="02020603050405020304" pitchFamily="18" charset="0"/>
              </a:rPr>
              <a:t>. </a:t>
            </a:r>
            <a:r>
              <a:rPr lang="en-US" sz="2400" dirty="0" smtClean="0">
                <a:solidFill>
                  <a:srgbClr val="FF0000"/>
                </a:solidFill>
                <a:latin typeface="Times New Roman" panose="02020603050405020304" pitchFamily="18" charset="0"/>
                <a:cs typeface="Times New Roman" panose="02020603050405020304" pitchFamily="18" charset="0"/>
              </a:rPr>
              <a:t>23 </a:t>
            </a:r>
            <a:r>
              <a:rPr lang="en-US" sz="2400" dirty="0">
                <a:solidFill>
                  <a:srgbClr val="FF0000"/>
                </a:solidFill>
                <a:latin typeface="Times New Roman" panose="02020603050405020304" pitchFamily="18" charset="0"/>
                <a:cs typeface="Times New Roman" panose="02020603050405020304" pitchFamily="18" charset="0"/>
              </a:rPr>
              <a:t>CFR 635.105(c)(2)</a:t>
            </a:r>
            <a:endParaRPr lang="en-US" sz="2800" dirty="0">
              <a:solidFill>
                <a:srgbClr val="FF0000"/>
              </a:solidFill>
              <a:latin typeface="Arial"/>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1143000" y="762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None/>
            </a:pPr>
            <a:r>
              <a:rPr lang="en-US" dirty="0">
                <a:effectLst>
                  <a:reflection blurRad="6350" stA="0" endPos="45500" dir="5400000" sy="-100000" algn="bl" rotWithShape="0"/>
                </a:effectLst>
              </a:rPr>
              <a:t>Local Public </a:t>
            </a:r>
            <a:r>
              <a:rPr lang="en-US" dirty="0" smtClean="0">
                <a:effectLst>
                  <a:reflection blurRad="6350" stA="0" endPos="45500" dir="5400000" sy="-100000" algn="bl" rotWithShape="0"/>
                </a:effectLst>
              </a:rPr>
              <a:t>Agencies</a:t>
            </a:r>
            <a:endParaRPr lang="en-US" dirty="0">
              <a:effectLst>
                <a:reflection blurRad="6350" stA="0" endPos="45500" dir="5400000" sy="-100000" algn="bl" rotWithShape="0"/>
              </a:effectLst>
            </a:endParaRPr>
          </a:p>
        </p:txBody>
      </p:sp>
    </p:spTree>
    <p:extLst>
      <p:ext uri="{BB962C8B-B14F-4D97-AF65-F5344CB8AC3E}">
        <p14:creationId xmlns:p14="http://schemas.microsoft.com/office/powerpoint/2010/main" val="1540074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1" y="1557837"/>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457200" y="76200"/>
            <a:ext cx="7927258" cy="7615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sz="2800" dirty="0" smtClean="0">
                <a:effectLst/>
              </a:rPr>
              <a:t>Statutory and Regulatory Authorities</a:t>
            </a:r>
            <a:endParaRPr lang="en-US" sz="2800" dirty="0"/>
          </a:p>
        </p:txBody>
      </p:sp>
      <p:sp>
        <p:nvSpPr>
          <p:cNvPr id="12" name="Content Placeholder 2"/>
          <p:cNvSpPr txBox="1">
            <a:spLocks/>
          </p:cNvSpPr>
          <p:nvPr/>
        </p:nvSpPr>
        <p:spPr>
          <a:xfrm>
            <a:off x="1066800" y="1599410"/>
            <a:ext cx="7010400" cy="5182390"/>
          </a:xfrm>
          <a:prstGeom prst="rect">
            <a:avLst/>
          </a:prstGeom>
        </p:spPr>
        <p:txBody>
          <a:bodyPr>
            <a:normAutofit/>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a:buClr>
                <a:srgbClr val="FF0000"/>
              </a:buClr>
              <a:buFont typeface="Wingdings" panose="05000000000000000000" pitchFamily="2" charset="2"/>
              <a:buChar char="Ø"/>
            </a:pPr>
            <a:r>
              <a:rPr lang="en-US" sz="1400" b="1" dirty="0" smtClean="0">
                <a:latin typeface="Times New Roman" panose="02020603050405020304" pitchFamily="18" charset="0"/>
                <a:cs typeface="Times New Roman" panose="02020603050405020304" pitchFamily="18" charset="0"/>
              </a:rPr>
              <a:t>Title VI of the Civil Rights Act of 1964</a:t>
            </a:r>
            <a:r>
              <a:rPr lang="en-US" sz="1400" dirty="0" smtClean="0">
                <a:latin typeface="Times New Roman" panose="02020603050405020304" pitchFamily="18" charset="0"/>
                <a:cs typeface="Times New Roman" panose="02020603050405020304" pitchFamily="18" charset="0"/>
              </a:rPr>
              <a:t> is a federal law that protects individuals, groups and organizations from discrimination on the basis of race, color or national origin in federally assisted programs and activities. (42 USC 2000d)</a:t>
            </a:r>
          </a:p>
          <a:p>
            <a:pPr>
              <a:buClr>
                <a:srgbClr val="FF0000"/>
              </a:buClr>
              <a:buFont typeface="Wingdings" panose="05000000000000000000" pitchFamily="2" charset="2"/>
              <a:buChar char="Ø"/>
            </a:pPr>
            <a:r>
              <a:rPr lang="en-US" sz="1400" b="1" dirty="0">
                <a:latin typeface="Times New Roman" panose="02020603050405020304" pitchFamily="18" charset="0"/>
                <a:cs typeface="Times New Roman" panose="02020603050405020304" pitchFamily="18" charset="0"/>
              </a:rPr>
              <a:t>The Civil Rights Restoration Act of 1987</a:t>
            </a:r>
            <a:r>
              <a:rPr lang="en-US" sz="1400" dirty="0">
                <a:latin typeface="Times New Roman" panose="02020603050405020304" pitchFamily="18" charset="0"/>
                <a:cs typeface="Times New Roman" panose="02020603050405020304" pitchFamily="18" charset="0"/>
              </a:rPr>
              <a:t>, further clarified the intent of Title VI to include all programs and activities of entities whether those programs and activities are federally funded or not.</a:t>
            </a:r>
          </a:p>
          <a:p>
            <a:pPr>
              <a:buClr>
                <a:srgbClr val="FF0000"/>
              </a:buClr>
              <a:buFont typeface="Wingdings" panose="05000000000000000000" pitchFamily="2" charset="2"/>
              <a:buChar char="Ø"/>
            </a:pPr>
            <a:r>
              <a:rPr lang="en-US" sz="1400" b="1" dirty="0" smtClean="0">
                <a:latin typeface="Times New Roman" panose="02020603050405020304" pitchFamily="18" charset="0"/>
                <a:cs typeface="Times New Roman" panose="02020603050405020304" pitchFamily="18" charset="0"/>
              </a:rPr>
              <a:t>The 1970 Uniform Act (42 U.S.C. 4601)</a:t>
            </a:r>
            <a:r>
              <a:rPr lang="en-US" sz="1400" dirty="0" smtClean="0">
                <a:latin typeface="Times New Roman" panose="02020603050405020304" pitchFamily="18" charset="0"/>
                <a:cs typeface="Times New Roman" panose="02020603050405020304" pitchFamily="18" charset="0"/>
              </a:rPr>
              <a:t> prohibits unfair and inequitable treatment of persons displaced or whose property will be acquired as a result of federally assisted programs or activities.</a:t>
            </a:r>
          </a:p>
          <a:p>
            <a:pPr marL="285750" indent="-285750">
              <a:lnSpc>
                <a:spcPct val="107000"/>
              </a:lnSpc>
              <a:spcBef>
                <a:spcPts val="0"/>
              </a:spcBef>
              <a:spcAft>
                <a:spcPts val="600"/>
              </a:spcAft>
              <a:buClr>
                <a:srgbClr val="FF0000"/>
              </a:buClr>
              <a:buFont typeface="Wingdings" panose="05000000000000000000" pitchFamily="2" charset="2"/>
              <a:buChar char="Ø"/>
              <a:tabLst>
                <a:tab pos="457200" algn="l"/>
              </a:tabLst>
            </a:pPr>
            <a:r>
              <a:rPr lang="en-US" sz="1400" b="1" dirty="0" smtClean="0">
                <a:latin typeface="Times New Roman" panose="02020603050405020304" pitchFamily="18" charset="0"/>
                <a:ea typeface="Calibri" panose="020F0502020204030204" pitchFamily="34" charset="0"/>
                <a:cs typeface="Times New Roman" panose="02020603050405020304" pitchFamily="18" charset="0"/>
              </a:rPr>
              <a:t>American </a:t>
            </a:r>
            <a:r>
              <a:rPr lang="en-US" sz="1400" b="1" dirty="0">
                <a:latin typeface="Times New Roman" panose="02020603050405020304" pitchFamily="18" charset="0"/>
                <a:ea typeface="Calibri" panose="020F0502020204030204" pitchFamily="34" charset="0"/>
                <a:cs typeface="Times New Roman" panose="02020603050405020304" pitchFamily="18" charset="0"/>
              </a:rPr>
              <a:t>with Disabilities Act of </a:t>
            </a:r>
            <a:r>
              <a:rPr lang="en-US" sz="1400" b="1" dirty="0" smtClean="0">
                <a:latin typeface="Times New Roman" panose="02020603050405020304" pitchFamily="18" charset="0"/>
                <a:ea typeface="Calibri" panose="020F0502020204030204" pitchFamily="34" charset="0"/>
                <a:cs typeface="Times New Roman" panose="02020603050405020304" pitchFamily="18" charset="0"/>
              </a:rPr>
              <a:t>1990 and Section </a:t>
            </a:r>
            <a:r>
              <a:rPr lang="en-US" sz="1400" b="1" dirty="0">
                <a:latin typeface="Times New Roman" panose="02020603050405020304" pitchFamily="18" charset="0"/>
                <a:ea typeface="Calibri" panose="020F0502020204030204" pitchFamily="34" charset="0"/>
                <a:cs typeface="Times New Roman" panose="02020603050405020304" pitchFamily="18" charset="0"/>
              </a:rPr>
              <a:t>504 of the 1973 Rehabilitation Act  </a:t>
            </a:r>
            <a:r>
              <a:rPr lang="en-US" sz="1400" dirty="0">
                <a:latin typeface="Times New Roman" panose="02020603050405020304" pitchFamily="18" charset="0"/>
                <a:ea typeface="Calibri" panose="020F0502020204030204" pitchFamily="34" charset="0"/>
                <a:cs typeface="Times New Roman" panose="02020603050405020304" pitchFamily="18" charset="0"/>
              </a:rPr>
              <a:t>(29 U.S.C 790</a:t>
            </a:r>
            <a:r>
              <a:rPr lang="en-US" sz="1400" dirty="0" smtClean="0">
                <a:latin typeface="Times New Roman" panose="02020603050405020304" pitchFamily="18" charset="0"/>
                <a:ea typeface="Calibri" panose="020F0502020204030204" pitchFamily="34" charset="0"/>
                <a:cs typeface="Times New Roman" panose="02020603050405020304" pitchFamily="18" charset="0"/>
              </a:rPr>
              <a:t>), </a:t>
            </a:r>
            <a:r>
              <a:rPr lang="en-US" sz="1400" dirty="0">
                <a:latin typeface="Times New Roman" panose="02020603050405020304" pitchFamily="18" charset="0"/>
                <a:ea typeface="Calibri" panose="020F0502020204030204" pitchFamily="34" charset="0"/>
                <a:cs typeface="Times New Roman" panose="02020603050405020304" pitchFamily="18" charset="0"/>
              </a:rPr>
              <a:t>as amended: Prohibits discrimination on the basis of disability</a:t>
            </a:r>
          </a:p>
          <a:p>
            <a:pPr marL="285750" indent="-285750">
              <a:lnSpc>
                <a:spcPct val="107000"/>
              </a:lnSpc>
              <a:spcBef>
                <a:spcPts val="0"/>
              </a:spcBef>
              <a:spcAft>
                <a:spcPts val="600"/>
              </a:spcAft>
              <a:buClr>
                <a:srgbClr val="FF0000"/>
              </a:buClr>
              <a:buFont typeface="Wingdings" panose="05000000000000000000" pitchFamily="2" charset="2"/>
              <a:buChar char="Ø"/>
              <a:tabLst>
                <a:tab pos="457200" algn="l"/>
              </a:tabLst>
            </a:pPr>
            <a:r>
              <a:rPr lang="en-US" sz="1400" b="1" dirty="0" smtClean="0">
                <a:latin typeface="Times New Roman" panose="02020603050405020304" pitchFamily="18" charset="0"/>
                <a:ea typeface="Calibri" panose="020F0502020204030204" pitchFamily="34" charset="0"/>
                <a:cs typeface="Times New Roman" panose="02020603050405020304" pitchFamily="18" charset="0"/>
              </a:rPr>
              <a:t>Federal </a:t>
            </a:r>
            <a:r>
              <a:rPr lang="en-US" sz="1400" b="1" dirty="0">
                <a:latin typeface="Times New Roman" panose="02020603050405020304" pitchFamily="18" charset="0"/>
                <a:ea typeface="Calibri" panose="020F0502020204030204" pitchFamily="34" charset="0"/>
                <a:cs typeface="Times New Roman" panose="02020603050405020304" pitchFamily="18" charset="0"/>
              </a:rPr>
              <a:t>Highway Act of 1973 </a:t>
            </a:r>
            <a:r>
              <a:rPr lang="en-US" sz="1400" dirty="0">
                <a:latin typeface="Times New Roman" panose="02020603050405020304" pitchFamily="18" charset="0"/>
                <a:ea typeface="Calibri" panose="020F0502020204030204" pitchFamily="34" charset="0"/>
                <a:cs typeface="Times New Roman" panose="02020603050405020304" pitchFamily="18" charset="0"/>
              </a:rPr>
              <a:t>- Gender Added (23 U.S.C. 324) Prohibits discrimination on the basis of sex </a:t>
            </a:r>
            <a:endParaRPr lang="en-US" sz="1400" dirty="0" smtClean="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07000"/>
              </a:lnSpc>
              <a:spcBef>
                <a:spcPts val="0"/>
              </a:spcBef>
              <a:spcAft>
                <a:spcPts val="600"/>
              </a:spcAft>
              <a:buClr>
                <a:srgbClr val="FF0000"/>
              </a:buClr>
              <a:buFont typeface="Wingdings" panose="05000000000000000000" pitchFamily="2" charset="2"/>
              <a:buChar char="Ø"/>
              <a:tabLst>
                <a:tab pos="457200" algn="l"/>
              </a:tabLst>
            </a:pPr>
            <a:r>
              <a:rPr lang="en-US" sz="1400" b="1" dirty="0" smtClean="0">
                <a:latin typeface="Times New Roman" panose="02020603050405020304" pitchFamily="18" charset="0"/>
                <a:ea typeface="Calibri" panose="020F0502020204030204" pitchFamily="34" charset="0"/>
                <a:cs typeface="Times New Roman" panose="02020603050405020304" pitchFamily="18" charset="0"/>
              </a:rPr>
              <a:t>The </a:t>
            </a:r>
            <a:r>
              <a:rPr lang="en-US" sz="1400" b="1" dirty="0">
                <a:latin typeface="Times New Roman" panose="02020603050405020304" pitchFamily="18" charset="0"/>
                <a:ea typeface="Calibri" panose="020F0502020204030204" pitchFamily="34" charset="0"/>
                <a:cs typeface="Times New Roman" panose="02020603050405020304" pitchFamily="18" charset="0"/>
              </a:rPr>
              <a:t>1975 Age Discrimination Act </a:t>
            </a:r>
            <a:r>
              <a:rPr lang="en-US" sz="1400" dirty="0">
                <a:latin typeface="Times New Roman" panose="02020603050405020304" pitchFamily="18" charset="0"/>
                <a:ea typeface="Calibri" panose="020F0502020204030204" pitchFamily="34" charset="0"/>
                <a:cs typeface="Times New Roman" panose="02020603050405020304" pitchFamily="18" charset="0"/>
              </a:rPr>
              <a:t>(42 U.S.C 6101), as amended: Prohibits discrimination on the basis of age</a:t>
            </a:r>
          </a:p>
          <a:p>
            <a:pPr>
              <a:buClr>
                <a:srgbClr val="FF0000"/>
              </a:buClr>
              <a:buFont typeface="Wingdings" panose="05000000000000000000" pitchFamily="2" charset="2"/>
              <a:buChar char="Ø"/>
            </a:pPr>
            <a:r>
              <a:rPr lang="en-US" sz="1400" b="1" dirty="0" smtClean="0">
                <a:latin typeface="Times New Roman" panose="02020603050405020304" pitchFamily="18" charset="0"/>
                <a:cs typeface="Times New Roman" panose="02020603050405020304" pitchFamily="18" charset="0"/>
              </a:rPr>
              <a:t>Executive Order 13166</a:t>
            </a:r>
            <a:r>
              <a:rPr lang="en-US" sz="1400" dirty="0" smtClean="0">
                <a:latin typeface="Times New Roman" panose="02020603050405020304" pitchFamily="18" charset="0"/>
                <a:cs typeface="Times New Roman" panose="02020603050405020304" pitchFamily="18" charset="0"/>
              </a:rPr>
              <a:t>, Improving Access to Services for Persons with Limited English Proficiency, addresses access to services for persons whose primary language is not English and who have limited ability to read, write, speak or understand English.</a:t>
            </a:r>
          </a:p>
          <a:p>
            <a:pPr marL="45720" indent="0">
              <a:buFont typeface="Georgia" pitchFamily="18" charset="0"/>
              <a:buNone/>
            </a:pPr>
            <a:endParaRPr lang="en-US" dirty="0"/>
          </a:p>
        </p:txBody>
      </p:sp>
    </p:spTree>
    <p:extLst>
      <p:ext uri="{BB962C8B-B14F-4D97-AF65-F5344CB8AC3E}">
        <p14:creationId xmlns:p14="http://schemas.microsoft.com/office/powerpoint/2010/main" val="923065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1" y="1557837"/>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1066800" y="304800"/>
            <a:ext cx="6512511" cy="11430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sz="3600" dirty="0" smtClean="0">
                <a:effectLst/>
              </a:rPr>
              <a:t>Elements of Compliance</a:t>
            </a:r>
            <a:endParaRPr lang="en-US" sz="3600" dirty="0"/>
          </a:p>
        </p:txBody>
      </p:sp>
      <p:sp>
        <p:nvSpPr>
          <p:cNvPr id="12" name="Content Placeholder 2"/>
          <p:cNvSpPr txBox="1">
            <a:spLocks/>
          </p:cNvSpPr>
          <p:nvPr/>
        </p:nvSpPr>
        <p:spPr>
          <a:xfrm>
            <a:off x="1142999" y="1557836"/>
            <a:ext cx="7565181" cy="5071563"/>
          </a:xfrm>
          <a:prstGeom prst="rect">
            <a:avLst/>
          </a:prstGeom>
        </p:spPr>
        <p:txBody>
          <a:bodyPr>
            <a:normAutofit fontScale="85000" lnSpcReduction="10000"/>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a:buClrTx/>
              <a:buFont typeface="Wingdings" panose="05000000000000000000" pitchFamily="2" charset="2"/>
              <a:buChar char="v"/>
            </a:pPr>
            <a:r>
              <a:rPr lang="en-US" sz="1600" dirty="0" smtClean="0">
                <a:latin typeface="Times New Roman" panose="02020603050405020304" pitchFamily="18" charset="0"/>
                <a:cs typeface="Times New Roman" panose="02020603050405020304" pitchFamily="18" charset="0"/>
              </a:rPr>
              <a:t>To ensure compliance with Title VI, </a:t>
            </a:r>
            <a:r>
              <a:rPr lang="en-US" sz="1600" dirty="0" err="1" smtClean="0">
                <a:latin typeface="Times New Roman" panose="02020603050405020304" pitchFamily="18" charset="0"/>
                <a:cs typeface="Times New Roman" panose="02020603050405020304" pitchFamily="18" charset="0"/>
              </a:rPr>
              <a:t>subrecipients</a:t>
            </a:r>
            <a:r>
              <a:rPr lang="en-US" sz="1600" dirty="0" smtClean="0">
                <a:latin typeface="Times New Roman" panose="02020603050405020304" pitchFamily="18" charset="0"/>
                <a:cs typeface="Times New Roman" panose="02020603050405020304" pitchFamily="18" charset="0"/>
              </a:rPr>
              <a:t> must implement a system of procedures and actions prohibiting discrimination. Below are some of the required procedures and actions.</a:t>
            </a:r>
          </a:p>
          <a:p>
            <a:pPr>
              <a:buClrTx/>
              <a:buFont typeface="Wingdings" panose="05000000000000000000" pitchFamily="2" charset="2"/>
              <a:buChar char="Ø"/>
            </a:pPr>
            <a:r>
              <a:rPr lang="en-US" sz="1600" u="sng" dirty="0" smtClean="0">
                <a:solidFill>
                  <a:srgbClr val="FF0000"/>
                </a:solidFill>
                <a:latin typeface="Times New Roman" panose="02020603050405020304" pitchFamily="18" charset="0"/>
                <a:cs typeface="Times New Roman" panose="02020603050405020304" pitchFamily="18" charset="0"/>
              </a:rPr>
              <a:t>Designate a Title VI/Nondiscrimination Title VI Coordinator and ADA/504 person </a:t>
            </a:r>
            <a:r>
              <a:rPr lang="en-US" sz="1600" dirty="0" smtClean="0">
                <a:latin typeface="Times New Roman" panose="02020603050405020304" pitchFamily="18" charset="0"/>
                <a:cs typeface="Times New Roman" panose="02020603050405020304" pitchFamily="18" charset="0"/>
              </a:rPr>
              <a:t>who has a responsible position in the organization and has easy access to the head of the agency. The Title VI Coordinator should be responsible for monitoring your Title VI activities. </a:t>
            </a:r>
          </a:p>
          <a:p>
            <a:pPr marL="45720" indent="0">
              <a:buClrTx/>
              <a:buNone/>
            </a:pPr>
            <a:r>
              <a:rPr lang="en-US" sz="1600" b="1" dirty="0" smtClean="0">
                <a:latin typeface="Times New Roman" panose="02020603050405020304" pitchFamily="18" charset="0"/>
                <a:cs typeface="Times New Roman" panose="02020603050405020304" pitchFamily="18" charset="0"/>
              </a:rPr>
              <a:t>Relevant Legal Authority:</a:t>
            </a:r>
            <a:r>
              <a:rPr lang="en-US" sz="1600" dirty="0" smtClean="0">
                <a:latin typeface="Times New Roman" panose="02020603050405020304" pitchFamily="18" charset="0"/>
                <a:cs typeface="Times New Roman" panose="02020603050405020304" pitchFamily="18" charset="0"/>
              </a:rPr>
              <a:t> 23 C.F.R. § 200.9(b)(1) 49 CFR 21.21(c)</a:t>
            </a:r>
          </a:p>
          <a:p>
            <a:pPr>
              <a:buClrTx/>
              <a:buFont typeface="Wingdings" panose="05000000000000000000" pitchFamily="2" charset="2"/>
              <a:buChar char="Ø"/>
            </a:pPr>
            <a:r>
              <a:rPr lang="en-US" sz="1600" u="sng" dirty="0" smtClean="0">
                <a:solidFill>
                  <a:srgbClr val="FF0000"/>
                </a:solidFill>
                <a:latin typeface="Times New Roman" panose="02020603050405020304" pitchFamily="18" charset="0"/>
                <a:cs typeface="Times New Roman" panose="02020603050405020304" pitchFamily="18" charset="0"/>
              </a:rPr>
              <a:t>Develop a general nondiscrimination notice </a:t>
            </a:r>
            <a:r>
              <a:rPr lang="en-US" sz="1600" dirty="0" smtClean="0">
                <a:latin typeface="Times New Roman" panose="02020603050405020304" pitchFamily="18" charset="0"/>
                <a:cs typeface="Times New Roman" panose="02020603050405020304" pitchFamily="18" charset="0"/>
              </a:rPr>
              <a:t>which can be posted internally and for viewing to the general public (Brochures, Pamphlets etc..).  Where appropriate, publish in languages other than English. </a:t>
            </a:r>
            <a:r>
              <a:rPr lang="en-US" sz="1600" dirty="0">
                <a:latin typeface="Times New Roman" panose="02020603050405020304" pitchFamily="18" charset="0"/>
                <a:cs typeface="Times New Roman" panose="02020603050405020304" pitchFamily="18" charset="0"/>
              </a:rPr>
              <a:t>Developing a Title VI/Nondiscrimination should communicate how your agency implements the Title VI/Nondiscrimination requirements (including Limited English Proficiency). </a:t>
            </a:r>
            <a:endParaRPr lang="en-US" sz="1600" dirty="0" smtClean="0">
              <a:latin typeface="Times New Roman" panose="02020603050405020304" pitchFamily="18" charset="0"/>
              <a:cs typeface="Times New Roman" panose="02020603050405020304" pitchFamily="18" charset="0"/>
            </a:endParaRPr>
          </a:p>
          <a:p>
            <a:pPr marL="45720" indent="0">
              <a:buClrTx/>
              <a:buNone/>
            </a:pPr>
            <a:r>
              <a:rPr lang="en-US" sz="1600" b="1" dirty="0" smtClean="0">
                <a:latin typeface="Times New Roman" panose="02020603050405020304" pitchFamily="18" charset="0"/>
                <a:cs typeface="Times New Roman" panose="02020603050405020304" pitchFamily="18" charset="0"/>
              </a:rPr>
              <a:t>Relevant </a:t>
            </a:r>
            <a:r>
              <a:rPr lang="en-US" sz="1600" b="1" dirty="0">
                <a:latin typeface="Times New Roman" panose="02020603050405020304" pitchFamily="18" charset="0"/>
                <a:cs typeface="Times New Roman" panose="02020603050405020304" pitchFamily="18" charset="0"/>
              </a:rPr>
              <a:t>Legal Authority</a:t>
            </a:r>
            <a:r>
              <a:rPr lang="en-US" sz="1600" dirty="0">
                <a:latin typeface="Times New Roman" panose="02020603050405020304" pitchFamily="18" charset="0"/>
                <a:cs typeface="Times New Roman" panose="02020603050405020304" pitchFamily="18" charset="0"/>
              </a:rPr>
              <a:t>: 23 CFR 200.9(b)(12) 49 CFR 21.9(d) Exec. Order No. 13166</a:t>
            </a:r>
            <a:endParaRPr lang="en-US" sz="1600" dirty="0" smtClean="0">
              <a:latin typeface="Times New Roman" panose="02020603050405020304" pitchFamily="18" charset="0"/>
              <a:cs typeface="Times New Roman" panose="02020603050405020304" pitchFamily="18" charset="0"/>
            </a:endParaRPr>
          </a:p>
          <a:p>
            <a:pPr>
              <a:buClrTx/>
              <a:buFont typeface="Wingdings" panose="05000000000000000000" pitchFamily="2" charset="2"/>
              <a:buChar char="Ø"/>
            </a:pPr>
            <a:r>
              <a:rPr lang="en-US" sz="1600" u="sng" dirty="0" smtClean="0">
                <a:solidFill>
                  <a:srgbClr val="FF0000"/>
                </a:solidFill>
                <a:latin typeface="Times New Roman" panose="02020603050405020304" pitchFamily="18" charset="0"/>
                <a:cs typeface="Times New Roman" panose="02020603050405020304" pitchFamily="18" charset="0"/>
              </a:rPr>
              <a:t>Develop a Title VI Nondiscrimination Policy Statement </a:t>
            </a:r>
            <a:r>
              <a:rPr lang="en-US" sz="1600" dirty="0" smtClean="0">
                <a:latin typeface="Times New Roman" panose="02020603050405020304" pitchFamily="18" charset="0"/>
                <a:cs typeface="Times New Roman" panose="02020603050405020304" pitchFamily="18" charset="0"/>
              </a:rPr>
              <a:t>signed by the head of the agency, assuring nondiscrimination in your programs and activities that complies with Title VI of the Civil Rights Act of 1964 and related Nondiscrimination authorities.  </a:t>
            </a:r>
            <a:r>
              <a:rPr lang="en-US" sz="1600" b="1" dirty="0" smtClean="0">
                <a:solidFill>
                  <a:srgbClr val="FF0000"/>
                </a:solidFill>
                <a:latin typeface="Times New Roman" panose="02020603050405020304" pitchFamily="18" charset="0"/>
                <a:cs typeface="Times New Roman" panose="02020603050405020304" pitchFamily="18" charset="0"/>
              </a:rPr>
              <a:t> </a:t>
            </a:r>
          </a:p>
          <a:p>
            <a:pPr>
              <a:buClr>
                <a:srgbClr val="FF0000"/>
              </a:buClr>
              <a:buFont typeface="Wingdings" panose="05000000000000000000" pitchFamily="2" charset="2"/>
              <a:buChar char="Ø"/>
            </a:pPr>
            <a:r>
              <a:rPr lang="en-US" sz="1600" dirty="0" smtClean="0">
                <a:latin typeface="Times New Roman" panose="02020603050405020304" pitchFamily="18" charset="0"/>
                <a:cs typeface="Times New Roman" panose="02020603050405020304" pitchFamily="18" charset="0"/>
              </a:rPr>
              <a:t>Developing Title VI/Nondiscrimination Assurances (U.S. DOT 1050.2A Assurances). </a:t>
            </a:r>
            <a:r>
              <a:rPr lang="en-US" sz="1600" u="sng" dirty="0" smtClean="0">
                <a:solidFill>
                  <a:srgbClr val="FF0000"/>
                </a:solidFill>
                <a:latin typeface="Times New Roman" panose="02020603050405020304" pitchFamily="18" charset="0"/>
                <a:cs typeface="Times New Roman" panose="02020603050405020304" pitchFamily="18" charset="0"/>
              </a:rPr>
              <a:t>Ensure the U.S. DOT Standard Title VI Assurances are signed by the head of your agency</a:t>
            </a:r>
            <a:r>
              <a:rPr lang="en-US" sz="1600" u="sng" dirty="0">
                <a:solidFill>
                  <a:srgbClr val="FF0000"/>
                </a:solidFill>
                <a:latin typeface="Times New Roman" panose="02020603050405020304" pitchFamily="18" charset="0"/>
                <a:cs typeface="Times New Roman" panose="02020603050405020304" pitchFamily="18" charset="0"/>
              </a:rPr>
              <a:t>. </a:t>
            </a:r>
            <a:endParaRPr lang="en-US" sz="1600" u="sng" dirty="0" smtClean="0">
              <a:solidFill>
                <a:srgbClr val="FF0000"/>
              </a:solidFill>
              <a:latin typeface="Times New Roman" panose="02020603050405020304" pitchFamily="18" charset="0"/>
              <a:cs typeface="Times New Roman" panose="02020603050405020304" pitchFamily="18" charset="0"/>
            </a:endParaRPr>
          </a:p>
          <a:p>
            <a:pPr marL="45720" indent="0">
              <a:buClr>
                <a:srgbClr val="FF0000"/>
              </a:buClr>
              <a:buNone/>
            </a:pPr>
            <a:r>
              <a:rPr lang="en-US" sz="1600" b="1" dirty="0" smtClean="0">
                <a:solidFill>
                  <a:schemeClr val="tx1"/>
                </a:solidFill>
                <a:latin typeface="Times New Roman" panose="02020603050405020304" pitchFamily="18" charset="0"/>
                <a:cs typeface="Times New Roman" panose="02020603050405020304" pitchFamily="18" charset="0"/>
              </a:rPr>
              <a:t>Relevant </a:t>
            </a:r>
            <a:r>
              <a:rPr lang="en-US" sz="1600" b="1" dirty="0">
                <a:solidFill>
                  <a:schemeClr val="tx1"/>
                </a:solidFill>
                <a:latin typeface="Times New Roman" panose="02020603050405020304" pitchFamily="18" charset="0"/>
                <a:cs typeface="Times New Roman" panose="02020603050405020304" pitchFamily="18" charset="0"/>
              </a:rPr>
              <a:t>Legal Authority:</a:t>
            </a:r>
            <a:r>
              <a:rPr lang="en-US" sz="1600" dirty="0">
                <a:solidFill>
                  <a:srgbClr val="FF0000"/>
                </a:solidFill>
                <a:latin typeface="Times New Roman" panose="02020603050405020304" pitchFamily="18" charset="0"/>
                <a:cs typeface="Times New Roman" panose="02020603050405020304" pitchFamily="18" charset="0"/>
              </a:rPr>
              <a:t> </a:t>
            </a:r>
            <a:r>
              <a:rPr lang="en-US" sz="1600" dirty="0">
                <a:solidFill>
                  <a:schemeClr val="tx1"/>
                </a:solidFill>
                <a:latin typeface="Times New Roman" panose="02020603050405020304" pitchFamily="18" charset="0"/>
                <a:cs typeface="Times New Roman" panose="02020603050405020304" pitchFamily="18" charset="0"/>
              </a:rPr>
              <a:t>49 C.F.R. § 21.7; 23 C.F.R § 200.9(a)(1),(2); U.S. DOT Order No. 1050.2A</a:t>
            </a:r>
            <a:endParaRPr lang="en-US" sz="1600" dirty="0" smtClean="0">
              <a:solidFill>
                <a:schemeClr val="tx1"/>
              </a:solidFill>
              <a:latin typeface="Times New Roman" panose="02020603050405020304" pitchFamily="18" charset="0"/>
              <a:cs typeface="Times New Roman" panose="02020603050405020304" pitchFamily="18" charset="0"/>
            </a:endParaRPr>
          </a:p>
          <a:p>
            <a:pPr marL="45720" indent="0">
              <a:buFont typeface="Georgia" pitchFamily="18" charset="0"/>
              <a:buNone/>
            </a:pPr>
            <a:endParaRPr lang="en-US" sz="1500" dirty="0" smtClean="0">
              <a:latin typeface="Times New Roman" panose="02020603050405020304" pitchFamily="18" charset="0"/>
              <a:cs typeface="Times New Roman" panose="02020603050405020304" pitchFamily="18" charset="0"/>
            </a:endParaRPr>
          </a:p>
          <a:p>
            <a:pPr>
              <a:buClrTx/>
              <a:buFont typeface="Wingdings" panose="05000000000000000000" pitchFamily="2" charset="2"/>
              <a:buChar char="v"/>
            </a:pPr>
            <a:r>
              <a:rPr lang="en-US" sz="1500" dirty="0" smtClean="0">
                <a:latin typeface="Times New Roman" panose="02020603050405020304" pitchFamily="18" charset="0"/>
                <a:cs typeface="Times New Roman" panose="02020603050405020304" pitchFamily="18" charset="0"/>
              </a:rPr>
              <a:t>A</a:t>
            </a:r>
            <a:r>
              <a:rPr lang="en-US" sz="1400" dirty="0" smtClean="0">
                <a:latin typeface="Times New Roman" panose="02020603050405020304" pitchFamily="18" charset="0"/>
                <a:cs typeface="Times New Roman" panose="02020603050405020304" pitchFamily="18" charset="0"/>
              </a:rPr>
              <a:t>R</a:t>
            </a:r>
            <a:r>
              <a:rPr lang="en-US" sz="1500" dirty="0" smtClean="0">
                <a:latin typeface="Times New Roman" panose="02020603050405020304" pitchFamily="18" charset="0"/>
                <a:cs typeface="Times New Roman" panose="02020603050405020304" pitchFamily="18" charset="0"/>
              </a:rPr>
              <a:t>DOT will supply a copy of the U.S. DOT 1050.2A Assurances if needed.</a:t>
            </a:r>
          </a:p>
          <a:p>
            <a:pPr marL="45720" indent="0">
              <a:buFont typeface="Georgia" pitchFamily="18" charset="0"/>
              <a:buNone/>
            </a:pPr>
            <a:endParaRPr lang="en-US" sz="1200" dirty="0" smtClean="0"/>
          </a:p>
          <a:p>
            <a:pPr marL="45720" indent="0">
              <a:buFont typeface="Georgia" pitchFamily="18" charset="0"/>
              <a:buNone/>
            </a:pPr>
            <a:r>
              <a:rPr lang="en-US" sz="1200" dirty="0" smtClean="0"/>
              <a:t> </a:t>
            </a:r>
            <a:endParaRPr lang="en-US" sz="1200" dirty="0"/>
          </a:p>
        </p:txBody>
      </p:sp>
    </p:spTree>
    <p:extLst>
      <p:ext uri="{BB962C8B-B14F-4D97-AF65-F5344CB8AC3E}">
        <p14:creationId xmlns:p14="http://schemas.microsoft.com/office/powerpoint/2010/main" val="418157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40559" y="1904210"/>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Content Placeholder 2"/>
          <p:cNvSpPr txBox="1">
            <a:spLocks/>
          </p:cNvSpPr>
          <p:nvPr/>
        </p:nvSpPr>
        <p:spPr>
          <a:xfrm>
            <a:off x="718984" y="1904211"/>
            <a:ext cx="7049114" cy="3658390"/>
          </a:xfrm>
          <a:prstGeom prst="rect">
            <a:avLst/>
          </a:prstGeom>
        </p:spPr>
        <p:txBody>
          <a:bodyPr>
            <a:noAutofit/>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a:lnSpc>
                <a:spcPct val="150000"/>
              </a:lnSpc>
              <a:buClr>
                <a:srgbClr val="FF0000"/>
              </a:buClr>
              <a:buFont typeface="Wingdings" panose="05000000000000000000" pitchFamily="2" charset="2"/>
              <a:buChar char="Ø"/>
            </a:pPr>
            <a:r>
              <a:rPr lang="en-US" sz="2000" dirty="0" smtClean="0">
                <a:latin typeface="Times New Roman" panose="02020603050405020304" pitchFamily="18" charset="0"/>
                <a:cs typeface="Times New Roman" panose="02020603050405020304" pitchFamily="18" charset="0"/>
              </a:rPr>
              <a:t>Create an Org Chart. </a:t>
            </a:r>
          </a:p>
          <a:p>
            <a:pPr>
              <a:lnSpc>
                <a:spcPct val="150000"/>
              </a:lnSpc>
              <a:buClr>
                <a:srgbClr val="FF0000"/>
              </a:buClr>
              <a:buFont typeface="Wingdings" panose="05000000000000000000" pitchFamily="2" charset="2"/>
              <a:buChar char="Ø"/>
            </a:pPr>
            <a:r>
              <a:rPr lang="en-US" sz="2000" dirty="0" smtClean="0">
                <a:latin typeface="Times New Roman" panose="02020603050405020304" pitchFamily="18" charset="0"/>
                <a:cs typeface="Times New Roman" panose="02020603050405020304" pitchFamily="18" charset="0"/>
              </a:rPr>
              <a:t>Develop procedures for processing external discrimination complaints, and </a:t>
            </a:r>
            <a:r>
              <a:rPr lang="en-US" sz="2000" dirty="0">
                <a:latin typeface="Times New Roman" panose="02020603050405020304" pitchFamily="18" charset="0"/>
                <a:cs typeface="Times New Roman" panose="02020603050405020304" pitchFamily="18" charset="0"/>
              </a:rPr>
              <a:t>have a complaint form that is available to the public</a:t>
            </a:r>
            <a:r>
              <a:rPr lang="en-US" sz="2000" dirty="0" smtClean="0">
                <a:latin typeface="Times New Roman" panose="02020603050405020304" pitchFamily="18" charset="0"/>
                <a:cs typeface="Times New Roman" panose="02020603050405020304" pitchFamily="18" charset="0"/>
              </a:rPr>
              <a:t>. </a:t>
            </a:r>
            <a:r>
              <a:rPr lang="en-US" sz="2000" dirty="0">
                <a:solidFill>
                  <a:srgbClr val="FF0000"/>
                </a:solidFill>
                <a:latin typeface="Times New Roman" panose="02020603050405020304" pitchFamily="18" charset="0"/>
                <a:cs typeface="Times New Roman" panose="02020603050405020304" pitchFamily="18" charset="0"/>
              </a:rPr>
              <a:t>Report and </a:t>
            </a:r>
            <a:r>
              <a:rPr lang="en-US" sz="2000" dirty="0" smtClean="0">
                <a:solidFill>
                  <a:srgbClr val="FF0000"/>
                </a:solidFill>
                <a:latin typeface="Times New Roman" panose="02020603050405020304" pitchFamily="18" charset="0"/>
                <a:cs typeface="Times New Roman" panose="02020603050405020304" pitchFamily="18" charset="0"/>
              </a:rPr>
              <a:t>forward </a:t>
            </a:r>
            <a:r>
              <a:rPr lang="en-US" sz="2000" dirty="0">
                <a:solidFill>
                  <a:srgbClr val="FF0000"/>
                </a:solidFill>
                <a:latin typeface="Times New Roman" panose="02020603050405020304" pitchFamily="18" charset="0"/>
                <a:cs typeface="Times New Roman" panose="02020603050405020304" pitchFamily="18" charset="0"/>
              </a:rPr>
              <a:t>complaints to </a:t>
            </a:r>
            <a:r>
              <a:rPr lang="en-US" sz="2000" dirty="0">
                <a:solidFill>
                  <a:srgbClr val="FF0000"/>
                </a:solidFill>
                <a:latin typeface="Times New Roman" panose="02020603050405020304" pitchFamily="18" charset="0"/>
                <a:ea typeface="Verdana" panose="020B0604030504040204" pitchFamily="34" charset="0"/>
                <a:cs typeface="Times New Roman" panose="02020603050405020304" pitchFamily="18" charset="0"/>
              </a:rPr>
              <a:t>A</a:t>
            </a:r>
            <a:r>
              <a:rPr lang="en-US" sz="1800" dirty="0">
                <a:solidFill>
                  <a:srgbClr val="FF0000"/>
                </a:solidFill>
                <a:latin typeface="Times New Roman" panose="02020603050405020304" pitchFamily="18" charset="0"/>
                <a:ea typeface="Verdana" panose="020B0604030504040204" pitchFamily="34" charset="0"/>
                <a:cs typeface="Times New Roman" panose="02020603050405020304" pitchFamily="18" charset="0"/>
              </a:rPr>
              <a:t>R</a:t>
            </a:r>
            <a:r>
              <a:rPr lang="en-US" sz="2000" dirty="0">
                <a:solidFill>
                  <a:srgbClr val="FF0000"/>
                </a:solidFill>
                <a:latin typeface="Times New Roman" panose="02020603050405020304" pitchFamily="18" charset="0"/>
                <a:ea typeface="Verdana" panose="020B0604030504040204" pitchFamily="34" charset="0"/>
                <a:cs typeface="Times New Roman" panose="02020603050405020304" pitchFamily="18" charset="0"/>
              </a:rPr>
              <a:t>DOT</a:t>
            </a:r>
            <a:r>
              <a:rPr lang="en-US" sz="2000" dirty="0" smtClean="0">
                <a:solidFill>
                  <a:srgbClr val="FF0000"/>
                </a:solidFill>
                <a:latin typeface="Times New Roman" panose="02020603050405020304" pitchFamily="18" charset="0"/>
                <a:cs typeface="Times New Roman" panose="02020603050405020304" pitchFamily="18" charset="0"/>
              </a:rPr>
              <a:t> </a:t>
            </a:r>
            <a:r>
              <a:rPr lang="en-US" sz="2000" dirty="0">
                <a:solidFill>
                  <a:srgbClr val="FF0000"/>
                </a:solidFill>
                <a:latin typeface="Times New Roman" panose="02020603050405020304" pitchFamily="18" charset="0"/>
                <a:cs typeface="Times New Roman" panose="02020603050405020304" pitchFamily="18" charset="0"/>
              </a:rPr>
              <a:t>or FHWA</a:t>
            </a:r>
            <a:r>
              <a:rPr lang="en-US" sz="2000" dirty="0" smtClean="0">
                <a:solidFill>
                  <a:srgbClr val="FF0000"/>
                </a:solidFill>
                <a:latin typeface="Times New Roman" panose="02020603050405020304" pitchFamily="18" charset="0"/>
                <a:cs typeface="Times New Roman" panose="02020603050405020304" pitchFamily="18" charset="0"/>
              </a:rPr>
              <a:t>. If you are a recipient of FTA Funds, then follow FTA’s process</a:t>
            </a:r>
            <a:r>
              <a:rPr lang="en-US" sz="2000" dirty="0">
                <a:solidFill>
                  <a:srgbClr val="FF0000"/>
                </a:solidFill>
                <a:latin typeface="Times New Roman" panose="02020603050405020304" pitchFamily="18" charset="0"/>
                <a:cs typeface="Times New Roman" panose="02020603050405020304" pitchFamily="18" charset="0"/>
              </a:rPr>
              <a:t>. </a:t>
            </a:r>
            <a:r>
              <a:rPr lang="en-US" sz="2000" dirty="0" smtClean="0">
                <a:solidFill>
                  <a:srgbClr val="FF0000"/>
                </a:solidFill>
                <a:latin typeface="Times New Roman" panose="02020603050405020304" pitchFamily="18" charset="0"/>
                <a:cs typeface="Times New Roman" panose="02020603050405020304" pitchFamily="18" charset="0"/>
              </a:rPr>
              <a:t>	</a:t>
            </a:r>
            <a:r>
              <a:rPr lang="en-US" sz="1600" b="1" dirty="0" smtClean="0">
                <a:solidFill>
                  <a:schemeClr val="tx1"/>
                </a:solidFill>
                <a:latin typeface="Times New Roman" panose="02020603050405020304" pitchFamily="18" charset="0"/>
                <a:cs typeface="Times New Roman" panose="02020603050405020304" pitchFamily="18" charset="0"/>
              </a:rPr>
              <a:t>Relevant </a:t>
            </a:r>
            <a:r>
              <a:rPr lang="en-US" sz="1600" b="1" dirty="0">
                <a:solidFill>
                  <a:schemeClr val="tx1"/>
                </a:solidFill>
                <a:latin typeface="Times New Roman" panose="02020603050405020304" pitchFamily="18" charset="0"/>
                <a:cs typeface="Times New Roman" panose="02020603050405020304" pitchFamily="18" charset="0"/>
              </a:rPr>
              <a:t>Legal Authority: </a:t>
            </a:r>
            <a:r>
              <a:rPr lang="en-US" sz="1600" dirty="0">
                <a:solidFill>
                  <a:schemeClr val="tx1"/>
                </a:solidFill>
                <a:latin typeface="Times New Roman" panose="02020603050405020304" pitchFamily="18" charset="0"/>
                <a:cs typeface="Times New Roman" panose="02020603050405020304" pitchFamily="18" charset="0"/>
              </a:rPr>
              <a:t>23 C.F.R § 200.9(b)(3)</a:t>
            </a:r>
          </a:p>
          <a:p>
            <a:pPr>
              <a:lnSpc>
                <a:spcPct val="150000"/>
              </a:lnSpc>
              <a:buClr>
                <a:srgbClr val="FF0000"/>
              </a:buClr>
              <a:buFont typeface="Wingdings" panose="05000000000000000000" pitchFamily="2" charset="2"/>
              <a:buChar char="Ø"/>
            </a:pPr>
            <a:r>
              <a:rPr lang="en-US" sz="2000" dirty="0" smtClean="0">
                <a:latin typeface="Times New Roman" panose="02020603050405020304" pitchFamily="18" charset="0"/>
                <a:cs typeface="Times New Roman" panose="02020603050405020304" pitchFamily="18" charset="0"/>
              </a:rPr>
              <a:t> Have Maintain a list of discrimination complaints and lawsuits.</a:t>
            </a:r>
          </a:p>
          <a:p>
            <a:pPr marL="45720" indent="0">
              <a:buFont typeface="Georgia" pitchFamily="18" charset="0"/>
              <a:buNone/>
            </a:pPr>
            <a:r>
              <a:rPr lang="en-US" sz="1600" dirty="0" smtClean="0"/>
              <a:t> </a:t>
            </a:r>
            <a:endParaRPr lang="en-US" sz="1600" dirty="0"/>
          </a:p>
        </p:txBody>
      </p:sp>
      <p:sp>
        <p:nvSpPr>
          <p:cNvPr id="12" name="Title 1"/>
          <p:cNvSpPr txBox="1">
            <a:spLocks/>
          </p:cNvSpPr>
          <p:nvPr/>
        </p:nvSpPr>
        <p:spPr>
          <a:xfrm>
            <a:off x="1066800" y="304800"/>
            <a:ext cx="7239000" cy="10668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sz="3600" dirty="0" smtClean="0">
                <a:effectLst/>
              </a:rPr>
              <a:t>Elements of Compliance (continued)</a:t>
            </a:r>
            <a:endParaRPr lang="en-US" sz="3600" dirty="0"/>
          </a:p>
        </p:txBody>
      </p:sp>
    </p:spTree>
    <p:extLst>
      <p:ext uri="{BB962C8B-B14F-4D97-AF65-F5344CB8AC3E}">
        <p14:creationId xmlns:p14="http://schemas.microsoft.com/office/powerpoint/2010/main" val="689669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1" y="1557837"/>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1066800" y="304800"/>
            <a:ext cx="7239000" cy="1066800"/>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Font typeface="Georgia" pitchFamily="18" charset="0"/>
              <a:buNone/>
            </a:pPr>
            <a:r>
              <a:rPr lang="en-US" sz="3600" dirty="0" smtClean="0">
                <a:effectLst/>
              </a:rPr>
              <a:t>Elements of Compliance (continued)</a:t>
            </a:r>
            <a:endParaRPr lang="en-US" sz="3600" dirty="0"/>
          </a:p>
        </p:txBody>
      </p:sp>
      <p:sp>
        <p:nvSpPr>
          <p:cNvPr id="12" name="Content Placeholder 2"/>
          <p:cNvSpPr txBox="1">
            <a:spLocks/>
          </p:cNvSpPr>
          <p:nvPr/>
        </p:nvSpPr>
        <p:spPr>
          <a:xfrm>
            <a:off x="990600" y="1557836"/>
            <a:ext cx="7467600" cy="5071563"/>
          </a:xfrm>
          <a:prstGeom prst="rect">
            <a:avLst/>
          </a:prstGeom>
        </p:spPr>
        <p:txBody>
          <a:bodyPr>
            <a:normAutofit/>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marL="388620" indent="-342900">
              <a:buFont typeface="+mj-lt"/>
              <a:buAutoNum type="arabicPeriod" startAt="11"/>
            </a:pPr>
            <a:endParaRPr lang="en-US" sz="1600" dirty="0" smtClean="0">
              <a:latin typeface="Times New Roman" panose="02020603050405020304" pitchFamily="18" charset="0"/>
              <a:cs typeface="Times New Roman" panose="02020603050405020304" pitchFamily="18" charset="0"/>
            </a:endParaRPr>
          </a:p>
          <a:p>
            <a:pPr>
              <a:buClr>
                <a:srgbClr val="FF0000"/>
              </a:buClr>
              <a:buFont typeface="Wingdings" panose="05000000000000000000" pitchFamily="2" charset="2"/>
              <a:buChar char="Ø"/>
            </a:pPr>
            <a:r>
              <a:rPr lang="en-US" sz="1600" dirty="0" smtClean="0">
                <a:latin typeface="Times New Roman" panose="02020603050405020304" pitchFamily="18" charset="0"/>
                <a:cs typeface="Times New Roman" panose="02020603050405020304" pitchFamily="18" charset="0"/>
              </a:rPr>
              <a:t>Provide accommodations for Limited English Proficient Persons. Develop a plan that establishes guidelines in accordance with Executive Order 13166, Improving Access to Services for Persons with Limited English Proficiency</a:t>
            </a:r>
          </a:p>
          <a:p>
            <a:pPr>
              <a:buClr>
                <a:srgbClr val="FF0000"/>
              </a:buClr>
              <a:buFont typeface="Wingdings" panose="05000000000000000000" pitchFamily="2" charset="2"/>
              <a:buChar char="Ø"/>
            </a:pPr>
            <a:r>
              <a:rPr lang="en-US" sz="1600" dirty="0" smtClean="0">
                <a:latin typeface="Times New Roman" panose="02020603050405020304" pitchFamily="18" charset="0"/>
                <a:cs typeface="Times New Roman" panose="02020603050405020304" pitchFamily="18" charset="0"/>
              </a:rPr>
              <a:t>Develop a public participation process. Provide an opportunity for public involvement in each stage of the planning and development of your agency projects to all segments of the population, including minority or low‐income communities and populations who are not proficient in English. During the public participation process make sure your nondiscrimination statement is posted.</a:t>
            </a:r>
          </a:p>
          <a:p>
            <a:pPr>
              <a:buClr>
                <a:srgbClr val="FF0000"/>
              </a:buClr>
              <a:buFont typeface="Wingdings" panose="05000000000000000000" pitchFamily="2" charset="2"/>
              <a:buChar char="Ø"/>
            </a:pPr>
            <a:r>
              <a:rPr lang="en-US" sz="1600" dirty="0" smtClean="0">
                <a:latin typeface="Times New Roman" panose="02020603050405020304" pitchFamily="18" charset="0"/>
                <a:cs typeface="Times New Roman" panose="02020603050405020304" pitchFamily="18" charset="0"/>
              </a:rPr>
              <a:t>Collecting and analyzing data to ensure nondiscrimination in programs and activities (where applicable). Develop procedures for the collection of statistical data (race, color, national origin) of participants in and beneficiaries of your programs (e.g., impacted citizens and or communities).</a:t>
            </a:r>
          </a:p>
          <a:p>
            <a:pPr marL="45720" indent="0">
              <a:buFont typeface="Georgia" pitchFamily="18" charset="0"/>
              <a:buNone/>
            </a:pPr>
            <a:endParaRPr lang="en-US" sz="1600" dirty="0" smtClean="0">
              <a:latin typeface="Times New Roman" panose="02020603050405020304" pitchFamily="18" charset="0"/>
              <a:cs typeface="Times New Roman" panose="02020603050405020304" pitchFamily="18" charset="0"/>
            </a:endParaRPr>
          </a:p>
          <a:p>
            <a:pPr>
              <a:buClr>
                <a:srgbClr val="FF0000"/>
              </a:buClr>
              <a:buFont typeface="Wingdings" panose="05000000000000000000" pitchFamily="2" charset="2"/>
              <a:buChar char="Ø"/>
            </a:pPr>
            <a:r>
              <a:rPr lang="en-US" sz="1600" dirty="0" smtClean="0">
                <a:latin typeface="Times New Roman" panose="02020603050405020304" pitchFamily="18" charset="0"/>
                <a:cs typeface="Times New Roman" panose="02020603050405020304" pitchFamily="18" charset="0"/>
              </a:rPr>
              <a:t>Your Title VI Plan should indicate how you plan to comply with Title VI.</a:t>
            </a:r>
          </a:p>
          <a:p>
            <a:pPr marL="45720" indent="0">
              <a:buFont typeface="Georgia" pitchFamily="18" charset="0"/>
              <a:buNone/>
            </a:pPr>
            <a:r>
              <a:rPr lang="en-US" sz="1200" dirty="0" smtClean="0"/>
              <a:t> </a:t>
            </a:r>
            <a:endParaRPr lang="en-US" sz="1200" dirty="0"/>
          </a:p>
        </p:txBody>
      </p:sp>
    </p:spTree>
    <p:extLst>
      <p:ext uri="{BB962C8B-B14F-4D97-AF65-F5344CB8AC3E}">
        <p14:creationId xmlns:p14="http://schemas.microsoft.com/office/powerpoint/2010/main" val="242812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3554" y="1309218"/>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2" name="TextBox 1"/>
          <p:cNvSpPr txBox="1"/>
          <p:nvPr/>
        </p:nvSpPr>
        <p:spPr>
          <a:xfrm>
            <a:off x="369335" y="178604"/>
            <a:ext cx="7898979" cy="461665"/>
          </a:xfrm>
          <a:prstGeom prst="rect">
            <a:avLst/>
          </a:prstGeom>
          <a:noFill/>
        </p:spPr>
        <p:txBody>
          <a:bodyPr wrap="square" rtlCol="0">
            <a:spAutoFit/>
          </a:bodyPr>
          <a:lstStyle/>
          <a:p>
            <a:pPr algn="ctr"/>
            <a:r>
              <a:rPr lang="en-US" altLang="en-US" sz="2400" dirty="0">
                <a:solidFill>
                  <a:srgbClr val="3E5C62"/>
                </a:solidFill>
                <a:latin typeface="Calibri" panose="020F0502020204030204" pitchFamily="34" charset="0"/>
                <a:cs typeface="Calibri" panose="020F0502020204030204" pitchFamily="34" charset="0"/>
              </a:rPr>
              <a:t>ARDOT will provide templates </a:t>
            </a:r>
            <a:r>
              <a:rPr lang="en-US" altLang="en-US" sz="2400" dirty="0" smtClean="0">
                <a:solidFill>
                  <a:srgbClr val="3E5C62"/>
                </a:solidFill>
                <a:latin typeface="Calibri" panose="020F0502020204030204" pitchFamily="34" charset="0"/>
                <a:cs typeface="Calibri" panose="020F0502020204030204" pitchFamily="34" charset="0"/>
              </a:rPr>
              <a:t>as </a:t>
            </a:r>
            <a:r>
              <a:rPr lang="en-US" altLang="en-US" sz="2400" dirty="0">
                <a:solidFill>
                  <a:srgbClr val="3E5C62"/>
                </a:solidFill>
                <a:latin typeface="Calibri" panose="020F0502020204030204" pitchFamily="34" charset="0"/>
                <a:cs typeface="Calibri" panose="020F0502020204030204" pitchFamily="34" charset="0"/>
              </a:rPr>
              <a:t>needed or upon request:</a:t>
            </a:r>
            <a:endParaRPr lang="en-US" sz="2400" dirty="0">
              <a:solidFill>
                <a:srgbClr val="3E5C62"/>
              </a:solidFill>
              <a:latin typeface="Calibri" panose="020F0502020204030204" pitchFamily="34" charset="0"/>
              <a:ea typeface="Rancho" panose="02000000000000000000" pitchFamily="2" charset="0"/>
              <a:cs typeface="Calibri" panose="020F0502020204030204" pitchFamily="34" charset="0"/>
            </a:endParaRPr>
          </a:p>
        </p:txBody>
      </p:sp>
      <p:sp>
        <p:nvSpPr>
          <p:cNvPr id="10" name="Rectangle 9"/>
          <p:cNvSpPr/>
          <p:nvPr/>
        </p:nvSpPr>
        <p:spPr>
          <a:xfrm>
            <a:off x="-1" y="1066010"/>
            <a:ext cx="9167553" cy="59976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600200"/>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1066800"/>
            <a:ext cx="869038" cy="639361"/>
          </a:xfrm>
          <a:prstGeom prst="rect">
            <a:avLst/>
          </a:prstGeom>
          <a:effectLst/>
        </p:spPr>
      </p:pic>
      <p:grpSp>
        <p:nvGrpSpPr>
          <p:cNvPr id="4" name="Group 3"/>
          <p:cNvGrpSpPr/>
          <p:nvPr/>
        </p:nvGrpSpPr>
        <p:grpSpPr>
          <a:xfrm>
            <a:off x="8268314" y="1103273"/>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6" name="TextBox 5"/>
          <p:cNvSpPr txBox="1"/>
          <p:nvPr/>
        </p:nvSpPr>
        <p:spPr>
          <a:xfrm>
            <a:off x="753620" y="1908196"/>
            <a:ext cx="8069187" cy="4101123"/>
          </a:xfrm>
          <a:prstGeom prst="rect">
            <a:avLst/>
          </a:prstGeom>
          <a:noFill/>
        </p:spPr>
        <p:txBody>
          <a:bodyPr wrap="square" rtlCol="0">
            <a:spAutoFit/>
          </a:bodyPr>
          <a:lstStyle/>
          <a:p>
            <a:pPr marL="342900" indent="-342900">
              <a:buClr>
                <a:srgbClr val="FF0000"/>
              </a:buClr>
              <a:buFont typeface="Wingdings" panose="05000000000000000000" pitchFamily="2" charset="2"/>
              <a:buChar char="Ø"/>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Title VI Nondiscrimination </a:t>
            </a:r>
            <a:r>
              <a:rPr lang="en-US" altLang="en-US" sz="2400" dirty="0" smtClean="0">
                <a:solidFill>
                  <a:schemeClr val="tx1">
                    <a:lumMod val="95000"/>
                    <a:lumOff val="5000"/>
                  </a:schemeClr>
                </a:solidFill>
                <a:latin typeface="Times New Roman" panose="02020603050405020304" pitchFamily="18" charset="0"/>
                <a:cs typeface="Times New Roman" panose="02020603050405020304" pitchFamily="18" charset="0"/>
              </a:rPr>
              <a:t>Statement</a:t>
            </a:r>
          </a:p>
          <a:p>
            <a:pPr>
              <a:buClr>
                <a:srgbClr val="FF0000"/>
              </a:buClr>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Title VI Nondiscrimination </a:t>
            </a:r>
            <a:r>
              <a:rPr lang="en-US" altLang="en-US" sz="2400" dirty="0" smtClean="0">
                <a:solidFill>
                  <a:schemeClr val="tx1">
                    <a:lumMod val="95000"/>
                    <a:lumOff val="5000"/>
                  </a:schemeClr>
                </a:solidFill>
                <a:latin typeface="Times New Roman" panose="02020603050405020304" pitchFamily="18" charset="0"/>
                <a:cs typeface="Times New Roman" panose="02020603050405020304" pitchFamily="18" charset="0"/>
              </a:rPr>
              <a:t>Policy</a:t>
            </a:r>
          </a:p>
          <a:p>
            <a:pPr marL="342900" indent="-342900">
              <a:buClr>
                <a:srgbClr val="FF0000"/>
              </a:buClr>
              <a:buFont typeface="Wingdings" panose="05000000000000000000" pitchFamily="2" charset="2"/>
              <a:buChar char="Ø"/>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Title VI Assurances </a:t>
            </a:r>
            <a:endParaRPr lang="en-US" altLang="en-US" sz="24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Title VI Complaint </a:t>
            </a:r>
            <a:r>
              <a:rPr lang="en-US" altLang="en-US" sz="2400" dirty="0" smtClean="0">
                <a:solidFill>
                  <a:schemeClr val="tx1">
                    <a:lumMod val="95000"/>
                    <a:lumOff val="5000"/>
                  </a:schemeClr>
                </a:solidFill>
                <a:latin typeface="Times New Roman" panose="02020603050405020304" pitchFamily="18" charset="0"/>
                <a:cs typeface="Times New Roman" panose="02020603050405020304" pitchFamily="18" charset="0"/>
              </a:rPr>
              <a:t>Process</a:t>
            </a:r>
          </a:p>
          <a:p>
            <a:pPr marL="342900" indent="-342900">
              <a:buClr>
                <a:srgbClr val="FF0000"/>
              </a:buClr>
              <a:buFont typeface="Wingdings" panose="05000000000000000000" pitchFamily="2" charset="2"/>
              <a:buChar char="Ø"/>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Title VI Complaint Form</a:t>
            </a:r>
          </a:p>
          <a:p>
            <a:endParaRPr lang="en-US" altLang="en-US" sz="2800" dirty="0">
              <a:solidFill>
                <a:schemeClr val="tx1">
                  <a:lumMod val="95000"/>
                  <a:lumOff val="5000"/>
                </a:schemeClr>
              </a:solidFill>
              <a:latin typeface="Calibri Light" panose="020F0302020204030204" pitchFamily="34" charset="0"/>
              <a:cs typeface="Calibri Light" panose="020F0302020204030204" pitchFamily="34" charset="0"/>
            </a:endParaRPr>
          </a:p>
          <a:p>
            <a:endParaRPr lang="en-US" altLang="en-US" sz="1650" dirty="0">
              <a:solidFill>
                <a:schemeClr val="tx1">
                  <a:lumMod val="95000"/>
                  <a:lumOff val="5000"/>
                </a:schemeClr>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82822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1" y="1522596"/>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7" name="Content Placeholder 2"/>
          <p:cNvSpPr txBox="1">
            <a:spLocks/>
          </p:cNvSpPr>
          <p:nvPr/>
        </p:nvSpPr>
        <p:spPr>
          <a:xfrm>
            <a:off x="1219200" y="1524000"/>
            <a:ext cx="6629400" cy="5181600"/>
          </a:xfrm>
          <a:prstGeom prst="rect">
            <a:avLst/>
          </a:prstGeom>
        </p:spPr>
        <p:txBody>
          <a:bodyPr>
            <a:normAutofit fontScale="25000" lnSpcReduction="20000"/>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marL="45720" indent="0">
              <a:buFont typeface="Georgia" pitchFamily="18" charset="0"/>
              <a:buNone/>
            </a:pPr>
            <a:r>
              <a:rPr lang="en-US" sz="6400" dirty="0" smtClean="0">
                <a:latin typeface="Times New Roman" panose="02020603050405020304" pitchFamily="18" charset="0"/>
                <a:ea typeface="Verdana" panose="020B0604030504040204" pitchFamily="34" charset="0"/>
                <a:cs typeface="Times New Roman" panose="02020603050405020304" pitchFamily="18" charset="0"/>
              </a:rPr>
              <a:t>A</a:t>
            </a:r>
            <a:r>
              <a:rPr lang="en-US" sz="5600" dirty="0" smtClean="0">
                <a:latin typeface="Times New Roman" panose="02020603050405020304" pitchFamily="18" charset="0"/>
                <a:ea typeface="Verdana" panose="020B0604030504040204" pitchFamily="34" charset="0"/>
                <a:cs typeface="Times New Roman" panose="02020603050405020304" pitchFamily="18" charset="0"/>
              </a:rPr>
              <a:t>R</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DOT EEO Office conducts compliance reviews annually of selected </a:t>
            </a:r>
            <a:r>
              <a:rPr lang="en-US" sz="6400" dirty="0" err="1" smtClean="0">
                <a:latin typeface="Times New Roman" panose="02020603050405020304" pitchFamily="18" charset="0"/>
                <a:ea typeface="Verdana" panose="020B0604030504040204" pitchFamily="34" charset="0"/>
                <a:cs typeface="Times New Roman" panose="02020603050405020304" pitchFamily="18" charset="0"/>
              </a:rPr>
              <a:t>subrecipients</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A summarized review process is as follows:</a:t>
            </a:r>
          </a:p>
          <a:p>
            <a:pPr marL="45720" indent="0">
              <a:buFont typeface="Georgia" pitchFamily="18" charset="0"/>
              <a:buNone/>
            </a:pPr>
            <a:endParaRPr lang="en-US" sz="6400" dirty="0" smtClean="0">
              <a:latin typeface="Times New Roman" panose="02020603050405020304" pitchFamily="18" charset="0"/>
              <a:ea typeface="Verdana" panose="020B0604030504040204" pitchFamily="34" charset="0"/>
              <a:cs typeface="Times New Roman" panose="02020603050405020304" pitchFamily="18" charset="0"/>
            </a:endParaRPr>
          </a:p>
          <a:p>
            <a:pPr marL="1188720" indent="-1143000">
              <a:buClrTx/>
              <a:buFont typeface="+mj-lt"/>
              <a:buAutoNum type="arabicPeriod"/>
            </a:pPr>
            <a:r>
              <a:rPr lang="en-US" sz="6400" b="1" dirty="0" smtClean="0">
                <a:latin typeface="Times New Roman" panose="02020603050405020304" pitchFamily="18" charset="0"/>
                <a:ea typeface="Verdana" panose="020B0604030504040204" pitchFamily="34" charset="0"/>
                <a:cs typeface="Times New Roman" panose="02020603050405020304" pitchFamily="18" charset="0"/>
              </a:rPr>
              <a:t>Notification:</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a:t>
            </a:r>
            <a:r>
              <a:rPr lang="en-US" sz="6400" dirty="0" err="1" smtClean="0">
                <a:latin typeface="Times New Roman" panose="02020603050405020304" pitchFamily="18" charset="0"/>
                <a:ea typeface="Verdana" panose="020B0604030504040204" pitchFamily="34" charset="0"/>
                <a:cs typeface="Times New Roman" panose="02020603050405020304" pitchFamily="18" charset="0"/>
              </a:rPr>
              <a:t>Subrecipients</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are notified initially via phone or email, and then by correspondence with accompanied compliance </a:t>
            </a:r>
            <a:r>
              <a:rPr lang="en-US" sz="6400" dirty="0" smtClean="0">
                <a:solidFill>
                  <a:srgbClr val="FF0000"/>
                </a:solidFill>
                <a:latin typeface="Times New Roman" panose="02020603050405020304" pitchFamily="18" charset="0"/>
                <a:ea typeface="Verdana" panose="020B0604030504040204" pitchFamily="34" charset="0"/>
                <a:cs typeface="Times New Roman" panose="02020603050405020304" pitchFamily="18" charset="0"/>
              </a:rPr>
              <a:t>questionnaire</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for a schedule on-site review.</a:t>
            </a:r>
          </a:p>
          <a:p>
            <a:pPr marL="1188720" indent="-1143000">
              <a:buClrTx/>
              <a:buFont typeface="+mj-lt"/>
              <a:buAutoNum type="arabicPeriod"/>
            </a:pPr>
            <a:endParaRPr lang="en-US" sz="6400" dirty="0" smtClean="0">
              <a:latin typeface="Times New Roman" panose="02020603050405020304" pitchFamily="18" charset="0"/>
              <a:ea typeface="Verdana" panose="020B0604030504040204" pitchFamily="34" charset="0"/>
              <a:cs typeface="Times New Roman" panose="02020603050405020304" pitchFamily="18" charset="0"/>
            </a:endParaRPr>
          </a:p>
          <a:p>
            <a:pPr marL="1188720" indent="-1143000">
              <a:buClrTx/>
              <a:buFont typeface="+mj-lt"/>
              <a:buAutoNum type="arabicPeriod"/>
            </a:pPr>
            <a:r>
              <a:rPr lang="en-US" sz="6400" b="1" dirty="0" smtClean="0">
                <a:latin typeface="Times New Roman" panose="02020603050405020304" pitchFamily="18" charset="0"/>
                <a:ea typeface="Verdana" panose="020B0604030504040204" pitchFamily="34" charset="0"/>
                <a:cs typeface="Times New Roman" panose="02020603050405020304" pitchFamily="18" charset="0"/>
              </a:rPr>
              <a:t>On-Site Reviews: </a:t>
            </a:r>
            <a:r>
              <a:rPr lang="en-US" sz="6400" dirty="0" err="1" smtClean="0">
                <a:latin typeface="Times New Roman" panose="02020603050405020304" pitchFamily="18" charset="0"/>
                <a:ea typeface="Verdana" panose="020B0604030504040204" pitchFamily="34" charset="0"/>
                <a:cs typeface="Times New Roman" panose="02020603050405020304" pitchFamily="18" charset="0"/>
              </a:rPr>
              <a:t>Subrecipients</a:t>
            </a:r>
            <a:r>
              <a:rPr lang="en-US" sz="6400" b="1" dirty="0" smtClean="0">
                <a:latin typeface="Times New Roman" panose="02020603050405020304" pitchFamily="18" charset="0"/>
                <a:ea typeface="Verdana" panose="020B0604030504040204" pitchFamily="34" charset="0"/>
                <a:cs typeface="Times New Roman" panose="02020603050405020304" pitchFamily="18" charset="0"/>
              </a:rPr>
              <a:t> </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site is visited, compliance questionnaire is discussed and reviewed, findings are documented and or advised upon.</a:t>
            </a:r>
          </a:p>
          <a:p>
            <a:pPr marL="1188720" indent="-1143000">
              <a:buClrTx/>
              <a:buFont typeface="+mj-lt"/>
              <a:buAutoNum type="arabicPeriod"/>
            </a:pPr>
            <a:endParaRPr lang="en-US" sz="6400" dirty="0" smtClean="0">
              <a:latin typeface="Times New Roman" panose="02020603050405020304" pitchFamily="18" charset="0"/>
              <a:ea typeface="Verdana" panose="020B0604030504040204" pitchFamily="34" charset="0"/>
              <a:cs typeface="Times New Roman" panose="02020603050405020304" pitchFamily="18" charset="0"/>
            </a:endParaRPr>
          </a:p>
          <a:p>
            <a:pPr marL="1188720" indent="-1143000">
              <a:buClrTx/>
              <a:buFont typeface="+mj-lt"/>
              <a:buAutoNum type="arabicPeriod"/>
            </a:pPr>
            <a:r>
              <a:rPr lang="en-US" sz="6400" b="1" dirty="0" smtClean="0">
                <a:latin typeface="Times New Roman" panose="02020603050405020304" pitchFamily="18" charset="0"/>
                <a:ea typeface="Verdana" panose="020B0604030504040204" pitchFamily="34" charset="0"/>
                <a:cs typeface="Times New Roman" panose="02020603050405020304" pitchFamily="18" charset="0"/>
              </a:rPr>
              <a:t>Post On-site Review: </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When </a:t>
            </a:r>
            <a:r>
              <a:rPr lang="en-US" sz="6400" dirty="0" err="1" smtClean="0">
                <a:latin typeface="Times New Roman" panose="02020603050405020304" pitchFamily="18" charset="0"/>
                <a:ea typeface="Verdana" panose="020B0604030504040204" pitchFamily="34" charset="0"/>
                <a:cs typeface="Times New Roman" panose="02020603050405020304" pitchFamily="18" charset="0"/>
              </a:rPr>
              <a:t>subrecipients</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are found to be in compliance, a compliance letter will be mailed or emailed stating such. If deficiencies are found, improvement opportunities are encouraged and assistance by A</a:t>
            </a:r>
            <a:r>
              <a:rPr lang="en-US" sz="5600" dirty="0" smtClean="0">
                <a:latin typeface="Times New Roman" panose="02020603050405020304" pitchFamily="18" charset="0"/>
                <a:ea typeface="Verdana" panose="020B0604030504040204" pitchFamily="34" charset="0"/>
                <a:cs typeface="Times New Roman" panose="02020603050405020304" pitchFamily="18" charset="0"/>
              </a:rPr>
              <a:t>R</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DOT is provided to meet compliance goals.</a:t>
            </a:r>
          </a:p>
          <a:p>
            <a:pPr marL="45720" indent="0">
              <a:buFont typeface="Georgia" pitchFamily="18" charset="0"/>
              <a:buNone/>
            </a:pPr>
            <a:endParaRPr lang="en-US" sz="6400" dirty="0" smtClean="0">
              <a:latin typeface="Times New Roman" panose="02020603050405020304" pitchFamily="18" charset="0"/>
              <a:ea typeface="Verdana" panose="020B0604030504040204" pitchFamily="34" charset="0"/>
              <a:cs typeface="Times New Roman" panose="02020603050405020304" pitchFamily="18" charset="0"/>
            </a:endParaRPr>
          </a:p>
          <a:p>
            <a:pPr>
              <a:buClr>
                <a:srgbClr val="FF0000"/>
              </a:buClr>
              <a:buFont typeface="Wingdings" panose="05000000000000000000" pitchFamily="2" charset="2"/>
              <a:buChar char="Ø"/>
            </a:pPr>
            <a:r>
              <a:rPr lang="en-US" sz="6400" b="1" dirty="0" smtClean="0">
                <a:latin typeface="Times New Roman" panose="02020603050405020304" pitchFamily="18" charset="0"/>
                <a:ea typeface="Verdana" panose="020B0604030504040204" pitchFamily="34" charset="0"/>
                <a:cs typeface="Times New Roman" panose="02020603050405020304" pitchFamily="18" charset="0"/>
              </a:rPr>
              <a:t>Desk Audit:</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Some </a:t>
            </a:r>
            <a:r>
              <a:rPr lang="en-US" sz="6400" dirty="0" err="1" smtClean="0">
                <a:latin typeface="Times New Roman" panose="02020603050405020304" pitchFamily="18" charset="0"/>
                <a:ea typeface="Verdana" panose="020B0604030504040204" pitchFamily="34" charset="0"/>
                <a:cs typeface="Times New Roman" panose="02020603050405020304" pitchFamily="18" charset="0"/>
              </a:rPr>
              <a:t>subrecipients</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that are selected for desk audits are notified via phone or email to provide electronic documents for A</a:t>
            </a:r>
            <a:r>
              <a:rPr lang="en-US" sz="5600" dirty="0" smtClean="0">
                <a:latin typeface="Times New Roman" panose="02020603050405020304" pitchFamily="18" charset="0"/>
                <a:ea typeface="Verdana" panose="020B0604030504040204" pitchFamily="34" charset="0"/>
                <a:cs typeface="Times New Roman" panose="02020603050405020304" pitchFamily="18" charset="0"/>
              </a:rPr>
              <a:t>R</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DOT review.  If concerns are discovered during the documents review, an on-site may be scheduled. If </a:t>
            </a:r>
            <a:r>
              <a:rPr lang="en-US" sz="6400" dirty="0" err="1" smtClean="0">
                <a:latin typeface="Times New Roman" panose="02020603050405020304" pitchFamily="18" charset="0"/>
                <a:ea typeface="Verdana" panose="020B0604030504040204" pitchFamily="34" charset="0"/>
                <a:cs typeface="Times New Roman" panose="02020603050405020304" pitchFamily="18" charset="0"/>
              </a:rPr>
              <a:t>subrecipients</a:t>
            </a:r>
            <a:r>
              <a:rPr lang="en-US" sz="6400" dirty="0" smtClean="0">
                <a:latin typeface="Times New Roman" panose="02020603050405020304" pitchFamily="18" charset="0"/>
                <a:ea typeface="Verdana" panose="020B0604030504040204" pitchFamily="34" charset="0"/>
                <a:cs typeface="Times New Roman" panose="02020603050405020304" pitchFamily="18" charset="0"/>
              </a:rPr>
              <a:t> are found to be in compliance, a compliance letter will be mailed or emailed stating such. </a:t>
            </a:r>
          </a:p>
          <a:p>
            <a:pPr marL="45720" indent="0">
              <a:buFont typeface="Georgia" pitchFamily="18" charset="0"/>
              <a:buNone/>
            </a:pPr>
            <a:endParaRPr lang="en-US" sz="6400" dirty="0" smtClean="0">
              <a:latin typeface="Times New Roman" panose="02020603050405020304" pitchFamily="18" charset="0"/>
              <a:ea typeface="Verdana" panose="020B0604030504040204" pitchFamily="34" charset="0"/>
              <a:cs typeface="Times New Roman" panose="02020603050405020304" pitchFamily="18" charset="0"/>
            </a:endParaRPr>
          </a:p>
          <a:p>
            <a:pPr marL="45720" indent="0">
              <a:buFont typeface="Georgia" pitchFamily="18" charset="0"/>
              <a:buNone/>
            </a:pPr>
            <a:endParaRPr lang="en-US" sz="6400" dirty="0" smtClean="0">
              <a:latin typeface="Times New Roman" panose="02020603050405020304" pitchFamily="18" charset="0"/>
              <a:ea typeface="Verdana" panose="020B0604030504040204" pitchFamily="34" charset="0"/>
              <a:cs typeface="Times New Roman" panose="02020603050405020304" pitchFamily="18" charset="0"/>
            </a:endParaRPr>
          </a:p>
          <a:p>
            <a:endParaRPr lang="en-US" dirty="0"/>
          </a:p>
        </p:txBody>
      </p:sp>
      <p:sp>
        <p:nvSpPr>
          <p:cNvPr id="19" name="Title 1"/>
          <p:cNvSpPr txBox="1">
            <a:spLocks/>
          </p:cNvSpPr>
          <p:nvPr/>
        </p:nvSpPr>
        <p:spPr>
          <a:xfrm>
            <a:off x="325581" y="304800"/>
            <a:ext cx="8132619" cy="613542"/>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l">
              <a:buClr>
                <a:srgbClr val="F14124">
                  <a:lumMod val="75000"/>
                </a:srgbClr>
              </a:buClr>
              <a:buFont typeface="Georgia" pitchFamily="18" charset="0"/>
              <a:buNone/>
            </a:pPr>
            <a:r>
              <a:rPr lang="en-US" sz="3600" dirty="0" smtClean="0">
                <a:gradFill>
                  <a:gsLst>
                    <a:gs pos="0">
                      <a:prstClr val="black"/>
                    </a:gs>
                    <a:gs pos="40000">
                      <a:prstClr val="black">
                        <a:lumMod val="75000"/>
                        <a:lumOff val="25000"/>
                      </a:prstClr>
                    </a:gs>
                    <a:gs pos="100000">
                      <a:srgbClr val="212745">
                        <a:alpha val="65000"/>
                      </a:srgbClr>
                    </a:gs>
                  </a:gsLst>
                  <a:lin ang="5400000" scaled="0"/>
                </a:gradFill>
                <a:effectLst/>
                <a:latin typeface="Calibri" panose="020F0502020204030204" pitchFamily="34" charset="0"/>
                <a:cs typeface="Calibri" panose="020F0502020204030204" pitchFamily="34" charset="0"/>
              </a:rPr>
              <a:t>Overview of Title VI Compliance Review</a:t>
            </a:r>
            <a:endParaRPr lang="en-US" sz="3600" dirty="0">
              <a:gradFill>
                <a:gsLst>
                  <a:gs pos="0">
                    <a:prstClr val="black"/>
                  </a:gs>
                  <a:gs pos="40000">
                    <a:prstClr val="black">
                      <a:lumMod val="75000"/>
                      <a:lumOff val="25000"/>
                    </a:prstClr>
                  </a:gs>
                  <a:gs pos="100000">
                    <a:srgbClr val="212745">
                      <a:alpha val="65000"/>
                    </a:srgbClr>
                  </a:gs>
                </a:gsLst>
                <a:lin ang="5400000" scaled="0"/>
              </a:gra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3437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itle 1"/>
          <p:cNvSpPr txBox="1">
            <a:spLocks/>
          </p:cNvSpPr>
          <p:nvPr/>
        </p:nvSpPr>
        <p:spPr>
          <a:xfrm>
            <a:off x="762000" y="0"/>
            <a:ext cx="7506314" cy="923618"/>
          </a:xfrm>
          <a:prstGeom prst="rect">
            <a:avLst/>
          </a:prstGeom>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ctr">
              <a:buNone/>
            </a:pPr>
            <a:r>
              <a:rPr lang="en-US" dirty="0" smtClean="0">
                <a:effectLst>
                  <a:reflection blurRad="6350" stA="0" endPos="45500" dir="5400000" sy="-100000" algn="bl" rotWithShape="0"/>
                </a:effectLst>
              </a:rPr>
              <a:t>FHWA -Processing Complaints</a:t>
            </a:r>
            <a:endParaRPr lang="en-US" dirty="0">
              <a:effectLst>
                <a:reflection blurRad="6350" stA="0" endPos="45500" dir="5400000" sy="-100000" algn="bl" rotWithShape="0"/>
              </a:effectLst>
            </a:endParaRPr>
          </a:p>
        </p:txBody>
      </p:sp>
      <p:sp>
        <p:nvSpPr>
          <p:cNvPr id="12" name="Content Placeholder 2"/>
          <p:cNvSpPr txBox="1">
            <a:spLocks/>
          </p:cNvSpPr>
          <p:nvPr/>
        </p:nvSpPr>
        <p:spPr>
          <a:xfrm>
            <a:off x="873710" y="1676400"/>
            <a:ext cx="6822490" cy="2250918"/>
          </a:xfrm>
          <a:prstGeom prst="rect">
            <a:avLst/>
          </a:prstGeom>
        </p:spPr>
        <p:txBody>
          <a:bodyPr>
            <a:normAutofit/>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marL="45720" indent="0">
              <a:buClrTx/>
              <a:buNone/>
            </a:pPr>
            <a:endParaRPr lang="en-US" dirty="0">
              <a:latin typeface="Times New Roman" panose="02020603050405020304" pitchFamily="18" charset="0"/>
              <a:cs typeface="Times New Roman" panose="02020603050405020304" pitchFamily="18" charset="0"/>
            </a:endParaRPr>
          </a:p>
        </p:txBody>
      </p:sp>
      <p:sp>
        <p:nvSpPr>
          <p:cNvPr id="2" name="Text Box 2"/>
          <p:cNvSpPr txBox="1">
            <a:spLocks noChangeArrowheads="1"/>
          </p:cNvSpPr>
          <p:nvPr/>
        </p:nvSpPr>
        <p:spPr bwMode="auto">
          <a:xfrm>
            <a:off x="1376362" y="3219829"/>
            <a:ext cx="3195638" cy="652434"/>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FHWA Arkansas Division</a:t>
            </a:r>
            <a:endParaRPr kumimoji="0" lang="en-US" altLang="en-US" sz="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Forward</a:t>
            </a:r>
            <a:r>
              <a:rPr kumimoji="0" lang="en-US" altLang="en-US" sz="14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complaint to FHWA Office of Civil Rights (HCR)</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sp>
        <p:nvSpPr>
          <p:cNvPr id="5" name="Text Box 7"/>
          <p:cNvSpPr txBox="1">
            <a:spLocks noChangeArrowheads="1"/>
          </p:cNvSpPr>
          <p:nvPr/>
        </p:nvSpPr>
        <p:spPr bwMode="auto">
          <a:xfrm>
            <a:off x="533400" y="1748378"/>
            <a:ext cx="3140075" cy="692497"/>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ARDOT/Subrecipient</a:t>
            </a:r>
            <a:endParaRPr kumimoji="0" lang="en-US" altLang="en-US" sz="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Receive</a:t>
            </a:r>
            <a:r>
              <a:rPr kumimoji="0" lang="en-US" altLang="en-US" sz="14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Title VI Complaint – </a:t>
            </a:r>
            <a:r>
              <a:rPr kumimoji="0" lang="en-US" altLang="en-US" sz="1400" b="0" i="0" u="none" strike="noStrike" cap="none" normalizeH="0" baseline="0" dirty="0" smtClean="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Forward</a:t>
            </a:r>
            <a:r>
              <a:rPr kumimoji="0" lang="en-US" altLang="en-US" sz="14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Complaint to FHWA Arkansas Division</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sp>
        <p:nvSpPr>
          <p:cNvPr id="6" name="Text Box 3"/>
          <p:cNvSpPr txBox="1">
            <a:spLocks noChangeArrowheads="1"/>
          </p:cNvSpPr>
          <p:nvPr/>
        </p:nvSpPr>
        <p:spPr bwMode="auto">
          <a:xfrm>
            <a:off x="3276600" y="4188161"/>
            <a:ext cx="3155950" cy="91824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FHWA HCR</a:t>
            </a:r>
            <a:endParaRPr kumimoji="0" lang="en-US" altLang="en-US" sz="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Determines</a:t>
            </a:r>
            <a:r>
              <a:rPr kumimoji="0" lang="en-US" altLang="en-US" sz="14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investigation and </a:t>
            </a:r>
            <a:r>
              <a:rPr kumimoji="0" lang="en-US" altLang="en-US" sz="1400" b="0" i="0" u="none" strike="noStrike" cap="none" normalizeH="0" baseline="0" dirty="0" smtClean="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delegation</a:t>
            </a:r>
            <a:r>
              <a:rPr kumimoji="0" lang="en-US" altLang="en-US" sz="14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(FHWA Arkansas Division or ARDOT). Forward Report of Investigation to HCR</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sp>
        <p:nvSpPr>
          <p:cNvPr id="7" name="Text Box 1"/>
          <p:cNvSpPr txBox="1">
            <a:spLocks noChangeArrowheads="1"/>
          </p:cNvSpPr>
          <p:nvPr/>
        </p:nvSpPr>
        <p:spPr bwMode="auto">
          <a:xfrm>
            <a:off x="4953000" y="5562600"/>
            <a:ext cx="3276600" cy="8382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FHWA HCR</a:t>
            </a:r>
            <a:endParaRPr kumimoji="0" lang="en-US" altLang="en-US" sz="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Undertakes</a:t>
            </a:r>
            <a:r>
              <a:rPr kumimoji="0" lang="en-US" altLang="en-US" sz="14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disposition of complaints by Informal Resolution or Letter of Findings (LOF) to (FHWA Arkansas Division)</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sp>
        <p:nvSpPr>
          <p:cNvPr id="9" name="Rectangle 8"/>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0" name="Rectangle 1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cxnSp>
        <p:nvCxnSpPr>
          <p:cNvPr id="25" name="Elbow Connector 24"/>
          <p:cNvCxnSpPr>
            <a:endCxn id="2" idx="1"/>
          </p:cNvCxnSpPr>
          <p:nvPr/>
        </p:nvCxnSpPr>
        <p:spPr>
          <a:xfrm rot="16200000" flipH="1">
            <a:off x="572451" y="2742134"/>
            <a:ext cx="1105171" cy="502652"/>
          </a:xfrm>
          <a:prstGeom prst="bentConnector2">
            <a:avLst/>
          </a:prstGeom>
          <a:ln w="38100"/>
        </p:spPr>
        <p:style>
          <a:lnRef idx="1">
            <a:schemeClr val="accent1"/>
          </a:lnRef>
          <a:fillRef idx="0">
            <a:schemeClr val="accent1"/>
          </a:fillRef>
          <a:effectRef idx="0">
            <a:schemeClr val="accent1"/>
          </a:effectRef>
          <a:fontRef idx="minor">
            <a:schemeClr val="tx1"/>
          </a:fontRef>
        </p:style>
      </p:cxnSp>
      <p:cxnSp>
        <p:nvCxnSpPr>
          <p:cNvPr id="28" name="Elbow Connector 27"/>
          <p:cNvCxnSpPr>
            <a:endCxn id="6" idx="1"/>
          </p:cNvCxnSpPr>
          <p:nvPr/>
        </p:nvCxnSpPr>
        <p:spPr>
          <a:xfrm rot="16200000" flipH="1">
            <a:off x="2582779" y="3953463"/>
            <a:ext cx="778043" cy="609600"/>
          </a:xfrm>
          <a:prstGeom prst="bentConnector2">
            <a:avLst/>
          </a:prstGeom>
          <a:ln w="38100"/>
        </p:spPr>
        <p:style>
          <a:lnRef idx="1">
            <a:schemeClr val="accent1"/>
          </a:lnRef>
          <a:fillRef idx="0">
            <a:schemeClr val="accent1"/>
          </a:fillRef>
          <a:effectRef idx="0">
            <a:schemeClr val="accent1"/>
          </a:effectRef>
          <a:fontRef idx="minor">
            <a:schemeClr val="tx1"/>
          </a:fontRef>
        </p:style>
      </p:cxnSp>
      <p:cxnSp>
        <p:nvCxnSpPr>
          <p:cNvPr id="30" name="Elbow Connector 29"/>
          <p:cNvCxnSpPr>
            <a:endCxn id="7" idx="1"/>
          </p:cNvCxnSpPr>
          <p:nvPr/>
        </p:nvCxnSpPr>
        <p:spPr>
          <a:xfrm rot="16200000" flipH="1">
            <a:off x="4248654" y="5277354"/>
            <a:ext cx="875292" cy="533400"/>
          </a:xfrm>
          <a:prstGeom prst="bentConnector2">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44590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Title VI(English).wmv">
            <a:hlinkClick r:id="" action="ppaction://media"/>
          </p:cNvPr>
          <p:cNvPicPr>
            <a:picLocks noGrp="1" noChangeAspect="1" noChangeArrowheads="1"/>
          </p:cNvPicPr>
          <p:nvPr>
            <p:ph idx="4294967295"/>
            <a:videoFile r:link="rId2"/>
            <p:extLst>
              <p:ext uri="{DAA4B4D4-6D71-4841-9C94-3DE7FCFB9230}">
                <p14:media xmlns:p14="http://schemas.microsoft.com/office/powerpoint/2010/main" r:embed="rId1"/>
              </p:ext>
            </p:extLst>
          </p:nvPr>
        </p:nvPicPr>
        <p:blipFill>
          <a:blip r:embed="rId5" cstate="print"/>
          <a:stretch>
            <a:fillRect/>
          </a:stretch>
        </p:blipFill>
        <p:spPr>
          <a:xfrm>
            <a:off x="1828800" y="1981200"/>
            <a:ext cx="4805363" cy="3665538"/>
          </a:xfrm>
          <a:prstGeom prst="rect">
            <a:avLst/>
          </a:prstGeom>
        </p:spPr>
      </p:pic>
      <p:sp>
        <p:nvSpPr>
          <p:cNvPr id="11" name="Rectangle 10"/>
          <p:cNvSpPr/>
          <p:nvPr/>
        </p:nvSpPr>
        <p:spPr>
          <a:xfrm>
            <a:off x="957943" y="381000"/>
            <a:ext cx="6738257" cy="1323439"/>
          </a:xfrm>
          <a:prstGeom prst="rect">
            <a:avLst/>
          </a:prstGeom>
        </p:spPr>
        <p:txBody>
          <a:bodyPr wrap="square">
            <a:spAutoFit/>
          </a:bodyPr>
          <a:lstStyle/>
          <a:p>
            <a:pPr algn="ctr"/>
            <a:r>
              <a:rPr lang="en-US" sz="4000" dirty="0">
                <a:latin typeface="+mj-lt"/>
              </a:rPr>
              <a:t>Understanding and Abiding </a:t>
            </a:r>
            <a:r>
              <a:rPr lang="en-US" sz="4000" dirty="0" smtClean="0">
                <a:latin typeface="+mj-lt"/>
              </a:rPr>
              <a:t>by Title </a:t>
            </a:r>
            <a:r>
              <a:rPr lang="en-US" sz="4000" dirty="0">
                <a:latin typeface="+mj-lt"/>
              </a:rPr>
              <a:t>VI </a:t>
            </a:r>
            <a:r>
              <a:rPr lang="en-US" sz="4000" dirty="0" smtClean="0">
                <a:latin typeface="+mj-lt"/>
              </a:rPr>
              <a:t> - Optional Video</a:t>
            </a:r>
            <a:endParaRPr lang="en-US" sz="4000" dirty="0">
              <a:latin typeface="+mj-lt"/>
            </a:endParaRPr>
          </a:p>
        </p:txBody>
      </p:sp>
    </p:spTree>
    <p:extLst>
      <p:ext uri="{BB962C8B-B14F-4D97-AF65-F5344CB8AC3E}">
        <p14:creationId xmlns:p14="http://schemas.microsoft.com/office/powerpoint/2010/main" val="22725293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0"/>
                                        </p:tgtEl>
                                      </p:cBhvr>
                                    </p:cmd>
                                  </p:childTnLst>
                                </p:cTn>
                              </p:par>
                            </p:childTnLst>
                          </p:cTn>
                        </p:par>
                      </p:childTnLst>
                    </p:cTn>
                  </p:par>
                </p:childTnLst>
              </p:cTn>
              <p:nextCondLst>
                <p:cond evt="onClick" delay="0">
                  <p:tgtEl>
                    <p:spTgt spid="10"/>
                  </p:tgtEl>
                </p:cond>
              </p:nextCondLst>
            </p:seq>
            <p:video>
              <p:cMediaNode vol="100000">
                <p:cTn id="7" fill="remove" display="0">
                  <p:stCondLst>
                    <p:cond delay="indefinite"/>
                  </p:stCondLst>
                  <p:endCondLst>
                    <p:cond evt="onNext" delay="0">
                      <p:tgtEl>
                        <p:sldTgt/>
                      </p:tgtEl>
                    </p:cond>
                    <p:cond evt="onPrev" delay="0">
                      <p:tgtEl>
                        <p:sldTgt/>
                      </p:tgtEl>
                    </p:cond>
                  </p:endCondLst>
                </p:cTn>
                <p:tgtEl>
                  <p:spTgt spid="10"/>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76200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371600"/>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2"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762000"/>
            <a:ext cx="680270" cy="573127"/>
            <a:chOff x="11024419" y="34468"/>
            <a:chExt cx="907026" cy="764169"/>
          </a:xfrm>
        </p:grpSpPr>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11" name="TextBox 10"/>
          <p:cNvSpPr txBox="1"/>
          <p:nvPr/>
        </p:nvSpPr>
        <p:spPr>
          <a:xfrm>
            <a:off x="1295400" y="213466"/>
            <a:ext cx="6119840" cy="600164"/>
          </a:xfrm>
          <a:prstGeom prst="rect">
            <a:avLst/>
          </a:prstGeom>
          <a:noFill/>
        </p:spPr>
        <p:txBody>
          <a:bodyPr wrap="square" rtlCol="0">
            <a:spAutoFit/>
          </a:bodyPr>
          <a:lstStyle/>
          <a:p>
            <a:pPr algn="ctr"/>
            <a:r>
              <a:rPr lang="en-US" altLang="en-US" sz="3300" b="1" dirty="0">
                <a:latin typeface="Calibri Light" panose="020F0302020204030204" pitchFamily="34" charset="0"/>
                <a:cs typeface="Calibri Light" panose="020F0302020204030204" pitchFamily="34" charset="0"/>
              </a:rPr>
              <a:t>Executive Order </a:t>
            </a:r>
            <a:r>
              <a:rPr lang="en-US" altLang="en-US" sz="3300" b="1" dirty="0" smtClean="0">
                <a:latin typeface="Calibri Light" panose="020F0302020204030204" pitchFamily="34" charset="0"/>
                <a:cs typeface="Calibri Light" panose="020F0302020204030204" pitchFamily="34" charset="0"/>
              </a:rPr>
              <a:t>13166</a:t>
            </a:r>
            <a:endParaRPr lang="en-US" sz="3300" b="1" dirty="0">
              <a:latin typeface="Calibri Light" panose="020F0302020204030204" pitchFamily="34" charset="0"/>
              <a:ea typeface="Rancho" panose="02000000000000000000" pitchFamily="2" charset="0"/>
              <a:cs typeface="Calibri Light" panose="020F0302020204030204" pitchFamily="34" charset="0"/>
            </a:endParaRPr>
          </a:p>
        </p:txBody>
      </p:sp>
      <p:sp>
        <p:nvSpPr>
          <p:cNvPr id="12" name="TextBox 11"/>
          <p:cNvSpPr txBox="1"/>
          <p:nvPr/>
        </p:nvSpPr>
        <p:spPr>
          <a:xfrm>
            <a:off x="76200" y="1633270"/>
            <a:ext cx="9067800" cy="5247590"/>
          </a:xfrm>
          <a:prstGeom prst="rect">
            <a:avLst/>
          </a:prstGeom>
          <a:noFill/>
        </p:spPr>
        <p:txBody>
          <a:bodyPr wrap="square" rtlCol="0">
            <a:spAutoFit/>
          </a:bodyPr>
          <a:lstStyle/>
          <a:p>
            <a:pPr algn="ctr">
              <a:defRPr/>
            </a:pPr>
            <a:r>
              <a:rPr lang="en-US" sz="1600" b="1" u="sng" dirty="0" smtClean="0">
                <a:latin typeface="Times New Roman" panose="02020603050405020304" pitchFamily="18" charset="0"/>
                <a:cs typeface="Times New Roman" panose="02020603050405020304" pitchFamily="18" charset="0"/>
              </a:rPr>
              <a:t>Improving Access to Services for Persons with Limited English Proficiency (LEP).</a:t>
            </a:r>
            <a:endParaRPr lang="en-US" sz="1600" b="1" u="sng" dirty="0">
              <a:latin typeface="Times New Roman" panose="02020603050405020304" pitchFamily="18" charset="0"/>
              <a:cs typeface="Times New Roman" panose="02020603050405020304" pitchFamily="18" charset="0"/>
            </a:endParaRPr>
          </a:p>
          <a:p>
            <a:pPr marL="34290">
              <a:defRPr/>
            </a:pPr>
            <a:endParaRPr lang="en-US" sz="1600" u="sng" dirty="0">
              <a:latin typeface="Times New Roman" panose="02020603050405020304" pitchFamily="18" charset="0"/>
              <a:cs typeface="Times New Roman" panose="02020603050405020304" pitchFamily="18" charset="0"/>
            </a:endParaRPr>
          </a:p>
          <a:p>
            <a:pPr marL="34290">
              <a:defRPr/>
            </a:pPr>
            <a:r>
              <a:rPr lang="en-US" sz="1600" dirty="0">
                <a:latin typeface="Times New Roman" panose="02020603050405020304" pitchFamily="18" charset="0"/>
                <a:cs typeface="Times New Roman" panose="02020603050405020304" pitchFamily="18" charset="0"/>
              </a:rPr>
              <a:t>In Section 2. Federally Conducted Programs and Activities.</a:t>
            </a:r>
          </a:p>
          <a:p>
            <a:pPr marL="34290">
              <a:defRPr/>
            </a:pPr>
            <a:endParaRPr lang="en-US"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defRPr/>
            </a:pPr>
            <a:r>
              <a:rPr lang="en-US" sz="1600" dirty="0">
                <a:latin typeface="Times New Roman" panose="02020603050405020304" pitchFamily="18" charset="0"/>
                <a:cs typeface="Times New Roman" panose="02020603050405020304" pitchFamily="18" charset="0"/>
              </a:rPr>
              <a:t>Each Federal agency shall prepare a plan to improve access to its federally conducted programs and activities by eligible LEP persons. Each plan shall be consistent with the standards set forth in the LEP Guidance, and shall include the steps the agency will take to ensure that eligible LEP persons can meaningfully access the agency’s programs and activities</a:t>
            </a:r>
            <a:r>
              <a:rPr lang="en-US" sz="1600" dirty="0" smtClean="0">
                <a:latin typeface="Times New Roman" panose="02020603050405020304" pitchFamily="18" charset="0"/>
                <a:cs typeface="Times New Roman" panose="02020603050405020304" pitchFamily="18" charset="0"/>
              </a:rPr>
              <a:t>.</a:t>
            </a:r>
          </a:p>
          <a:p>
            <a:pPr>
              <a:defRPr/>
            </a:pPr>
            <a:endParaRPr lang="en-US" sz="1600" dirty="0">
              <a:latin typeface="Times New Roman" panose="02020603050405020304" pitchFamily="18" charset="0"/>
              <a:cs typeface="Times New Roman" panose="02020603050405020304" pitchFamily="18" charset="0"/>
            </a:endParaRPr>
          </a:p>
          <a:p>
            <a:pPr marL="285750" indent="-285750">
              <a:buClr>
                <a:srgbClr val="FF0000"/>
              </a:buClr>
              <a:buFont typeface="Wingdings" panose="05000000000000000000" pitchFamily="2" charset="2"/>
              <a:buChar char="Ø"/>
              <a:defRPr/>
            </a:pPr>
            <a:r>
              <a:rPr lang="en-US" altLang="en-US" sz="1600" b="1" dirty="0" smtClean="0">
                <a:latin typeface="Times New Roman" panose="02020603050405020304" pitchFamily="18" charset="0"/>
                <a:ea typeface="Verdana" pitchFamily="34" charset="0"/>
                <a:cs typeface="Times New Roman" panose="02020603050405020304" pitchFamily="18" charset="0"/>
              </a:rPr>
              <a:t>Applicability</a:t>
            </a:r>
            <a:r>
              <a:rPr lang="en-US" altLang="en-US" sz="1600" dirty="0" smtClean="0">
                <a:latin typeface="Times New Roman" panose="02020603050405020304" pitchFamily="18" charset="0"/>
                <a:ea typeface="Verdana" pitchFamily="34" charset="0"/>
                <a:cs typeface="Times New Roman" panose="02020603050405020304" pitchFamily="18" charset="0"/>
              </a:rPr>
              <a:t> - Subrecipients should take </a:t>
            </a:r>
            <a:r>
              <a:rPr lang="en-US" altLang="en-US" sz="1600" dirty="0">
                <a:latin typeface="Times New Roman" panose="02020603050405020304" pitchFamily="18" charset="0"/>
                <a:ea typeface="Verdana" pitchFamily="34" charset="0"/>
                <a:cs typeface="Times New Roman" panose="02020603050405020304" pitchFamily="18" charset="0"/>
              </a:rPr>
              <a:t>reasonable steps to ensure that LEP persons are given adequate information, able to understand that information and able to participate effectively in programs or activities. Including the translation of notice of nondiscrimination, public announcements, and complaint forms when applicable. If need be translators should be provided on a case by case basis.</a:t>
            </a:r>
            <a:endParaRPr lang="en-US" altLang="en-US" sz="1600" i="1" dirty="0">
              <a:latin typeface="Times New Roman" panose="02020603050405020304" pitchFamily="18" charset="0"/>
              <a:cs typeface="Times New Roman" panose="02020603050405020304" pitchFamily="18" charset="0"/>
            </a:endParaRPr>
          </a:p>
          <a:p>
            <a:pPr algn="ctr">
              <a:defRPr/>
            </a:pPr>
            <a:endParaRPr lang="en-US" altLang="en-US" sz="1600" b="1" dirty="0" smtClean="0">
              <a:latin typeface="Times New Roman" panose="02020603050405020304" pitchFamily="18" charset="0"/>
              <a:ea typeface="Verdana" pitchFamily="34" charset="0"/>
              <a:cs typeface="Times New Roman" panose="02020603050405020304" pitchFamily="18" charset="0"/>
            </a:endParaRPr>
          </a:p>
          <a:p>
            <a:pPr algn="ctr">
              <a:defRPr/>
            </a:pPr>
            <a:r>
              <a:rPr lang="en-US" altLang="en-US" sz="1600" b="1" dirty="0" smtClean="0">
                <a:latin typeface="Times New Roman" panose="02020603050405020304" pitchFamily="18" charset="0"/>
                <a:ea typeface="Verdana" pitchFamily="34" charset="0"/>
                <a:cs typeface="Times New Roman" panose="02020603050405020304" pitchFamily="18" charset="0"/>
              </a:rPr>
              <a:t>Use the Four </a:t>
            </a:r>
            <a:r>
              <a:rPr lang="en-US" altLang="en-US" sz="1600" b="1" dirty="0">
                <a:latin typeface="Times New Roman" panose="02020603050405020304" pitchFamily="18" charset="0"/>
                <a:ea typeface="Verdana" pitchFamily="34" charset="0"/>
                <a:cs typeface="Times New Roman" panose="02020603050405020304" pitchFamily="18" charset="0"/>
              </a:rPr>
              <a:t>Factor </a:t>
            </a:r>
            <a:r>
              <a:rPr lang="en-US" altLang="en-US" sz="1600" b="1" dirty="0" smtClean="0">
                <a:latin typeface="Times New Roman" panose="02020603050405020304" pitchFamily="18" charset="0"/>
                <a:ea typeface="Verdana" pitchFamily="34" charset="0"/>
                <a:cs typeface="Times New Roman" panose="02020603050405020304" pitchFamily="18" charset="0"/>
              </a:rPr>
              <a:t>Analysis to assist in identifying affects of your services, programs and activities.</a:t>
            </a:r>
            <a:endParaRPr lang="en-US" altLang="en-US" sz="1600" b="1" dirty="0">
              <a:latin typeface="Times New Roman" panose="02020603050405020304" pitchFamily="18" charset="0"/>
              <a:ea typeface="Verdana" pitchFamily="34" charset="0"/>
              <a:cs typeface="Times New Roman" panose="02020603050405020304" pitchFamily="18" charset="0"/>
            </a:endParaRPr>
          </a:p>
          <a:p>
            <a:pPr marL="285750" indent="-285750">
              <a:buClr>
                <a:srgbClr val="FF0000"/>
              </a:buClr>
              <a:buFont typeface="Wingdings" panose="05000000000000000000" pitchFamily="2" charset="2"/>
              <a:buChar char="Ø"/>
              <a:defRPr/>
            </a:pPr>
            <a:r>
              <a:rPr lang="en-US" altLang="en-US" sz="1600" dirty="0">
                <a:latin typeface="Times New Roman" panose="02020603050405020304" pitchFamily="18" charset="0"/>
                <a:ea typeface="Verdana" pitchFamily="34" charset="0"/>
                <a:cs typeface="Times New Roman" panose="02020603050405020304" pitchFamily="18" charset="0"/>
              </a:rPr>
              <a:t>Number or proportion of LEP persons;</a:t>
            </a:r>
          </a:p>
          <a:p>
            <a:pPr marL="285750" indent="-285750">
              <a:buClr>
                <a:srgbClr val="FF0000"/>
              </a:buClr>
              <a:buFont typeface="Wingdings" panose="05000000000000000000" pitchFamily="2" charset="2"/>
              <a:buChar char="Ø"/>
              <a:defRPr/>
            </a:pPr>
            <a:r>
              <a:rPr lang="en-US" altLang="en-US" sz="1600" dirty="0">
                <a:latin typeface="Times New Roman" panose="02020603050405020304" pitchFamily="18" charset="0"/>
                <a:ea typeface="Verdana" pitchFamily="34" charset="0"/>
                <a:cs typeface="Times New Roman" panose="02020603050405020304" pitchFamily="18" charset="0"/>
              </a:rPr>
              <a:t>Frequency of contact with the program or activity;</a:t>
            </a:r>
          </a:p>
          <a:p>
            <a:pPr marL="285750" indent="-285750">
              <a:buClr>
                <a:srgbClr val="FF0000"/>
              </a:buClr>
              <a:buFont typeface="Wingdings" panose="05000000000000000000" pitchFamily="2" charset="2"/>
              <a:buChar char="Ø"/>
              <a:defRPr/>
            </a:pPr>
            <a:r>
              <a:rPr lang="en-US" altLang="en-US" sz="1600" dirty="0">
                <a:latin typeface="Times New Roman" panose="02020603050405020304" pitchFamily="18" charset="0"/>
                <a:ea typeface="Verdana" pitchFamily="34" charset="0"/>
                <a:cs typeface="Times New Roman" panose="02020603050405020304" pitchFamily="18" charset="0"/>
              </a:rPr>
              <a:t>Nature and importance of the program; and</a:t>
            </a:r>
          </a:p>
          <a:p>
            <a:pPr marL="285750" indent="-285750">
              <a:buClr>
                <a:srgbClr val="FF0000"/>
              </a:buClr>
              <a:buFont typeface="Wingdings" panose="05000000000000000000" pitchFamily="2" charset="2"/>
              <a:buChar char="Ø"/>
              <a:defRPr/>
            </a:pPr>
            <a:r>
              <a:rPr lang="en-US" altLang="en-US" sz="1600" dirty="0">
                <a:latin typeface="Times New Roman" panose="02020603050405020304" pitchFamily="18" charset="0"/>
                <a:ea typeface="Verdana" pitchFamily="34" charset="0"/>
                <a:cs typeface="Times New Roman" panose="02020603050405020304" pitchFamily="18" charset="0"/>
              </a:rPr>
              <a:t>Resources available.</a:t>
            </a:r>
          </a:p>
          <a:p>
            <a:pPr>
              <a:defRPr/>
            </a:pPr>
            <a:endParaRPr lang="en-US" altLang="en-US" sz="1600" dirty="0" smtClean="0">
              <a:latin typeface="Times New Roman" panose="02020603050405020304" pitchFamily="18" charset="0"/>
              <a:ea typeface="Verdana" pitchFamily="34" charset="0"/>
              <a:cs typeface="Times New Roman" panose="02020603050405020304" pitchFamily="18" charset="0"/>
            </a:endParaRPr>
          </a:p>
          <a:p>
            <a:pPr>
              <a:defRPr/>
            </a:pPr>
            <a:endParaRPr lang="en-US" altLang="en-US" sz="1500"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84100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20879D1-8C3E-4B92-B0AF-2D22734B163F}" type="slidenum">
              <a:rPr lang="en-US" b="1"/>
              <a:pPr>
                <a:defRPr/>
              </a:pPr>
              <a:t>18</a:t>
            </a:fld>
            <a:endParaRPr lang="en-US" b="1" dirty="0"/>
          </a:p>
        </p:txBody>
      </p:sp>
      <p:pic>
        <p:nvPicPr>
          <p:cNvPr id="600071" name="lep (DOJ video).wmv">
            <a:hlinkClick r:id="" action="ppaction://media"/>
          </p:cNvPr>
          <p:cNvPicPr>
            <a:picLocks noGrp="1" noChangeAspect="1" noChangeArrowheads="1"/>
          </p:cNvPicPr>
          <p:nvPr>
            <p:ph idx="4294967295"/>
            <a:videoFile r:link="rId2"/>
            <p:extLst>
              <p:ext uri="{DAA4B4D4-6D71-4841-9C94-3DE7FCFB9230}">
                <p14:media xmlns:p14="http://schemas.microsoft.com/office/powerpoint/2010/main" r:embed="rId1"/>
              </p:ext>
            </p:extLst>
          </p:nvPr>
        </p:nvPicPr>
        <p:blipFill>
          <a:blip r:embed="rId4" cstate="print"/>
          <a:stretch>
            <a:fillRect/>
          </a:stretch>
        </p:blipFill>
        <p:spPr>
          <a:xfrm>
            <a:off x="2057400" y="1905000"/>
            <a:ext cx="4648200" cy="3352800"/>
          </a:xfrm>
          <a:prstGeom prst="rect">
            <a:avLst/>
          </a:prstGeom>
        </p:spPr>
      </p:pic>
      <p:sp>
        <p:nvSpPr>
          <p:cNvPr id="25604" name="Rectangle 2"/>
          <p:cNvSpPr>
            <a:spLocks noGrp="1" noRot="1" noChangeArrowheads="1"/>
          </p:cNvSpPr>
          <p:nvPr>
            <p:ph type="title" idx="4294967295"/>
          </p:nvPr>
        </p:nvSpPr>
        <p:spPr>
          <a:xfrm>
            <a:off x="685800" y="762000"/>
            <a:ext cx="7696200" cy="990600"/>
          </a:xfrm>
        </p:spPr>
        <p:txBody>
          <a:bodyPr>
            <a:normAutofit fontScale="90000"/>
          </a:bodyPr>
          <a:lstStyle/>
          <a:p>
            <a:pPr algn="ctr"/>
            <a:r>
              <a:rPr lang="en-US" sz="4000" dirty="0" smtClean="0">
                <a:effectLst/>
              </a:rPr>
              <a:t>Limited English Proficiency Video </a:t>
            </a:r>
            <a:r>
              <a:rPr lang="en-US" sz="4000" dirty="0" smtClean="0"/>
              <a:t>            -Optional </a:t>
            </a:r>
            <a:r>
              <a:rPr lang="en-US" sz="4000" dirty="0"/>
              <a:t>Video</a:t>
            </a:r>
            <a:r>
              <a:rPr lang="en-US" sz="4000" dirty="0" smtClean="0">
                <a:effectLst/>
              </a:rPr>
              <a:t/>
            </a:r>
            <a:br>
              <a:rPr lang="en-US" sz="4000" dirty="0" smtClean="0">
                <a:effectLst/>
              </a:rPr>
            </a:br>
            <a:endParaRPr lang="en-US" sz="4000" dirty="0" smtClean="0">
              <a:effectLst/>
            </a:endParaRPr>
          </a:p>
        </p:txBody>
      </p:sp>
    </p:spTree>
    <p:extLst>
      <p:ext uri="{BB962C8B-B14F-4D97-AF65-F5344CB8AC3E}">
        <p14:creationId xmlns:p14="http://schemas.microsoft.com/office/powerpoint/2010/main" val="41264286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0007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00071"/>
                                        </p:tgtEl>
                                      </p:cBhvr>
                                    </p:cmd>
                                  </p:childTnLst>
                                </p:cTn>
                              </p:par>
                            </p:childTnLst>
                          </p:cTn>
                        </p:par>
                      </p:childTnLst>
                    </p:cTn>
                  </p:par>
                </p:childTnLst>
              </p:cTn>
              <p:nextCondLst>
                <p:cond evt="onClick" delay="0">
                  <p:tgtEl>
                    <p:spTgt spid="600071"/>
                  </p:tgtEl>
                </p:cond>
              </p:nextCondLst>
            </p:seq>
            <p:video>
              <p:cMediaNode>
                <p:cTn id="7" fill="hold" display="0">
                  <p:stCondLst>
                    <p:cond delay="indefinite"/>
                  </p:stCondLst>
                  <p:endCondLst>
                    <p:cond evt="onNext" delay="0">
                      <p:tgtEl>
                        <p:sldTgt/>
                      </p:tgtEl>
                    </p:cond>
                    <p:cond evt="onPrev" delay="0">
                      <p:tgtEl>
                        <p:sldTgt/>
                      </p:tgtEl>
                    </p:cond>
                  </p:endCondLst>
                </p:cTn>
                <p:tgtEl>
                  <p:spTgt spid="600071"/>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57250"/>
            <a:ext cx="9144000" cy="516024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82510" y="857250"/>
            <a:ext cx="9106593" cy="5160243"/>
          </a:xfrm>
          <a:prstGeom prst="rect">
            <a:avLst/>
          </a:prstGeom>
          <a:solidFill>
            <a:srgbClr val="000000">
              <a:alpha val="5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solidFill>
            </a:endParaRPr>
          </a:p>
        </p:txBody>
      </p:sp>
      <p:sp>
        <p:nvSpPr>
          <p:cNvPr id="3" name="TextBox 2"/>
          <p:cNvSpPr txBox="1"/>
          <p:nvPr/>
        </p:nvSpPr>
        <p:spPr>
          <a:xfrm>
            <a:off x="1014219" y="1066801"/>
            <a:ext cx="8016515" cy="1107996"/>
          </a:xfrm>
          <a:prstGeom prst="rect">
            <a:avLst/>
          </a:prstGeom>
          <a:noFill/>
        </p:spPr>
        <p:txBody>
          <a:bodyPr wrap="square" rtlCol="0">
            <a:spAutoFit/>
          </a:bodyPr>
          <a:lstStyle/>
          <a:p>
            <a:pPr algn="ctr"/>
            <a:r>
              <a:rPr lang="en-US" sz="4000" dirty="0" smtClean="0">
                <a:solidFill>
                  <a:schemeClr val="bg1"/>
                </a:solidFill>
              </a:rPr>
              <a:t>Funds for Activities &amp;  Services</a:t>
            </a:r>
          </a:p>
          <a:p>
            <a:pPr algn="ctr"/>
            <a:r>
              <a:rPr lang="en-US" sz="2600" dirty="0" smtClean="0">
                <a:solidFill>
                  <a:schemeClr val="bg1"/>
                </a:solidFill>
                <a:latin typeface="Calibri Light" panose="020F0302020204030204" pitchFamily="34" charset="0"/>
                <a:cs typeface="Calibri Light" panose="020F0302020204030204" pitchFamily="34" charset="0"/>
              </a:rPr>
              <a:t>The Transportation </a:t>
            </a:r>
            <a:r>
              <a:rPr lang="en-US" sz="2600" dirty="0">
                <a:solidFill>
                  <a:schemeClr val="bg1"/>
                </a:solidFill>
                <a:latin typeface="Calibri Light" panose="020F0302020204030204" pitchFamily="34" charset="0"/>
                <a:cs typeface="Calibri Light" panose="020F0302020204030204" pitchFamily="34" charset="0"/>
              </a:rPr>
              <a:t>Alternatives Program or TAP</a:t>
            </a:r>
            <a:endParaRPr lang="en-US" sz="2600" dirty="0">
              <a:solidFill>
                <a:schemeClr val="bg1"/>
              </a:solidFill>
              <a:latin typeface="Rancho" panose="02000000000000000000" pitchFamily="2" charset="0"/>
              <a:ea typeface="Rancho" panose="02000000000000000000" pitchFamily="2" charset="0"/>
              <a:cs typeface="Open Sans Semibold" panose="020B0706030804020204" pitchFamily="34" charset="0"/>
            </a:endParaRPr>
          </a:p>
        </p:txBody>
      </p:sp>
      <p:sp>
        <p:nvSpPr>
          <p:cNvPr id="7" name="Content Placeholder 1"/>
          <p:cNvSpPr txBox="1">
            <a:spLocks/>
          </p:cNvSpPr>
          <p:nvPr/>
        </p:nvSpPr>
        <p:spPr>
          <a:xfrm>
            <a:off x="969116" y="2356639"/>
            <a:ext cx="7778986" cy="754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fontAlgn="base">
              <a:buFont typeface="Wingdings" panose="05000000000000000000" pitchFamily="2" charset="2"/>
              <a:buChar char="Ø"/>
            </a:pPr>
            <a:r>
              <a:rPr lang="en-US" sz="1800" dirty="0" smtClean="0">
                <a:solidFill>
                  <a:schemeClr val="bg1"/>
                </a:solidFill>
              </a:rPr>
              <a:t>Construction of on-road and off-road trail facilities for pedestrians, bicyclists, and other non-motorized forms of transportation.</a:t>
            </a:r>
          </a:p>
          <a:p>
            <a:pPr lvl="0" fontAlgn="base">
              <a:buFont typeface="Wingdings" panose="05000000000000000000" pitchFamily="2" charset="2"/>
              <a:buChar char="Ø"/>
            </a:pPr>
            <a:r>
              <a:rPr lang="en-US" sz="1800" dirty="0" smtClean="0">
                <a:solidFill>
                  <a:schemeClr val="bg1"/>
                </a:solidFill>
              </a:rPr>
              <a:t>Construction </a:t>
            </a:r>
            <a:r>
              <a:rPr lang="en-US" sz="1800" dirty="0">
                <a:solidFill>
                  <a:schemeClr val="bg1"/>
                </a:solidFill>
              </a:rPr>
              <a:t>of infrastructure-related projects and systems that will provide safe routes for non-drivers, including children, older adults, and individuals with disabilities to access daily needs.</a:t>
            </a:r>
          </a:p>
          <a:p>
            <a:pPr lvl="0" fontAlgn="base">
              <a:buFont typeface="Wingdings" panose="05000000000000000000" pitchFamily="2" charset="2"/>
              <a:buChar char="Ø"/>
            </a:pPr>
            <a:r>
              <a:rPr lang="en-US" sz="1800" dirty="0">
                <a:solidFill>
                  <a:schemeClr val="bg1"/>
                </a:solidFill>
              </a:rPr>
              <a:t>Conversion and use of abandoned railroad corridors for trails for pedestrians, bicyclists, or other non-motorized transportation users.</a:t>
            </a:r>
          </a:p>
          <a:p>
            <a:pPr lvl="0" fontAlgn="base">
              <a:buFont typeface="Wingdings" panose="05000000000000000000" pitchFamily="2" charset="2"/>
              <a:buChar char="Ø"/>
            </a:pPr>
            <a:r>
              <a:rPr lang="en-US" sz="1800" dirty="0">
                <a:solidFill>
                  <a:schemeClr val="bg1"/>
                </a:solidFill>
              </a:rPr>
              <a:t>Construction of turnouts, overlooks, and viewing areas</a:t>
            </a:r>
          </a:p>
        </p:txBody>
      </p:sp>
      <p:sp>
        <p:nvSpPr>
          <p:cNvPr id="9" name="Rectangle 8"/>
          <p:cNvSpPr/>
          <p:nvPr/>
        </p:nvSpPr>
        <p:spPr>
          <a:xfrm>
            <a:off x="0" y="857250"/>
            <a:ext cx="874395" cy="5160243"/>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350"/>
          </a:p>
        </p:txBody>
      </p:sp>
      <p:sp>
        <p:nvSpPr>
          <p:cNvPr id="10" name="Rectangle 9"/>
          <p:cNvSpPr/>
          <p:nvPr/>
        </p:nvSpPr>
        <p:spPr>
          <a:xfrm>
            <a:off x="865057" y="857250"/>
            <a:ext cx="66652" cy="5160243"/>
          </a:xfrm>
          <a:prstGeom prst="rect">
            <a:avLst/>
          </a:prstGeom>
          <a:solidFill>
            <a:srgbClr val="C00000"/>
          </a:solidFill>
          <a:effectLst>
            <a:outerShdw blurRad="50800" dist="38100" dir="2700000" algn="tl" rotWithShape="0">
              <a:prstClr val="black">
                <a:alpha val="40000"/>
              </a:prstClr>
            </a:out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82510" y="941204"/>
            <a:ext cx="700037" cy="515025"/>
          </a:xfrm>
          <a:prstGeom prst="rect">
            <a:avLst/>
          </a:prstGeom>
          <a:effectLst/>
        </p:spPr>
      </p:pic>
      <p:sp>
        <p:nvSpPr>
          <p:cNvPr id="2" name="Rectangle 1"/>
          <p:cNvSpPr/>
          <p:nvPr/>
        </p:nvSpPr>
        <p:spPr>
          <a:xfrm>
            <a:off x="3013020" y="247134"/>
            <a:ext cx="3051285" cy="369332"/>
          </a:xfrm>
          <a:prstGeom prst="rect">
            <a:avLst/>
          </a:prstGeom>
        </p:spPr>
        <p:txBody>
          <a:bodyPr wrap="none">
            <a:spAutoFit/>
          </a:bodyPr>
          <a:lstStyle/>
          <a:p>
            <a:pPr algn="ctr"/>
            <a:r>
              <a:rPr lang="en-US" dirty="0">
                <a:solidFill>
                  <a:schemeClr val="bg1"/>
                </a:solidFill>
              </a:rPr>
              <a:t>Funds for Activities &amp;  Services</a:t>
            </a:r>
          </a:p>
        </p:txBody>
      </p:sp>
    </p:spTree>
    <p:extLst>
      <p:ext uri="{BB962C8B-B14F-4D97-AF65-F5344CB8AC3E}">
        <p14:creationId xmlns:p14="http://schemas.microsoft.com/office/powerpoint/2010/main" val="84251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57250"/>
            <a:ext cx="9144000" cy="516024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44410" y="857250"/>
            <a:ext cx="9106593" cy="5160243"/>
          </a:xfrm>
          <a:prstGeom prst="rect">
            <a:avLst/>
          </a:prstGeom>
          <a:solidFill>
            <a:srgbClr val="000000">
              <a:alpha val="5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solidFill>
            </a:endParaRPr>
          </a:p>
        </p:txBody>
      </p:sp>
      <p:sp>
        <p:nvSpPr>
          <p:cNvPr id="3" name="TextBox 2"/>
          <p:cNvSpPr txBox="1"/>
          <p:nvPr/>
        </p:nvSpPr>
        <p:spPr>
          <a:xfrm>
            <a:off x="1014219" y="1066801"/>
            <a:ext cx="8016515" cy="1200329"/>
          </a:xfrm>
          <a:prstGeom prst="rect">
            <a:avLst/>
          </a:prstGeom>
          <a:noFill/>
        </p:spPr>
        <p:txBody>
          <a:bodyPr wrap="square" rtlCol="0">
            <a:spAutoFit/>
          </a:bodyPr>
          <a:lstStyle/>
          <a:p>
            <a:pPr algn="ctr"/>
            <a:r>
              <a:rPr lang="en-US" sz="4000" dirty="0" smtClean="0">
                <a:solidFill>
                  <a:schemeClr val="bg1"/>
                </a:solidFill>
              </a:rPr>
              <a:t>Funds for Activities &amp;  Services</a:t>
            </a:r>
          </a:p>
          <a:p>
            <a:pPr algn="ctr"/>
            <a:r>
              <a:rPr lang="en-US" sz="3200" dirty="0" smtClean="0">
                <a:solidFill>
                  <a:schemeClr val="bg1"/>
                </a:solidFill>
                <a:latin typeface="Calibri Light" panose="020F0302020204030204" pitchFamily="34" charset="0"/>
                <a:cs typeface="Calibri Light" panose="020F0302020204030204" pitchFamily="34" charset="0"/>
              </a:rPr>
              <a:t>The </a:t>
            </a:r>
            <a:r>
              <a:rPr lang="en-US" sz="3200" dirty="0">
                <a:solidFill>
                  <a:schemeClr val="bg1"/>
                </a:solidFill>
                <a:latin typeface="Calibri Light" panose="020F0302020204030204" pitchFamily="34" charset="0"/>
                <a:cs typeface="Calibri Light" panose="020F0302020204030204" pitchFamily="34" charset="0"/>
              </a:rPr>
              <a:t>Recreational Trails Program </a:t>
            </a:r>
            <a:r>
              <a:rPr lang="en-US" sz="3200" dirty="0" smtClean="0">
                <a:solidFill>
                  <a:schemeClr val="bg1"/>
                </a:solidFill>
                <a:latin typeface="Calibri Light" panose="020F0302020204030204" pitchFamily="34" charset="0"/>
                <a:cs typeface="Calibri Light" panose="020F0302020204030204" pitchFamily="34" charset="0"/>
              </a:rPr>
              <a:t>or RTP  </a:t>
            </a:r>
            <a:endParaRPr lang="en-US" sz="3200" dirty="0">
              <a:solidFill>
                <a:schemeClr val="bg1"/>
              </a:solidFill>
              <a:latin typeface="Rancho" panose="02000000000000000000" pitchFamily="2" charset="0"/>
              <a:ea typeface="Rancho" panose="02000000000000000000" pitchFamily="2" charset="0"/>
              <a:cs typeface="Open Sans Semibold" panose="020B0706030804020204" pitchFamily="34" charset="0"/>
            </a:endParaRPr>
          </a:p>
        </p:txBody>
      </p:sp>
      <p:sp>
        <p:nvSpPr>
          <p:cNvPr id="7" name="Content Placeholder 1"/>
          <p:cNvSpPr txBox="1">
            <a:spLocks/>
          </p:cNvSpPr>
          <p:nvPr/>
        </p:nvSpPr>
        <p:spPr>
          <a:xfrm>
            <a:off x="1143000" y="2476681"/>
            <a:ext cx="7887734" cy="754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sz="1800" dirty="0" smtClean="0">
                <a:solidFill>
                  <a:schemeClr val="bg1"/>
                </a:solidFill>
              </a:rPr>
              <a:t> new </a:t>
            </a:r>
            <a:r>
              <a:rPr lang="en-US" sz="1800" dirty="0">
                <a:solidFill>
                  <a:schemeClr val="bg1"/>
                </a:solidFill>
              </a:rPr>
              <a:t>construction</a:t>
            </a:r>
          </a:p>
          <a:p>
            <a:pPr lvl="0" fontAlgn="base">
              <a:buFont typeface="Wingdings" panose="05000000000000000000" pitchFamily="2" charset="2"/>
              <a:buChar char="Ø"/>
            </a:pPr>
            <a:r>
              <a:rPr lang="en-US" sz="1800" dirty="0" smtClean="0">
                <a:solidFill>
                  <a:schemeClr val="bg1"/>
                </a:solidFill>
              </a:rPr>
              <a:t> relocation </a:t>
            </a:r>
            <a:r>
              <a:rPr lang="en-US" sz="1800" dirty="0">
                <a:solidFill>
                  <a:schemeClr val="bg1"/>
                </a:solidFill>
              </a:rPr>
              <a:t>of existing trails</a:t>
            </a:r>
          </a:p>
          <a:p>
            <a:pPr lvl="0" fontAlgn="base">
              <a:buFont typeface="Wingdings" panose="05000000000000000000" pitchFamily="2" charset="2"/>
              <a:buChar char="Ø"/>
            </a:pPr>
            <a:r>
              <a:rPr lang="en-US" sz="1800" dirty="0" smtClean="0">
                <a:solidFill>
                  <a:schemeClr val="bg1"/>
                </a:solidFill>
              </a:rPr>
              <a:t> major </a:t>
            </a:r>
            <a:r>
              <a:rPr lang="en-US" sz="1800" dirty="0">
                <a:solidFill>
                  <a:schemeClr val="bg1"/>
                </a:solidFill>
              </a:rPr>
              <a:t>maintenance of existing trails</a:t>
            </a:r>
          </a:p>
          <a:p>
            <a:pPr lvl="0" fontAlgn="base">
              <a:buFont typeface="Wingdings" panose="05000000000000000000" pitchFamily="2" charset="2"/>
              <a:buChar char="Ø"/>
            </a:pPr>
            <a:r>
              <a:rPr lang="en-US" sz="1800" dirty="0" smtClean="0">
                <a:solidFill>
                  <a:schemeClr val="bg1"/>
                </a:solidFill>
              </a:rPr>
              <a:t>bridge </a:t>
            </a:r>
            <a:r>
              <a:rPr lang="en-US" sz="1800" dirty="0">
                <a:solidFill>
                  <a:schemeClr val="bg1"/>
                </a:solidFill>
              </a:rPr>
              <a:t>purchase and installation</a:t>
            </a:r>
          </a:p>
          <a:p>
            <a:pPr lvl="0" fontAlgn="base">
              <a:buFont typeface="Wingdings" panose="05000000000000000000" pitchFamily="2" charset="2"/>
              <a:buChar char="Ø"/>
            </a:pPr>
            <a:r>
              <a:rPr lang="en-US" sz="1800" dirty="0" smtClean="0">
                <a:solidFill>
                  <a:schemeClr val="bg1"/>
                </a:solidFill>
              </a:rPr>
              <a:t> bridge </a:t>
            </a:r>
            <a:r>
              <a:rPr lang="en-US" sz="1800" dirty="0">
                <a:solidFill>
                  <a:schemeClr val="bg1"/>
                </a:solidFill>
              </a:rPr>
              <a:t>construction</a:t>
            </a:r>
          </a:p>
          <a:p>
            <a:pPr lvl="0" fontAlgn="base">
              <a:buFont typeface="Wingdings" panose="05000000000000000000" pitchFamily="2" charset="2"/>
              <a:buChar char="Ø"/>
            </a:pPr>
            <a:r>
              <a:rPr lang="en-US" sz="1800" dirty="0" smtClean="0">
                <a:solidFill>
                  <a:schemeClr val="bg1"/>
                </a:solidFill>
              </a:rPr>
              <a:t> interpretive </a:t>
            </a:r>
            <a:r>
              <a:rPr lang="en-US" sz="1800" dirty="0">
                <a:solidFill>
                  <a:schemeClr val="bg1"/>
                </a:solidFill>
              </a:rPr>
              <a:t>brochures</a:t>
            </a:r>
          </a:p>
          <a:p>
            <a:pPr lvl="0" fontAlgn="base">
              <a:buFont typeface="Wingdings" panose="05000000000000000000" pitchFamily="2" charset="2"/>
              <a:buChar char="Ø"/>
            </a:pPr>
            <a:r>
              <a:rPr lang="en-US" sz="1800" dirty="0" smtClean="0">
                <a:solidFill>
                  <a:schemeClr val="bg1"/>
                </a:solidFill>
              </a:rPr>
              <a:t> trail </a:t>
            </a:r>
            <a:r>
              <a:rPr lang="en-US" sz="1800" dirty="0">
                <a:solidFill>
                  <a:schemeClr val="bg1"/>
                </a:solidFill>
              </a:rPr>
              <a:t>education materials</a:t>
            </a:r>
          </a:p>
          <a:p>
            <a:pPr lvl="0" fontAlgn="base">
              <a:buFont typeface="Wingdings" panose="05000000000000000000" pitchFamily="2" charset="2"/>
              <a:buChar char="Ø"/>
            </a:pPr>
            <a:r>
              <a:rPr lang="en-US" sz="1800" dirty="0" smtClean="0">
                <a:solidFill>
                  <a:schemeClr val="bg1"/>
                </a:solidFill>
              </a:rPr>
              <a:t> lighting</a:t>
            </a:r>
            <a:endParaRPr lang="en-US" sz="1800" dirty="0">
              <a:solidFill>
                <a:schemeClr val="bg1"/>
              </a:solidFill>
            </a:endParaRPr>
          </a:p>
        </p:txBody>
      </p:sp>
      <p:sp>
        <p:nvSpPr>
          <p:cNvPr id="9" name="Rectangle 8"/>
          <p:cNvSpPr/>
          <p:nvPr/>
        </p:nvSpPr>
        <p:spPr>
          <a:xfrm>
            <a:off x="0" y="857250"/>
            <a:ext cx="874395" cy="5160243"/>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350"/>
          </a:p>
        </p:txBody>
      </p:sp>
      <p:sp>
        <p:nvSpPr>
          <p:cNvPr id="10" name="Rectangle 9"/>
          <p:cNvSpPr/>
          <p:nvPr/>
        </p:nvSpPr>
        <p:spPr>
          <a:xfrm>
            <a:off x="865057" y="857250"/>
            <a:ext cx="66652" cy="5160243"/>
          </a:xfrm>
          <a:prstGeom prst="rect">
            <a:avLst/>
          </a:prstGeom>
          <a:solidFill>
            <a:srgbClr val="C00000"/>
          </a:solidFill>
          <a:effectLst>
            <a:outerShdw blurRad="50800" dist="38100" dir="2700000" algn="tl" rotWithShape="0">
              <a:prstClr val="black">
                <a:alpha val="40000"/>
              </a:prstClr>
            </a:out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82510" y="941204"/>
            <a:ext cx="700037" cy="515025"/>
          </a:xfrm>
          <a:prstGeom prst="rect">
            <a:avLst/>
          </a:prstGeom>
          <a:effectLst/>
        </p:spPr>
      </p:pic>
    </p:spTree>
    <p:extLst>
      <p:ext uri="{BB962C8B-B14F-4D97-AF65-F5344CB8AC3E}">
        <p14:creationId xmlns:p14="http://schemas.microsoft.com/office/powerpoint/2010/main" val="302786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3600" b="1" u="sng" dirty="0">
                <a:latin typeface="Calibri Light" panose="020F0302020204030204" pitchFamily="34" charset="0"/>
                <a:cs typeface="Calibri Light" panose="020F0302020204030204" pitchFamily="34" charset="0"/>
              </a:rPr>
              <a:t>Funding Examples That Warrants </a:t>
            </a:r>
            <a:r>
              <a:rPr lang="en-US" sz="3600" b="1" u="sng" dirty="0" smtClean="0">
                <a:solidFill>
                  <a:srgbClr val="FF0000"/>
                </a:solidFill>
                <a:latin typeface="Calibri Light" panose="020F0302020204030204" pitchFamily="34" charset="0"/>
                <a:cs typeface="Calibri Light" panose="020F0302020204030204" pitchFamily="34" charset="0"/>
              </a:rPr>
              <a:t>FHWA</a:t>
            </a:r>
            <a:r>
              <a:rPr lang="en-US" sz="3600" b="1" u="sng" dirty="0" smtClean="0">
                <a:latin typeface="Calibri Light" panose="020F0302020204030204" pitchFamily="34" charset="0"/>
                <a:cs typeface="Calibri Light" panose="020F0302020204030204" pitchFamily="34" charset="0"/>
              </a:rPr>
              <a:t> Title </a:t>
            </a:r>
            <a:r>
              <a:rPr lang="en-US" sz="3600" b="1" u="sng" dirty="0">
                <a:latin typeface="Calibri Light" panose="020F0302020204030204" pitchFamily="34" charset="0"/>
                <a:cs typeface="Calibri Light" panose="020F0302020204030204" pitchFamily="34" charset="0"/>
              </a:rPr>
              <a:t>VI Compliance and Review</a:t>
            </a:r>
            <a:r>
              <a:rPr lang="en-US" sz="3600" b="1" u="sng" dirty="0">
                <a:solidFill>
                  <a:schemeClr val="accent4">
                    <a:lumMod val="60000"/>
                    <a:lumOff val="40000"/>
                  </a:schemeClr>
                </a:solidFill>
                <a:latin typeface="Calibri Light" panose="020F0302020204030204" pitchFamily="34" charset="0"/>
                <a:cs typeface="Calibri Light" panose="020F0302020204030204" pitchFamily="34" charset="0"/>
              </a:rPr>
              <a:t/>
            </a:r>
            <a:br>
              <a:rPr lang="en-US" sz="3600" b="1" u="sng" dirty="0">
                <a:solidFill>
                  <a:schemeClr val="accent4">
                    <a:lumMod val="60000"/>
                    <a:lumOff val="40000"/>
                  </a:schemeClr>
                </a:solidFill>
                <a:latin typeface="Calibri Light" panose="020F0302020204030204" pitchFamily="34" charset="0"/>
                <a:cs typeface="Calibri Light" panose="020F0302020204030204" pitchFamily="34" charset="0"/>
              </a:rPr>
            </a:b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75491" y="4286029"/>
            <a:ext cx="2057526" cy="1847501"/>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6622" y="4286029"/>
            <a:ext cx="2290809" cy="184750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800" y="1873936"/>
            <a:ext cx="2212631" cy="1668956"/>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75491" y="1873936"/>
            <a:ext cx="2057400" cy="1739337"/>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67400" y="1873936"/>
            <a:ext cx="2322188" cy="166895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67400" y="4286029"/>
            <a:ext cx="2322188" cy="1828800"/>
          </a:xfrm>
          <a:prstGeom prst="rect">
            <a:avLst/>
          </a:prstGeom>
        </p:spPr>
      </p:pic>
      <p:sp>
        <p:nvSpPr>
          <p:cNvPr id="10" name="Title 1"/>
          <p:cNvSpPr txBox="1">
            <a:spLocks/>
          </p:cNvSpPr>
          <p:nvPr/>
        </p:nvSpPr>
        <p:spPr>
          <a:xfrm>
            <a:off x="76200" y="6208613"/>
            <a:ext cx="7924800" cy="597673"/>
          </a:xfrm>
          <a:prstGeom prst="rect">
            <a:avLst/>
          </a:prstGeom>
        </p:spPr>
        <p:txBody>
          <a:bodyPr vert="horz" lIns="91440" tIns="45720" rIns="91440" bIns="45720" rtlCol="0" anchor="ctr">
            <a:normAutofit fontScale="675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US" sz="3600" b="1" u="sng" dirty="0" smtClean="0">
                <a:solidFill>
                  <a:schemeClr val="accent4">
                    <a:lumMod val="60000"/>
                    <a:lumOff val="40000"/>
                  </a:schemeClr>
                </a:solidFill>
                <a:latin typeface="Calibri Light" panose="020F0302020204030204" pitchFamily="34" charset="0"/>
                <a:cs typeface="Calibri Light" panose="020F0302020204030204" pitchFamily="34" charset="0"/>
              </a:rPr>
              <a:t/>
            </a:r>
            <a:br>
              <a:rPr lang="en-US" sz="3600" b="1" u="sng" dirty="0" smtClean="0">
                <a:solidFill>
                  <a:schemeClr val="accent4">
                    <a:lumMod val="60000"/>
                    <a:lumOff val="40000"/>
                  </a:schemeClr>
                </a:solidFill>
                <a:latin typeface="Calibri Light" panose="020F0302020204030204" pitchFamily="34" charset="0"/>
                <a:cs typeface="Calibri Light" panose="020F0302020204030204" pitchFamily="34" charset="0"/>
              </a:rPr>
            </a:br>
            <a:endParaRPr lang="en-US" dirty="0"/>
          </a:p>
        </p:txBody>
      </p:sp>
      <p:sp>
        <p:nvSpPr>
          <p:cNvPr id="11" name="Title 1"/>
          <p:cNvSpPr txBox="1">
            <a:spLocks/>
          </p:cNvSpPr>
          <p:nvPr/>
        </p:nvSpPr>
        <p:spPr>
          <a:xfrm>
            <a:off x="76200" y="3773331"/>
            <a:ext cx="8265788" cy="388662"/>
          </a:xfrm>
          <a:prstGeom prst="rect">
            <a:avLst/>
          </a:prstGeom>
        </p:spPr>
        <p:txBody>
          <a:bodyPr vert="horz" lIns="91440" tIns="45720" rIns="91440" bIns="45720" rtlCol="0" anchor="ctr">
            <a:normAutofit fontScale="300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US" sz="4300" b="1" u="sng" dirty="0" smtClean="0">
                <a:latin typeface="Calibri Light" panose="020F0302020204030204" pitchFamily="34" charset="0"/>
                <a:cs typeface="Calibri Light" panose="020F0302020204030204" pitchFamily="34" charset="0"/>
              </a:rPr>
              <a:t>Safe Routes to Schools, Walking Paths, Pedestrian Bridges, Sidewalks, Hiking Trails</a:t>
            </a:r>
            <a:r>
              <a:rPr lang="en-US" sz="3600" b="1" u="sng" dirty="0" smtClean="0">
                <a:solidFill>
                  <a:schemeClr val="accent4">
                    <a:lumMod val="60000"/>
                    <a:lumOff val="40000"/>
                  </a:schemeClr>
                </a:solidFill>
                <a:latin typeface="Calibri Light" panose="020F0302020204030204" pitchFamily="34" charset="0"/>
                <a:cs typeface="Calibri Light" panose="020F0302020204030204" pitchFamily="34" charset="0"/>
              </a:rPr>
              <a:t/>
            </a:r>
            <a:br>
              <a:rPr lang="en-US" sz="3600" b="1" u="sng" dirty="0" smtClean="0">
                <a:solidFill>
                  <a:schemeClr val="accent4">
                    <a:lumMod val="60000"/>
                    <a:lumOff val="40000"/>
                  </a:schemeClr>
                </a:solidFill>
                <a:latin typeface="Calibri Light" panose="020F0302020204030204" pitchFamily="34" charset="0"/>
                <a:cs typeface="Calibri Light" panose="020F0302020204030204" pitchFamily="34" charset="0"/>
              </a:rPr>
            </a:br>
            <a:endParaRPr lang="en-US" dirty="0"/>
          </a:p>
        </p:txBody>
      </p:sp>
    </p:spTree>
    <p:extLst>
      <p:ext uri="{BB962C8B-B14F-4D97-AF65-F5344CB8AC3E}">
        <p14:creationId xmlns:p14="http://schemas.microsoft.com/office/powerpoint/2010/main" val="3029259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3600" b="1" u="sng" dirty="0">
                <a:latin typeface="Calibri Light" panose="020F0302020204030204" pitchFamily="34" charset="0"/>
                <a:cs typeface="Calibri Light" panose="020F0302020204030204" pitchFamily="34" charset="0"/>
              </a:rPr>
              <a:t>Funding Examples That Warrants </a:t>
            </a:r>
            <a:r>
              <a:rPr lang="en-US" sz="3600" b="1" u="sng" dirty="0" smtClean="0">
                <a:solidFill>
                  <a:srgbClr val="FF0000"/>
                </a:solidFill>
                <a:latin typeface="Calibri Light" panose="020F0302020204030204" pitchFamily="34" charset="0"/>
                <a:cs typeface="Calibri Light" panose="020F0302020204030204" pitchFamily="34" charset="0"/>
              </a:rPr>
              <a:t>FTA</a:t>
            </a:r>
            <a:r>
              <a:rPr lang="en-US" sz="3600" b="1" u="sng" dirty="0" smtClean="0">
                <a:latin typeface="Calibri Light" panose="020F0302020204030204" pitchFamily="34" charset="0"/>
                <a:cs typeface="Calibri Light" panose="020F0302020204030204" pitchFamily="34" charset="0"/>
              </a:rPr>
              <a:t> Title </a:t>
            </a:r>
            <a:r>
              <a:rPr lang="en-US" sz="3600" b="1" u="sng" dirty="0">
                <a:latin typeface="Calibri Light" panose="020F0302020204030204" pitchFamily="34" charset="0"/>
                <a:cs typeface="Calibri Light" panose="020F0302020204030204" pitchFamily="34" charset="0"/>
              </a:rPr>
              <a:t>VI Compliance and Review</a:t>
            </a:r>
            <a:r>
              <a:rPr lang="en-US" sz="3600" b="1" u="sng" dirty="0">
                <a:solidFill>
                  <a:schemeClr val="accent4">
                    <a:lumMod val="60000"/>
                    <a:lumOff val="40000"/>
                  </a:schemeClr>
                </a:solidFill>
                <a:latin typeface="Calibri Light" panose="020F0302020204030204" pitchFamily="34" charset="0"/>
                <a:cs typeface="Calibri Light" panose="020F0302020204030204" pitchFamily="34" charset="0"/>
              </a:rPr>
              <a:t/>
            </a:r>
            <a:br>
              <a:rPr lang="en-US" sz="3600" b="1" u="sng" dirty="0">
                <a:solidFill>
                  <a:schemeClr val="accent4">
                    <a:lumMod val="60000"/>
                    <a:lumOff val="40000"/>
                  </a:schemeClr>
                </a:solidFill>
                <a:latin typeface="Calibri Light" panose="020F0302020204030204" pitchFamily="34" charset="0"/>
                <a:cs typeface="Calibri Light" panose="020F0302020204030204" pitchFamily="34" charset="0"/>
              </a:rPr>
            </a:b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948" y="4114799"/>
            <a:ext cx="3132252" cy="1840457"/>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6800" y="4114800"/>
            <a:ext cx="3041142" cy="182880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3400" y="1841089"/>
            <a:ext cx="2971800" cy="1816511"/>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76800" y="1818714"/>
            <a:ext cx="2988779" cy="1838886"/>
          </a:xfrm>
          <a:prstGeom prst="rect">
            <a:avLst/>
          </a:prstGeom>
        </p:spPr>
      </p:pic>
      <p:sp>
        <p:nvSpPr>
          <p:cNvPr id="9" name="Title 1"/>
          <p:cNvSpPr txBox="1">
            <a:spLocks/>
          </p:cNvSpPr>
          <p:nvPr/>
        </p:nvSpPr>
        <p:spPr>
          <a:xfrm>
            <a:off x="76200" y="3773331"/>
            <a:ext cx="8265788" cy="388662"/>
          </a:xfrm>
          <a:prstGeom prst="rect">
            <a:avLst/>
          </a:prstGeom>
        </p:spPr>
        <p:txBody>
          <a:bodyPr vert="horz" lIns="91440" tIns="45720" rIns="91440" bIns="45720" rtlCol="0" anchor="ctr">
            <a:normAutofit fontScale="300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US" sz="4300" b="1" u="sng" dirty="0" smtClean="0">
                <a:latin typeface="Calibri Light" panose="020F0302020204030204" pitchFamily="34" charset="0"/>
                <a:cs typeface="Calibri Light" panose="020F0302020204030204" pitchFamily="34" charset="0"/>
              </a:rPr>
              <a:t>Public Transit</a:t>
            </a:r>
            <a:r>
              <a:rPr lang="en-US" sz="3600" b="1" u="sng" dirty="0" smtClean="0">
                <a:solidFill>
                  <a:schemeClr val="accent4">
                    <a:lumMod val="60000"/>
                    <a:lumOff val="40000"/>
                  </a:schemeClr>
                </a:solidFill>
                <a:latin typeface="Calibri Light" panose="020F0302020204030204" pitchFamily="34" charset="0"/>
                <a:cs typeface="Calibri Light" panose="020F0302020204030204" pitchFamily="34" charset="0"/>
              </a:rPr>
              <a:t/>
            </a:r>
            <a:br>
              <a:rPr lang="en-US" sz="3600" b="1" u="sng" dirty="0" smtClean="0">
                <a:solidFill>
                  <a:schemeClr val="accent4">
                    <a:lumMod val="60000"/>
                    <a:lumOff val="40000"/>
                  </a:schemeClr>
                </a:solidFill>
                <a:latin typeface="Calibri Light" panose="020F0302020204030204" pitchFamily="34" charset="0"/>
                <a:cs typeface="Calibri Light" panose="020F0302020204030204" pitchFamily="34" charset="0"/>
              </a:rPr>
            </a:br>
            <a:endParaRPr lang="en-US" dirty="0"/>
          </a:p>
        </p:txBody>
      </p:sp>
    </p:spTree>
    <p:extLst>
      <p:ext uri="{BB962C8B-B14F-4D97-AF65-F5344CB8AC3E}">
        <p14:creationId xmlns:p14="http://schemas.microsoft.com/office/powerpoint/2010/main" val="2407930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3554" y="1309218"/>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2" name="TextBox 1"/>
          <p:cNvSpPr txBox="1"/>
          <p:nvPr/>
        </p:nvSpPr>
        <p:spPr>
          <a:xfrm>
            <a:off x="2133600" y="178604"/>
            <a:ext cx="5410200" cy="553998"/>
          </a:xfrm>
          <a:prstGeom prst="rect">
            <a:avLst/>
          </a:prstGeom>
          <a:noFill/>
        </p:spPr>
        <p:txBody>
          <a:bodyPr wrap="square" rtlCol="0">
            <a:spAutoFit/>
          </a:bodyPr>
          <a:lstStyle/>
          <a:p>
            <a:pPr algn="ctr"/>
            <a:r>
              <a:rPr lang="en-US" altLang="en-US" sz="3000" b="1" dirty="0" smtClean="0">
                <a:solidFill>
                  <a:srgbClr val="3E5C62"/>
                </a:solidFill>
                <a:latin typeface="Calibri Light" panose="020F0302020204030204" pitchFamily="34" charset="0"/>
                <a:cs typeface="Calibri Light" panose="020F0302020204030204" pitchFamily="34" charset="0"/>
              </a:rPr>
              <a:t>Wrap-up to Title VI Compliance</a:t>
            </a:r>
            <a:endParaRPr lang="en-US" sz="3000" dirty="0">
              <a:solidFill>
                <a:srgbClr val="3E5C62"/>
              </a:solidFill>
              <a:latin typeface="Calibri Light" panose="020F0302020204030204" pitchFamily="34" charset="0"/>
              <a:ea typeface="Rancho" panose="02000000000000000000" pitchFamily="2" charset="0"/>
              <a:cs typeface="Calibri Light" panose="020F0302020204030204" pitchFamily="34"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6" name="TextBox 5"/>
          <p:cNvSpPr txBox="1"/>
          <p:nvPr/>
        </p:nvSpPr>
        <p:spPr>
          <a:xfrm>
            <a:off x="312119" y="1629347"/>
            <a:ext cx="8069187" cy="5086008"/>
          </a:xfrm>
          <a:prstGeom prst="rect">
            <a:avLst/>
          </a:prstGeom>
          <a:noFill/>
        </p:spPr>
        <p:txBody>
          <a:bodyPr wrap="square" rtlCol="0">
            <a:spAutoFit/>
          </a:bodyPr>
          <a:lstStyle/>
          <a:p>
            <a:pPr marL="342900" indent="-342900">
              <a:buClr>
                <a:srgbClr val="FF0000"/>
              </a:buClr>
              <a:buFont typeface="Wingdings" panose="05000000000000000000" pitchFamily="2" charset="2"/>
              <a:buChar char="Ø"/>
            </a:pP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Designation of a Title VI Coordinator </a:t>
            </a:r>
            <a:endPar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Develop a Title </a:t>
            </a: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VI Nondiscrimination Statement </a:t>
            </a:r>
            <a:endPar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000" dirty="0" smtClean="0">
                <a:solidFill>
                  <a:srgbClr val="FF0000"/>
                </a:solidFill>
                <a:latin typeface="Times New Roman" panose="02020603050405020304" pitchFamily="18" charset="0"/>
                <a:cs typeface="Times New Roman" panose="02020603050405020304" pitchFamily="18" charset="0"/>
              </a:rPr>
              <a:t>Title </a:t>
            </a:r>
            <a:r>
              <a:rPr lang="en-US" altLang="en-US" sz="2000" dirty="0">
                <a:solidFill>
                  <a:srgbClr val="FF0000"/>
                </a:solidFill>
                <a:latin typeface="Times New Roman" panose="02020603050405020304" pitchFamily="18" charset="0"/>
                <a:cs typeface="Times New Roman" panose="02020603050405020304" pitchFamily="18" charset="0"/>
              </a:rPr>
              <a:t>VI </a:t>
            </a:r>
            <a:r>
              <a:rPr lang="en-US" altLang="en-US" sz="2000" dirty="0" smtClean="0">
                <a:solidFill>
                  <a:srgbClr val="FF0000"/>
                </a:solidFill>
                <a:latin typeface="Times New Roman" panose="02020603050405020304" pitchFamily="18" charset="0"/>
                <a:cs typeface="Times New Roman" panose="02020603050405020304" pitchFamily="18" charset="0"/>
              </a:rPr>
              <a:t>Assurances – signed annually or every three years </a:t>
            </a:r>
          </a:p>
          <a:p>
            <a:pPr marL="342900" indent="-342900">
              <a:buClr>
                <a:srgbClr val="FF0000"/>
              </a:buClr>
              <a:buFont typeface="Wingdings" panose="05000000000000000000" pitchFamily="2" charset="2"/>
              <a:buChar char="Ø"/>
            </a:pPr>
            <a:endPar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Develop a Title </a:t>
            </a: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VI Complaint </a:t>
            </a: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Process and Form </a:t>
            </a:r>
          </a:p>
          <a:p>
            <a:pPr marL="342900" indent="-342900">
              <a:buClr>
                <a:srgbClr val="FF0000"/>
              </a:buClr>
              <a:buFont typeface="Wingdings" panose="05000000000000000000" pitchFamily="2" charset="2"/>
              <a:buChar char="Ø"/>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000" dirty="0" smtClean="0">
                <a:solidFill>
                  <a:srgbClr val="FF0000"/>
                </a:solidFill>
                <a:latin typeface="Times New Roman" panose="02020603050405020304" pitchFamily="18" charset="0"/>
                <a:cs typeface="Times New Roman" panose="02020603050405020304" pitchFamily="18" charset="0"/>
              </a:rPr>
              <a:t>Dissemination </a:t>
            </a:r>
            <a:r>
              <a:rPr lang="en-US" altLang="en-US" sz="2000" dirty="0">
                <a:solidFill>
                  <a:srgbClr val="FF0000"/>
                </a:solidFill>
                <a:latin typeface="Times New Roman" panose="02020603050405020304" pitchFamily="18" charset="0"/>
                <a:cs typeface="Times New Roman" panose="02020603050405020304" pitchFamily="18" charset="0"/>
              </a:rPr>
              <a:t>of Title VI Information </a:t>
            </a:r>
            <a:endParaRPr lang="en-US" altLang="en-US" sz="2000" dirty="0" smtClean="0">
              <a:solidFill>
                <a:srgbClr val="FF0000"/>
              </a:solidFill>
              <a:latin typeface="Times New Roman" panose="02020603050405020304" pitchFamily="18" charset="0"/>
              <a:cs typeface="Times New Roman" panose="02020603050405020304" pitchFamily="18" charset="0"/>
            </a:endParaRPr>
          </a:p>
          <a:p>
            <a:pPr>
              <a:buClr>
                <a:srgbClr val="FF0000"/>
              </a:buClr>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Title VI Training </a:t>
            </a: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(when applicable or needed)</a:t>
            </a:r>
          </a:p>
          <a:p>
            <a:pPr marL="342900" indent="-342900">
              <a:buClr>
                <a:srgbClr val="FF0000"/>
              </a:buClr>
              <a:buFont typeface="Wingdings" panose="05000000000000000000" pitchFamily="2" charset="2"/>
              <a:buChar char="Ø"/>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342900" indent="-342900">
              <a:buClr>
                <a:srgbClr val="FF0000"/>
              </a:buClr>
              <a:buFont typeface="Wingdings" panose="05000000000000000000" pitchFamily="2" charset="2"/>
              <a:buChar char="Ø"/>
            </a:pP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Data </a:t>
            </a: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Collection and </a:t>
            </a: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Analysis (Keep Track of Demographics - race</a:t>
            </a: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 color, national origin </a:t>
            </a: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including </a:t>
            </a:r>
            <a:r>
              <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rPr>
              <a:t>limited English </a:t>
            </a:r>
            <a:r>
              <a:rPr lang="en-US" alt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proficiency)</a:t>
            </a: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endParaRPr lang="en-US" altLang="en-US" sz="2800" dirty="0">
              <a:solidFill>
                <a:schemeClr val="tx1">
                  <a:lumMod val="95000"/>
                  <a:lumOff val="5000"/>
                </a:schemeClr>
              </a:solidFill>
              <a:latin typeface="Calibri Light" panose="020F0302020204030204" pitchFamily="34" charset="0"/>
              <a:cs typeface="Calibri Light" panose="020F0302020204030204" pitchFamily="34" charset="0"/>
            </a:endParaRPr>
          </a:p>
          <a:p>
            <a:endParaRPr lang="en-US" altLang="en-US" sz="1650" dirty="0">
              <a:solidFill>
                <a:schemeClr val="tx1">
                  <a:lumMod val="95000"/>
                  <a:lumOff val="5000"/>
                </a:schemeClr>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243931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3554" y="1309218"/>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2" name="TextBox 1"/>
          <p:cNvSpPr txBox="1"/>
          <p:nvPr/>
        </p:nvSpPr>
        <p:spPr>
          <a:xfrm>
            <a:off x="609600" y="178604"/>
            <a:ext cx="6934200" cy="553998"/>
          </a:xfrm>
          <a:prstGeom prst="rect">
            <a:avLst/>
          </a:prstGeom>
          <a:noFill/>
        </p:spPr>
        <p:txBody>
          <a:bodyPr wrap="square" rtlCol="0">
            <a:spAutoFit/>
          </a:bodyPr>
          <a:lstStyle/>
          <a:p>
            <a:pPr algn="ctr"/>
            <a:r>
              <a:rPr lang="en-US" altLang="en-US" sz="3000" b="1" dirty="0" smtClean="0">
                <a:solidFill>
                  <a:srgbClr val="3E5C62"/>
                </a:solidFill>
                <a:latin typeface="Calibri Light" panose="020F0302020204030204" pitchFamily="34" charset="0"/>
                <a:cs typeface="Calibri Light" panose="020F0302020204030204" pitchFamily="34" charset="0"/>
              </a:rPr>
              <a:t>Wrap-up to Title VI Compliance- </a:t>
            </a:r>
            <a:r>
              <a:rPr lang="en-US" altLang="en-US" sz="3000" b="1" dirty="0" err="1" smtClean="0">
                <a:solidFill>
                  <a:srgbClr val="3E5C62"/>
                </a:solidFill>
                <a:latin typeface="Calibri Light" panose="020F0302020204030204" pitchFamily="34" charset="0"/>
                <a:cs typeface="Calibri Light" panose="020F0302020204030204" pitchFamily="34" charset="0"/>
              </a:rPr>
              <a:t>Cont</a:t>
            </a:r>
            <a:r>
              <a:rPr lang="en-US" altLang="en-US" sz="3000" b="1" dirty="0" smtClean="0">
                <a:solidFill>
                  <a:srgbClr val="3E5C62"/>
                </a:solidFill>
                <a:latin typeface="Calibri Light" panose="020F0302020204030204" pitchFamily="34" charset="0"/>
                <a:cs typeface="Calibri Light" panose="020F0302020204030204" pitchFamily="34" charset="0"/>
              </a:rPr>
              <a:t>’</a:t>
            </a:r>
            <a:endParaRPr lang="en-US" sz="3000" dirty="0">
              <a:solidFill>
                <a:srgbClr val="3E5C62"/>
              </a:solidFill>
              <a:latin typeface="Calibri Light" panose="020F0302020204030204" pitchFamily="34" charset="0"/>
              <a:ea typeface="Rancho" panose="02000000000000000000" pitchFamily="2" charset="0"/>
              <a:cs typeface="Calibri Light" panose="020F0302020204030204" pitchFamily="34"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6" name="TextBox 5"/>
          <p:cNvSpPr txBox="1"/>
          <p:nvPr/>
        </p:nvSpPr>
        <p:spPr>
          <a:xfrm>
            <a:off x="453183" y="1546423"/>
            <a:ext cx="8069187" cy="5270674"/>
          </a:xfrm>
          <a:prstGeom prst="rect">
            <a:avLst/>
          </a:prstGeom>
          <a:noFill/>
        </p:spPr>
        <p:txBody>
          <a:bodyPr wrap="square" rtlCol="0">
            <a:spAutoFit/>
          </a:bodyPr>
          <a:lstStyle/>
          <a:p>
            <a:pPr marL="342900" lvl="0" indent="-342900">
              <a:buFont typeface="+mj-lt"/>
              <a:buAutoNum type="arabicPeriod"/>
            </a:pPr>
            <a:r>
              <a:rPr lang="en-US" sz="1600" b="1" dirty="0"/>
              <a:t>Title VI of the Civil Rights Act of 1964, states that no person in the United States shall be excluded from participation in any programs, be denied the benefits of, or be subjected to discrimination based on what?</a:t>
            </a:r>
            <a:endParaRPr lang="en-US" sz="1600" dirty="0"/>
          </a:p>
          <a:p>
            <a:pPr marL="342900" lvl="0" indent="-342900">
              <a:buFont typeface="+mj-lt"/>
              <a:buAutoNum type="alphaLcParenR"/>
            </a:pPr>
            <a:r>
              <a:rPr lang="en-US" sz="1600" dirty="0" smtClean="0"/>
              <a:t>Religion</a:t>
            </a:r>
            <a:endParaRPr lang="en-US" sz="1600" dirty="0"/>
          </a:p>
          <a:p>
            <a:pPr marL="342900" lvl="0" indent="-342900">
              <a:buFont typeface="+mj-lt"/>
              <a:buAutoNum type="alphaLcParenR"/>
            </a:pPr>
            <a:r>
              <a:rPr lang="en-US" sz="1600" dirty="0"/>
              <a:t>Disability</a:t>
            </a:r>
          </a:p>
          <a:p>
            <a:pPr marL="342900" lvl="0" indent="-342900">
              <a:buFont typeface="+mj-lt"/>
              <a:buAutoNum type="alphaLcParenR"/>
            </a:pPr>
            <a:r>
              <a:rPr lang="en-US" sz="1600" dirty="0"/>
              <a:t>Age</a:t>
            </a:r>
          </a:p>
          <a:p>
            <a:pPr marL="342900" lvl="0" indent="-342900">
              <a:buFont typeface="+mj-lt"/>
              <a:buAutoNum type="alphaLcParenR"/>
            </a:pPr>
            <a:r>
              <a:rPr lang="en-US" sz="1600" b="1" dirty="0">
                <a:solidFill>
                  <a:srgbClr val="FF0000"/>
                </a:solidFill>
              </a:rPr>
              <a:t>Race, Color or National Origin</a:t>
            </a:r>
            <a:endParaRPr lang="en-US" sz="1600" dirty="0">
              <a:solidFill>
                <a:srgbClr val="FF0000"/>
              </a:solidFill>
            </a:endParaRPr>
          </a:p>
          <a:p>
            <a:r>
              <a:rPr lang="en-US" sz="1600" b="1" dirty="0"/>
              <a:t> </a:t>
            </a:r>
            <a:endParaRPr lang="en-US" sz="1600" dirty="0"/>
          </a:p>
          <a:p>
            <a:pPr lvl="0"/>
            <a:r>
              <a:rPr lang="en-US" sz="1600" b="1" dirty="0" smtClean="0"/>
              <a:t>2.     What </a:t>
            </a:r>
            <a:r>
              <a:rPr lang="en-US" sz="1600" b="1" dirty="0"/>
              <a:t>ways can a sub-recipient disseminate Title VI information to the public?</a:t>
            </a:r>
            <a:endParaRPr lang="en-US" sz="1600" dirty="0"/>
          </a:p>
          <a:p>
            <a:pPr marL="342900" lvl="0" indent="-342900">
              <a:buFont typeface="+mj-lt"/>
              <a:buAutoNum type="alphaLcParenR"/>
            </a:pPr>
            <a:r>
              <a:rPr lang="en-US" sz="1600" dirty="0" smtClean="0"/>
              <a:t>Website</a:t>
            </a:r>
            <a:endParaRPr lang="en-US" sz="1600" dirty="0"/>
          </a:p>
          <a:p>
            <a:pPr marL="342900" lvl="0" indent="-342900">
              <a:buFont typeface="+mj-lt"/>
              <a:buAutoNum type="alphaLcParenR"/>
            </a:pPr>
            <a:r>
              <a:rPr lang="en-US" sz="1600" dirty="0" smtClean="0"/>
              <a:t>Posters, Flyers and Leaflets </a:t>
            </a:r>
          </a:p>
          <a:p>
            <a:pPr marL="342900" lvl="0" indent="-342900">
              <a:buFont typeface="+mj-lt"/>
              <a:buAutoNum type="alphaLcParenR"/>
            </a:pPr>
            <a:r>
              <a:rPr lang="en-US" sz="1600" dirty="0" smtClean="0"/>
              <a:t>Community </a:t>
            </a:r>
            <a:r>
              <a:rPr lang="en-US" sz="1600" dirty="0"/>
              <a:t>Newspaper, Radio and </a:t>
            </a:r>
            <a:r>
              <a:rPr lang="en-US" sz="1600" dirty="0" smtClean="0"/>
              <a:t>Television ads</a:t>
            </a:r>
            <a:endParaRPr lang="en-US" sz="1600" dirty="0"/>
          </a:p>
          <a:p>
            <a:pPr marL="342900" lvl="0" indent="-342900">
              <a:buFont typeface="+mj-lt"/>
              <a:buAutoNum type="alphaLcParenR"/>
            </a:pPr>
            <a:r>
              <a:rPr lang="en-US" sz="1600" b="1" dirty="0">
                <a:solidFill>
                  <a:srgbClr val="FF0000"/>
                </a:solidFill>
              </a:rPr>
              <a:t>All of the Above</a:t>
            </a:r>
            <a:endParaRPr lang="en-US" sz="1600" dirty="0">
              <a:solidFill>
                <a:srgbClr val="FF0000"/>
              </a:solidFill>
            </a:endParaRPr>
          </a:p>
          <a:p>
            <a:r>
              <a:rPr lang="en-US" sz="1600" b="1" dirty="0"/>
              <a:t> </a:t>
            </a:r>
            <a:endParaRPr lang="en-US" sz="1600" dirty="0"/>
          </a:p>
          <a:p>
            <a:pPr lvl="0"/>
            <a:r>
              <a:rPr lang="en-US" sz="1600" b="1" dirty="0" smtClean="0"/>
              <a:t>3.    Who </a:t>
            </a:r>
            <a:r>
              <a:rPr lang="en-US" sz="1600" b="1" dirty="0"/>
              <a:t>is a Limited English Proficient (LEP) Person?</a:t>
            </a:r>
            <a:endParaRPr lang="en-US" sz="1600" dirty="0"/>
          </a:p>
          <a:p>
            <a:pPr marL="342900" lvl="0" indent="-342900">
              <a:buFont typeface="+mj-lt"/>
              <a:buAutoNum type="alphaLcParenR"/>
            </a:pPr>
            <a:r>
              <a:rPr lang="en-US" sz="1600" dirty="0"/>
              <a:t>A person who does not speak English as their primary language and has the limited ability to speak, write or understand English</a:t>
            </a:r>
          </a:p>
          <a:p>
            <a:pPr marL="342900" lvl="0" indent="-342900">
              <a:buFont typeface="+mj-lt"/>
              <a:buAutoNum type="alphaLcParenR"/>
            </a:pPr>
            <a:r>
              <a:rPr lang="en-US" sz="1600" dirty="0"/>
              <a:t>A person from the United States that cannot read</a:t>
            </a:r>
          </a:p>
          <a:p>
            <a:pPr marL="342900" lvl="0" indent="-342900">
              <a:buFont typeface="+mj-lt"/>
              <a:buAutoNum type="alphaLcParenR"/>
            </a:pPr>
            <a:r>
              <a:rPr lang="en-US" sz="1600" dirty="0"/>
              <a:t>A person who does not speak English at all</a:t>
            </a:r>
          </a:p>
          <a:p>
            <a:pPr marL="342900" lvl="0" indent="-342900">
              <a:buFont typeface="+mj-lt"/>
              <a:buAutoNum type="alphaLcParenR"/>
            </a:pPr>
            <a:r>
              <a:rPr lang="en-US" sz="1600" b="1" dirty="0">
                <a:solidFill>
                  <a:srgbClr val="FF0000"/>
                </a:solidFill>
              </a:rPr>
              <a:t>All of the Above</a:t>
            </a:r>
            <a:endParaRPr lang="en-US" sz="1600" dirty="0">
              <a:solidFill>
                <a:srgbClr val="FF0000"/>
              </a:solidFill>
            </a:endParaRPr>
          </a:p>
          <a:p>
            <a:endParaRPr lang="en-US" altLang="en-US" sz="1650" dirty="0">
              <a:solidFill>
                <a:schemeClr val="tx1">
                  <a:lumMod val="95000"/>
                  <a:lumOff val="5000"/>
                </a:schemeClr>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0316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3554" y="1309218"/>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2" name="TextBox 1"/>
          <p:cNvSpPr txBox="1"/>
          <p:nvPr/>
        </p:nvSpPr>
        <p:spPr>
          <a:xfrm>
            <a:off x="914400" y="178604"/>
            <a:ext cx="6629400" cy="553998"/>
          </a:xfrm>
          <a:prstGeom prst="rect">
            <a:avLst/>
          </a:prstGeom>
          <a:noFill/>
        </p:spPr>
        <p:txBody>
          <a:bodyPr wrap="square" rtlCol="0">
            <a:spAutoFit/>
          </a:bodyPr>
          <a:lstStyle/>
          <a:p>
            <a:pPr algn="ctr"/>
            <a:r>
              <a:rPr lang="en-US" altLang="en-US" sz="3000" b="1" dirty="0">
                <a:solidFill>
                  <a:srgbClr val="3E5C62"/>
                </a:solidFill>
                <a:latin typeface="Calibri Light" panose="020F0302020204030204" pitchFamily="34" charset="0"/>
                <a:cs typeface="Calibri Light" panose="020F0302020204030204" pitchFamily="34" charset="0"/>
              </a:rPr>
              <a:t>Wrap-up to Title VI Compliance- </a:t>
            </a:r>
            <a:r>
              <a:rPr lang="en-US" altLang="en-US" sz="3000" b="1" dirty="0" err="1">
                <a:solidFill>
                  <a:srgbClr val="3E5C62"/>
                </a:solidFill>
                <a:latin typeface="Calibri Light" panose="020F0302020204030204" pitchFamily="34" charset="0"/>
                <a:cs typeface="Calibri Light" panose="020F0302020204030204" pitchFamily="34" charset="0"/>
              </a:rPr>
              <a:t>Cont</a:t>
            </a:r>
            <a:r>
              <a:rPr lang="en-US" altLang="en-US" sz="3000" b="1" dirty="0">
                <a:solidFill>
                  <a:srgbClr val="3E5C62"/>
                </a:solidFill>
                <a:latin typeface="Calibri Light" panose="020F0302020204030204" pitchFamily="34" charset="0"/>
                <a:cs typeface="Calibri Light" panose="020F0302020204030204" pitchFamily="34" charset="0"/>
              </a:rPr>
              <a:t>’</a:t>
            </a:r>
            <a:endParaRPr lang="en-US" sz="3000" dirty="0">
              <a:solidFill>
                <a:srgbClr val="3E5C62"/>
              </a:solidFill>
              <a:latin typeface="Calibri Light" panose="020F0302020204030204" pitchFamily="34" charset="0"/>
              <a:ea typeface="Rancho" panose="02000000000000000000" pitchFamily="2" charset="0"/>
              <a:cs typeface="Calibri Light" panose="020F0302020204030204" pitchFamily="34"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6" name="TextBox 5"/>
          <p:cNvSpPr txBox="1"/>
          <p:nvPr/>
        </p:nvSpPr>
        <p:spPr>
          <a:xfrm>
            <a:off x="325581" y="1683932"/>
            <a:ext cx="8069187" cy="4378122"/>
          </a:xfrm>
          <a:prstGeom prst="rect">
            <a:avLst/>
          </a:prstGeom>
          <a:noFill/>
        </p:spPr>
        <p:txBody>
          <a:bodyPr wrap="square" rtlCol="0">
            <a:spAutoFit/>
          </a:bodyPr>
          <a:lstStyle/>
          <a:p>
            <a:pPr lvl="0"/>
            <a:r>
              <a:rPr lang="en-US" b="1" dirty="0" smtClean="0"/>
              <a:t>4.   How </a:t>
            </a:r>
            <a:r>
              <a:rPr lang="en-US" b="1" dirty="0"/>
              <a:t>can you involve the public with the opportunity to provide input in a      </a:t>
            </a:r>
            <a:r>
              <a:rPr lang="en-US" b="1" dirty="0" smtClean="0"/>
              <a:t>   proposed public </a:t>
            </a:r>
            <a:r>
              <a:rPr lang="en-US" b="1" dirty="0"/>
              <a:t>project?</a:t>
            </a:r>
            <a:endParaRPr lang="en-US" dirty="0"/>
          </a:p>
          <a:p>
            <a:pPr marL="342900" lvl="0" indent="-342900">
              <a:buFont typeface="+mj-lt"/>
              <a:buAutoNum type="alphaLcParenR"/>
            </a:pPr>
            <a:r>
              <a:rPr lang="en-US" dirty="0"/>
              <a:t>Public Meetings/Hearings in centralized locations</a:t>
            </a:r>
          </a:p>
          <a:p>
            <a:pPr marL="342900" lvl="0" indent="-342900">
              <a:buFont typeface="+mj-lt"/>
              <a:buAutoNum type="alphaLcParenR"/>
            </a:pPr>
            <a:r>
              <a:rPr lang="en-US" dirty="0"/>
              <a:t>Advertisement with Local Media Resources and Minority Newspapers</a:t>
            </a:r>
          </a:p>
          <a:p>
            <a:pPr marL="342900" lvl="0" indent="-342900">
              <a:buFont typeface="+mj-lt"/>
              <a:buAutoNum type="alphaLcParenR"/>
            </a:pPr>
            <a:r>
              <a:rPr lang="en-US" dirty="0"/>
              <a:t>Direct Mailings</a:t>
            </a:r>
          </a:p>
          <a:p>
            <a:pPr marL="342900" lvl="0" indent="-342900">
              <a:buFont typeface="+mj-lt"/>
              <a:buAutoNum type="alphaLcParenR"/>
            </a:pPr>
            <a:r>
              <a:rPr lang="en-US" dirty="0"/>
              <a:t>Public Service Announcements</a:t>
            </a:r>
          </a:p>
          <a:p>
            <a:pPr marL="342900" lvl="0" indent="-342900">
              <a:buFont typeface="+mj-lt"/>
              <a:buAutoNum type="alphaLcParenR"/>
            </a:pPr>
            <a:r>
              <a:rPr lang="en-US" b="1" dirty="0">
                <a:solidFill>
                  <a:srgbClr val="FF0000"/>
                </a:solidFill>
              </a:rPr>
              <a:t>All of the Above</a:t>
            </a:r>
            <a:endParaRPr lang="en-US" dirty="0">
              <a:solidFill>
                <a:srgbClr val="FF0000"/>
              </a:solidFill>
            </a:endParaRPr>
          </a:p>
          <a:p>
            <a:r>
              <a:rPr lang="en-US" b="1" dirty="0"/>
              <a:t> </a:t>
            </a:r>
            <a:endParaRPr lang="en-US" dirty="0"/>
          </a:p>
          <a:p>
            <a:pPr lvl="0"/>
            <a:r>
              <a:rPr lang="en-US" b="1" dirty="0" smtClean="0"/>
              <a:t>5.    What </a:t>
            </a:r>
            <a:r>
              <a:rPr lang="en-US" b="1" dirty="0"/>
              <a:t>is Non-Compliance?</a:t>
            </a:r>
            <a:endParaRPr lang="en-US" dirty="0"/>
          </a:p>
          <a:p>
            <a:pPr marL="342900" lvl="0" indent="-342900">
              <a:buFont typeface="+mj-lt"/>
              <a:buAutoNum type="alphaLcParenR"/>
            </a:pPr>
            <a:r>
              <a:rPr lang="en-US" dirty="0"/>
              <a:t>Assuring Title VI compliance is met</a:t>
            </a:r>
          </a:p>
          <a:p>
            <a:pPr marL="342900" lvl="0" indent="-342900">
              <a:buFont typeface="+mj-lt"/>
              <a:buAutoNum type="alphaLcParenR"/>
            </a:pPr>
            <a:r>
              <a:rPr lang="en-US" b="1" dirty="0">
                <a:solidFill>
                  <a:srgbClr val="FF0000"/>
                </a:solidFill>
              </a:rPr>
              <a:t>Failure or refusal to comply with Title VI of the Civil Rights Act of 1964</a:t>
            </a:r>
            <a:endParaRPr lang="en-US" dirty="0">
              <a:solidFill>
                <a:srgbClr val="FF0000"/>
              </a:solidFill>
            </a:endParaRPr>
          </a:p>
          <a:p>
            <a:pPr marL="342900" lvl="0" indent="-342900">
              <a:buFont typeface="+mj-lt"/>
              <a:buAutoNum type="alphaLcParenR"/>
            </a:pPr>
            <a:r>
              <a:rPr lang="en-US" dirty="0"/>
              <a:t>Putting Title VI Nondiscrimination language in contracts</a:t>
            </a:r>
          </a:p>
          <a:p>
            <a:pPr marL="342900" lvl="0" indent="-342900">
              <a:buFont typeface="+mj-lt"/>
              <a:buAutoNum type="alphaLcParenR"/>
            </a:pPr>
            <a:r>
              <a:rPr lang="en-US" dirty="0"/>
              <a:t>None of the Above</a:t>
            </a:r>
          </a:p>
          <a:p>
            <a:endParaRPr lang="en-US" altLang="en-US" sz="2800" dirty="0">
              <a:solidFill>
                <a:schemeClr val="tx1">
                  <a:lumMod val="95000"/>
                  <a:lumOff val="5000"/>
                </a:schemeClr>
              </a:solidFill>
              <a:latin typeface="Calibri Light" panose="020F0302020204030204" pitchFamily="34" charset="0"/>
              <a:cs typeface="Calibri Light" panose="020F0302020204030204" pitchFamily="34" charset="0"/>
            </a:endParaRPr>
          </a:p>
          <a:p>
            <a:endParaRPr lang="en-US" altLang="en-US" sz="1650" dirty="0">
              <a:solidFill>
                <a:schemeClr val="tx1">
                  <a:lumMod val="95000"/>
                  <a:lumOff val="5000"/>
                </a:schemeClr>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13752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84" y="1543469"/>
            <a:ext cx="7624915" cy="1741734"/>
          </a:xfrm>
          <a:prstGeom prst="ellipse">
            <a:avLst/>
          </a:prstGeom>
          <a:ln>
            <a:noFill/>
          </a:ln>
          <a:effectLst>
            <a:softEdge rad="112500"/>
          </a:effectLst>
        </p:spPr>
      </p:pic>
      <p:sp>
        <p:nvSpPr>
          <p:cNvPr id="8" name="Rectangle 7"/>
          <p:cNvSpPr/>
          <p:nvPr/>
        </p:nvSpPr>
        <p:spPr>
          <a:xfrm>
            <a:off x="23554" y="1309218"/>
            <a:ext cx="9143999" cy="4442914"/>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002060"/>
              </a:solidFill>
            </a:endParaRPr>
          </a:p>
        </p:txBody>
      </p:sp>
      <p:sp>
        <p:nvSpPr>
          <p:cNvPr id="2" name="TextBox 1"/>
          <p:cNvSpPr txBox="1"/>
          <p:nvPr/>
        </p:nvSpPr>
        <p:spPr>
          <a:xfrm>
            <a:off x="990600" y="176820"/>
            <a:ext cx="6934200" cy="553998"/>
          </a:xfrm>
          <a:prstGeom prst="rect">
            <a:avLst/>
          </a:prstGeom>
          <a:noFill/>
        </p:spPr>
        <p:txBody>
          <a:bodyPr wrap="square" rtlCol="0">
            <a:spAutoFit/>
          </a:bodyPr>
          <a:lstStyle/>
          <a:p>
            <a:pPr algn="ctr"/>
            <a:r>
              <a:rPr lang="en-US" altLang="en-US" sz="3000" b="1" dirty="0">
                <a:solidFill>
                  <a:srgbClr val="3E5C62"/>
                </a:solidFill>
                <a:latin typeface="Calibri Light" panose="020F0302020204030204" pitchFamily="34" charset="0"/>
                <a:cs typeface="Calibri Light" panose="020F0302020204030204" pitchFamily="34" charset="0"/>
              </a:rPr>
              <a:t>Wrap-up to Title VI Compliance- </a:t>
            </a:r>
            <a:r>
              <a:rPr lang="en-US" altLang="en-US" sz="3000" b="1" dirty="0" err="1">
                <a:solidFill>
                  <a:srgbClr val="3E5C62"/>
                </a:solidFill>
                <a:latin typeface="Calibri Light" panose="020F0302020204030204" pitchFamily="34" charset="0"/>
                <a:cs typeface="Calibri Light" panose="020F0302020204030204" pitchFamily="34" charset="0"/>
              </a:rPr>
              <a:t>Cont</a:t>
            </a:r>
            <a:r>
              <a:rPr lang="en-US" altLang="en-US" sz="3000" b="1" dirty="0">
                <a:solidFill>
                  <a:srgbClr val="3E5C62"/>
                </a:solidFill>
                <a:latin typeface="Calibri Light" panose="020F0302020204030204" pitchFamily="34" charset="0"/>
                <a:cs typeface="Calibri Light" panose="020F0302020204030204" pitchFamily="34" charset="0"/>
              </a:rPr>
              <a:t>’</a:t>
            </a:r>
            <a:endParaRPr lang="en-US" sz="3000" dirty="0">
              <a:solidFill>
                <a:srgbClr val="3E5C62"/>
              </a:solidFill>
              <a:latin typeface="Calibri Light" panose="020F0302020204030204" pitchFamily="34" charset="0"/>
              <a:ea typeface="Rancho" panose="02000000000000000000" pitchFamily="2" charset="0"/>
              <a:cs typeface="Calibri Light" panose="020F0302020204030204" pitchFamily="34" charset="0"/>
            </a:endParaRPr>
          </a:p>
        </p:txBody>
      </p:sp>
      <p:sp>
        <p:nvSpPr>
          <p:cNvPr id="10" name="Rectangle 9"/>
          <p:cNvSpPr/>
          <p:nvPr/>
        </p:nvSpPr>
        <p:spPr>
          <a:xfrm>
            <a:off x="0" y="857250"/>
            <a:ext cx="9144000" cy="598978"/>
          </a:xfrm>
          <a:prstGeom prst="rect">
            <a:avLst/>
          </a:prstGeom>
          <a:solidFill>
            <a:schemeClr val="bg1">
              <a:lumMod val="65000"/>
            </a:schemeClr>
          </a:solidFill>
          <a:ln>
            <a:no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sp>
        <p:nvSpPr>
          <p:cNvPr id="13" name="Rectangle 12"/>
          <p:cNvSpPr/>
          <p:nvPr/>
        </p:nvSpPr>
        <p:spPr>
          <a:xfrm>
            <a:off x="0" y="1456228"/>
            <a:ext cx="9144000" cy="106751"/>
          </a:xfrm>
          <a:prstGeom prst="rect">
            <a:avLst/>
          </a:prstGeom>
          <a:solidFill>
            <a:srgbClr val="C00000"/>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325581" y="923618"/>
            <a:ext cx="869038" cy="639361"/>
          </a:xfrm>
          <a:prstGeom prst="rect">
            <a:avLst/>
          </a:prstGeom>
          <a:effectLst/>
        </p:spPr>
      </p:pic>
      <p:grpSp>
        <p:nvGrpSpPr>
          <p:cNvPr id="4" name="Group 3"/>
          <p:cNvGrpSpPr/>
          <p:nvPr/>
        </p:nvGrpSpPr>
        <p:grpSpPr>
          <a:xfrm>
            <a:off x="8268314" y="883101"/>
            <a:ext cx="680270" cy="573127"/>
            <a:chOff x="11024419" y="34468"/>
            <a:chExt cx="907026" cy="764169"/>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024419" y="34468"/>
              <a:ext cx="907026" cy="764169"/>
            </a:xfrm>
            <a:prstGeom prst="rect">
              <a:avLst/>
            </a:prstGeom>
          </p:spPr>
        </p:pic>
        <p:pic>
          <p:nvPicPr>
            <p:cNvPr id="16" name="Picture 1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9277" y="169946"/>
              <a:ext cx="431630" cy="432677"/>
            </a:xfrm>
            <a:prstGeom prst="rect">
              <a:avLst/>
            </a:prstGeom>
          </p:spPr>
        </p:pic>
      </p:grpSp>
      <p:sp>
        <p:nvSpPr>
          <p:cNvPr id="6" name="TextBox 5"/>
          <p:cNvSpPr txBox="1"/>
          <p:nvPr/>
        </p:nvSpPr>
        <p:spPr>
          <a:xfrm>
            <a:off x="312119" y="1629347"/>
            <a:ext cx="8069187" cy="4101123"/>
          </a:xfrm>
          <a:prstGeom prst="rect">
            <a:avLst/>
          </a:prstGeom>
          <a:noFill/>
        </p:spPr>
        <p:txBody>
          <a:bodyPr wrap="square" rtlCol="0">
            <a:spAutoFit/>
          </a:bodyPr>
          <a:lstStyle/>
          <a:p>
            <a:pPr lvl="0"/>
            <a:r>
              <a:rPr lang="en-US" b="1" dirty="0" smtClean="0"/>
              <a:t>6.    Sub-recipients </a:t>
            </a:r>
            <a:r>
              <a:rPr lang="en-US" b="1" dirty="0"/>
              <a:t>are not required to have a Title VI </a:t>
            </a:r>
            <a:r>
              <a:rPr lang="en-US" b="1" dirty="0" smtClean="0"/>
              <a:t>Coordinator</a:t>
            </a:r>
            <a:r>
              <a:rPr lang="en-US" b="1" dirty="0"/>
              <a:t> (</a:t>
            </a:r>
            <a:r>
              <a:rPr lang="en-US" b="1" i="1" dirty="0"/>
              <a:t>someone assigned to assure their organization complies with Title VI</a:t>
            </a:r>
            <a:r>
              <a:rPr lang="en-US" b="1" dirty="0" smtClean="0"/>
              <a:t>).</a:t>
            </a:r>
            <a:endParaRPr lang="en-US" dirty="0"/>
          </a:p>
          <a:p>
            <a:pPr marL="342900" indent="-342900">
              <a:buFont typeface="+mj-lt"/>
              <a:buAutoNum type="alphaLcParenR"/>
            </a:pPr>
            <a:r>
              <a:rPr lang="en-US" b="1" dirty="0"/>
              <a:t>          </a:t>
            </a:r>
            <a:r>
              <a:rPr lang="en-US" dirty="0"/>
              <a:t>True</a:t>
            </a:r>
          </a:p>
          <a:p>
            <a:pPr marL="342900" indent="-342900">
              <a:buFont typeface="+mj-lt"/>
              <a:buAutoNum type="alphaLcParenR"/>
            </a:pPr>
            <a:r>
              <a:rPr lang="en-US" dirty="0"/>
              <a:t>          </a:t>
            </a:r>
            <a:r>
              <a:rPr lang="en-US" b="1" dirty="0" smtClean="0">
                <a:solidFill>
                  <a:srgbClr val="FF0000"/>
                </a:solidFill>
              </a:rPr>
              <a:t>False</a:t>
            </a:r>
            <a:endParaRPr lang="en-US" dirty="0" smtClean="0">
              <a:solidFill>
                <a:srgbClr val="FF0000"/>
              </a:solidFill>
            </a:endParaRPr>
          </a:p>
          <a:p>
            <a:pPr lvl="0"/>
            <a:endParaRPr lang="en-US" b="1" dirty="0">
              <a:solidFill>
                <a:srgbClr val="FF0000"/>
              </a:solidFill>
            </a:endParaRPr>
          </a:p>
          <a:p>
            <a:pPr lvl="0"/>
            <a:r>
              <a:rPr lang="en-US" b="1" dirty="0" smtClean="0"/>
              <a:t>7.    Sub-Recipients </a:t>
            </a:r>
            <a:r>
              <a:rPr lang="en-US" b="1" dirty="0"/>
              <a:t>are not required to submit Title VI </a:t>
            </a:r>
            <a:r>
              <a:rPr lang="en-US" b="1" dirty="0" smtClean="0"/>
              <a:t>Assurances to A</a:t>
            </a:r>
            <a:r>
              <a:rPr lang="en-US" sz="1600" b="1" dirty="0" smtClean="0"/>
              <a:t>R</a:t>
            </a:r>
            <a:r>
              <a:rPr lang="en-US" b="1" dirty="0" smtClean="0"/>
              <a:t>DOT.</a:t>
            </a:r>
            <a:endParaRPr lang="en-US" dirty="0"/>
          </a:p>
          <a:p>
            <a:pPr marL="342900" indent="-342900">
              <a:buFont typeface="+mj-lt"/>
              <a:buAutoNum type="alphaLcParenR"/>
            </a:pPr>
            <a:r>
              <a:rPr lang="en-US" b="1" dirty="0"/>
              <a:t>          </a:t>
            </a:r>
            <a:r>
              <a:rPr lang="en-US" dirty="0"/>
              <a:t>True</a:t>
            </a:r>
          </a:p>
          <a:p>
            <a:pPr marL="342900" indent="-342900">
              <a:buFont typeface="+mj-lt"/>
              <a:buAutoNum type="alphaLcParenR"/>
            </a:pPr>
            <a:r>
              <a:rPr lang="en-US" dirty="0"/>
              <a:t>          </a:t>
            </a:r>
            <a:r>
              <a:rPr lang="en-US" b="1" dirty="0">
                <a:solidFill>
                  <a:srgbClr val="FF0000"/>
                </a:solidFill>
              </a:rPr>
              <a:t>False</a:t>
            </a:r>
            <a:endParaRPr lang="en-US" dirty="0">
              <a:solidFill>
                <a:srgbClr val="FF0000"/>
              </a:solidFill>
            </a:endParaRPr>
          </a:p>
          <a:p>
            <a:pPr lvl="0"/>
            <a:r>
              <a:rPr lang="en-US" b="1" dirty="0" smtClean="0"/>
              <a:t> </a:t>
            </a:r>
          </a:p>
          <a:p>
            <a:pPr lvl="0"/>
            <a:r>
              <a:rPr lang="en-US" b="1" dirty="0" smtClean="0"/>
              <a:t>8.    Title </a:t>
            </a:r>
            <a:r>
              <a:rPr lang="en-US" b="1" dirty="0"/>
              <a:t>VI complaint procedures and logs are not required for sub-recipients.</a:t>
            </a:r>
            <a:endParaRPr lang="en-US" dirty="0"/>
          </a:p>
          <a:p>
            <a:pPr marL="342900" indent="-342900">
              <a:buFont typeface="+mj-lt"/>
              <a:buAutoNum type="alphaLcParenR"/>
            </a:pPr>
            <a:r>
              <a:rPr lang="en-US" b="1" dirty="0"/>
              <a:t>  </a:t>
            </a:r>
            <a:r>
              <a:rPr lang="en-US" b="1" dirty="0" smtClean="0"/>
              <a:t>         </a:t>
            </a:r>
            <a:r>
              <a:rPr lang="en-US" dirty="0" smtClean="0"/>
              <a:t>True</a:t>
            </a:r>
            <a:endParaRPr lang="en-US" dirty="0"/>
          </a:p>
          <a:p>
            <a:pPr marL="342900" indent="-342900">
              <a:buFont typeface="+mj-lt"/>
              <a:buAutoNum type="alphaLcParenR"/>
            </a:pPr>
            <a:r>
              <a:rPr lang="en-US" dirty="0"/>
              <a:t>  </a:t>
            </a:r>
            <a:r>
              <a:rPr lang="en-US" dirty="0" smtClean="0"/>
              <a:t>         </a:t>
            </a:r>
            <a:r>
              <a:rPr lang="en-US" b="1" dirty="0" smtClean="0">
                <a:solidFill>
                  <a:srgbClr val="FF0000"/>
                </a:solidFill>
              </a:rPr>
              <a:t>False</a:t>
            </a:r>
            <a:endParaRPr lang="en-US" dirty="0">
              <a:solidFill>
                <a:srgbClr val="FF0000"/>
              </a:solidFill>
            </a:endParaRPr>
          </a:p>
          <a:p>
            <a:endParaRPr lang="en-US" altLang="en-US" sz="2800" dirty="0">
              <a:solidFill>
                <a:schemeClr val="tx1">
                  <a:lumMod val="95000"/>
                  <a:lumOff val="5000"/>
                </a:schemeClr>
              </a:solidFill>
              <a:latin typeface="Calibri Light" panose="020F0302020204030204" pitchFamily="34" charset="0"/>
              <a:cs typeface="Calibri Light" panose="020F0302020204030204" pitchFamily="34" charset="0"/>
            </a:endParaRPr>
          </a:p>
          <a:p>
            <a:endParaRPr lang="en-US" altLang="en-US" sz="1650" dirty="0">
              <a:solidFill>
                <a:schemeClr val="tx1">
                  <a:lumMod val="95000"/>
                  <a:lumOff val="5000"/>
                </a:schemeClr>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14434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57250"/>
            <a:ext cx="9144000" cy="516024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0" y="857250"/>
            <a:ext cx="9144000" cy="5160243"/>
          </a:xfrm>
          <a:prstGeom prst="rect">
            <a:avLst/>
          </a:prstGeom>
          <a:solidFill>
            <a:srgbClr val="000000">
              <a:alpha val="5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solidFill>
            </a:endParaRPr>
          </a:p>
        </p:txBody>
      </p:sp>
      <p:sp>
        <p:nvSpPr>
          <p:cNvPr id="3" name="TextBox 2"/>
          <p:cNvSpPr txBox="1"/>
          <p:nvPr/>
        </p:nvSpPr>
        <p:spPr>
          <a:xfrm>
            <a:off x="1251749" y="1610455"/>
            <a:ext cx="7394883" cy="854080"/>
          </a:xfrm>
          <a:prstGeom prst="rect">
            <a:avLst/>
          </a:prstGeom>
          <a:noFill/>
        </p:spPr>
        <p:txBody>
          <a:bodyPr wrap="square" rtlCol="0">
            <a:spAutoFit/>
          </a:bodyPr>
          <a:lstStyle/>
          <a:p>
            <a:pPr algn="ctr"/>
            <a:r>
              <a:rPr lang="en-US" sz="4950" dirty="0" smtClean="0">
                <a:solidFill>
                  <a:schemeClr val="bg1"/>
                </a:solidFill>
              </a:rPr>
              <a:t>Question to consider…..</a:t>
            </a:r>
            <a:endParaRPr lang="en-US" sz="4950" dirty="0">
              <a:solidFill>
                <a:schemeClr val="bg1"/>
              </a:solidFill>
              <a:latin typeface="Rancho" panose="02000000000000000000" pitchFamily="2" charset="0"/>
              <a:ea typeface="Rancho" panose="02000000000000000000" pitchFamily="2" charset="0"/>
              <a:cs typeface="Open Sans Semibold" panose="020B0706030804020204" pitchFamily="34" charset="0"/>
            </a:endParaRPr>
          </a:p>
        </p:txBody>
      </p:sp>
      <p:sp>
        <p:nvSpPr>
          <p:cNvPr id="7" name="Content Placeholder 1"/>
          <p:cNvSpPr txBox="1">
            <a:spLocks/>
          </p:cNvSpPr>
          <p:nvPr/>
        </p:nvSpPr>
        <p:spPr>
          <a:xfrm>
            <a:off x="1251748" y="3060182"/>
            <a:ext cx="7778986" cy="754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75" dirty="0">
                <a:solidFill>
                  <a:schemeClr val="bg1"/>
                </a:solidFill>
                <a:latin typeface="Calibri Light" panose="020F0302020204030204" pitchFamily="34" charset="0"/>
                <a:cs typeface="Calibri Light" panose="020F0302020204030204" pitchFamily="34" charset="0"/>
              </a:rPr>
              <a:t>How does your processes, </a:t>
            </a:r>
            <a:r>
              <a:rPr lang="en-US" sz="1875" dirty="0" smtClean="0">
                <a:solidFill>
                  <a:schemeClr val="bg1"/>
                </a:solidFill>
                <a:latin typeface="Calibri Light" panose="020F0302020204030204" pitchFamily="34" charset="0"/>
                <a:cs typeface="Calibri Light" panose="020F0302020204030204" pitchFamily="34" charset="0"/>
              </a:rPr>
              <a:t>activities and services comply </a:t>
            </a:r>
            <a:r>
              <a:rPr lang="en-US" sz="1875" dirty="0">
                <a:solidFill>
                  <a:schemeClr val="bg1"/>
                </a:solidFill>
                <a:latin typeface="Calibri Light" panose="020F0302020204030204" pitchFamily="34" charset="0"/>
                <a:cs typeface="Calibri Light" panose="020F0302020204030204" pitchFamily="34" charset="0"/>
              </a:rPr>
              <a:t>with Title VI?</a:t>
            </a:r>
          </a:p>
        </p:txBody>
      </p:sp>
      <p:sp>
        <p:nvSpPr>
          <p:cNvPr id="9" name="Rectangle 8"/>
          <p:cNvSpPr/>
          <p:nvPr/>
        </p:nvSpPr>
        <p:spPr>
          <a:xfrm>
            <a:off x="0" y="857250"/>
            <a:ext cx="874395" cy="5160243"/>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350"/>
          </a:p>
        </p:txBody>
      </p:sp>
      <p:sp>
        <p:nvSpPr>
          <p:cNvPr id="10" name="Rectangle 9"/>
          <p:cNvSpPr/>
          <p:nvPr/>
        </p:nvSpPr>
        <p:spPr>
          <a:xfrm>
            <a:off x="865057" y="857250"/>
            <a:ext cx="66652" cy="5160243"/>
          </a:xfrm>
          <a:prstGeom prst="rect">
            <a:avLst/>
          </a:prstGeom>
          <a:solidFill>
            <a:srgbClr val="C00000"/>
          </a:solidFill>
          <a:effectLst>
            <a:outerShdw blurRad="50800" dist="38100" dir="2700000" algn="tl" rotWithShape="0">
              <a:prstClr val="black">
                <a:alpha val="40000"/>
              </a:prstClr>
            </a:out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350"/>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82510" y="941204"/>
            <a:ext cx="700037" cy="515025"/>
          </a:xfrm>
          <a:prstGeom prst="rect">
            <a:avLst/>
          </a:prstGeom>
          <a:effectLst/>
        </p:spPr>
      </p:pic>
    </p:spTree>
    <p:extLst>
      <p:ext uri="{BB962C8B-B14F-4D97-AF65-F5344CB8AC3E}">
        <p14:creationId xmlns:p14="http://schemas.microsoft.com/office/powerpoint/2010/main" val="2265002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7282"/>
          </a:xfrm>
          <a:prstGeom prst="rect">
            <a:avLst/>
          </a:prstGeom>
        </p:spPr>
      </p:pic>
      <p:sp>
        <p:nvSpPr>
          <p:cNvPr id="27" name="Rectangle 26"/>
          <p:cNvSpPr/>
          <p:nvPr/>
        </p:nvSpPr>
        <p:spPr>
          <a:xfrm>
            <a:off x="0" y="857250"/>
            <a:ext cx="9144000" cy="5143500"/>
          </a:xfrm>
          <a:prstGeom prst="rect">
            <a:avLst/>
          </a:prstGeom>
          <a:solidFill>
            <a:srgbClr val="000000">
              <a:alpha val="4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latin typeface="Raleway" panose="020B0503030101060003" pitchFamily="34" charset="0"/>
            </a:endParaRPr>
          </a:p>
        </p:txBody>
      </p:sp>
      <p:sp>
        <p:nvSpPr>
          <p:cNvPr id="3" name="Oval 2"/>
          <p:cNvSpPr/>
          <p:nvPr/>
        </p:nvSpPr>
        <p:spPr>
          <a:xfrm>
            <a:off x="0" y="825817"/>
            <a:ext cx="5391108" cy="5210147"/>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latin typeface="Rancho" panose="02000000000000000000" pitchFamily="2" charset="0"/>
              <a:ea typeface="Rancho" panose="02000000000000000000" pitchFamily="2" charset="0"/>
            </a:endParaRPr>
          </a:p>
        </p:txBody>
      </p:sp>
      <p:sp>
        <p:nvSpPr>
          <p:cNvPr id="4" name="TextBox 3"/>
          <p:cNvSpPr txBox="1"/>
          <p:nvPr/>
        </p:nvSpPr>
        <p:spPr>
          <a:xfrm>
            <a:off x="647390" y="1527966"/>
            <a:ext cx="4096328" cy="502702"/>
          </a:xfrm>
          <a:prstGeom prst="rect">
            <a:avLst/>
          </a:prstGeom>
          <a:noFill/>
        </p:spPr>
        <p:txBody>
          <a:bodyPr wrap="square" rtlCol="0">
            <a:spAutoFit/>
          </a:bodyPr>
          <a:lstStyle/>
          <a:p>
            <a:pPr marL="68580">
              <a:lnSpc>
                <a:spcPts val="3150"/>
              </a:lnSpc>
            </a:pPr>
            <a:r>
              <a:rPr lang="en-US" altLang="en-US" sz="2700" u="sng" dirty="0">
                <a:solidFill>
                  <a:schemeClr val="bg1"/>
                </a:solidFill>
                <a:latin typeface="Calibri Light" panose="020F0302020204030204" pitchFamily="34" charset="0"/>
                <a:ea typeface="Verdana" pitchFamily="34" charset="0"/>
                <a:cs typeface="Calibri Light" panose="020F0302020204030204" pitchFamily="34" charset="0"/>
              </a:rPr>
              <a:t>EEO Contact Information</a:t>
            </a:r>
            <a:endParaRPr lang="en-US" sz="2700" dirty="0">
              <a:solidFill>
                <a:schemeClr val="bg1"/>
              </a:solidFill>
              <a:latin typeface="Calibri Light" panose="020F0302020204030204" pitchFamily="34" charset="0"/>
              <a:ea typeface="Rancho" panose="02000000000000000000" pitchFamily="2" charset="0"/>
              <a:cs typeface="Calibri Light" panose="020F0302020204030204" pitchFamily="34" charset="0"/>
            </a:endParaRPr>
          </a:p>
        </p:txBody>
      </p:sp>
      <p:sp>
        <p:nvSpPr>
          <p:cNvPr id="15" name="AutoShape 3"/>
          <p:cNvSpPr>
            <a:spLocks noChangeAspect="1" noChangeArrowheads="1" noTextEdit="1"/>
          </p:cNvSpPr>
          <p:nvPr/>
        </p:nvSpPr>
        <p:spPr bwMode="auto">
          <a:xfrm>
            <a:off x="8514858" y="3320036"/>
            <a:ext cx="189374" cy="278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US" sz="1350">
              <a:solidFill>
                <a:schemeClr val="bg1"/>
              </a:solidFill>
            </a:endParaRPr>
          </a:p>
        </p:txBody>
      </p:sp>
      <p:sp>
        <p:nvSpPr>
          <p:cNvPr id="18" name="Freeform 17"/>
          <p:cNvSpPr>
            <a:spLocks noEditPoints="1"/>
          </p:cNvSpPr>
          <p:nvPr/>
        </p:nvSpPr>
        <p:spPr bwMode="auto">
          <a:xfrm>
            <a:off x="794733" y="3970802"/>
            <a:ext cx="154139" cy="152806"/>
          </a:xfrm>
          <a:custGeom>
            <a:avLst/>
            <a:gdLst>
              <a:gd name="T0" fmla="*/ 819 w 1638"/>
              <a:gd name="T1" fmla="*/ 0 h 1638"/>
              <a:gd name="T2" fmla="*/ 0 w 1638"/>
              <a:gd name="T3" fmla="*/ 819 h 1638"/>
              <a:gd name="T4" fmla="*/ 819 w 1638"/>
              <a:gd name="T5" fmla="*/ 1638 h 1638"/>
              <a:gd name="T6" fmla="*/ 1638 w 1638"/>
              <a:gd name="T7" fmla="*/ 819 h 1638"/>
              <a:gd name="T8" fmla="*/ 819 w 1638"/>
              <a:gd name="T9" fmla="*/ 0 h 1638"/>
              <a:gd name="T10" fmla="*/ 1252 w 1638"/>
              <a:gd name="T11" fmla="*/ 1195 h 1638"/>
              <a:gd name="T12" fmla="*/ 1186 w 1638"/>
              <a:gd name="T13" fmla="*/ 1261 h 1638"/>
              <a:gd name="T14" fmla="*/ 1139 w 1638"/>
              <a:gd name="T15" fmla="*/ 1280 h 1638"/>
              <a:gd name="T16" fmla="*/ 585 w 1638"/>
              <a:gd name="T17" fmla="*/ 1053 h 1638"/>
              <a:gd name="T18" fmla="*/ 358 w 1638"/>
              <a:gd name="T19" fmla="*/ 497 h 1638"/>
              <a:gd name="T20" fmla="*/ 378 w 1638"/>
              <a:gd name="T21" fmla="*/ 452 h 1638"/>
              <a:gd name="T22" fmla="*/ 443 w 1638"/>
              <a:gd name="T23" fmla="*/ 387 h 1638"/>
              <a:gd name="T24" fmla="*/ 546 w 1638"/>
              <a:gd name="T25" fmla="*/ 363 h 1638"/>
              <a:gd name="T26" fmla="*/ 559 w 1638"/>
              <a:gd name="T27" fmla="*/ 367 h 1638"/>
              <a:gd name="T28" fmla="*/ 634 w 1638"/>
              <a:gd name="T29" fmla="*/ 446 h 1638"/>
              <a:gd name="T30" fmla="*/ 667 w 1638"/>
              <a:gd name="T31" fmla="*/ 567 h 1638"/>
              <a:gd name="T32" fmla="*/ 640 w 1638"/>
              <a:gd name="T33" fmla="*/ 671 h 1638"/>
              <a:gd name="T34" fmla="*/ 596 w 1638"/>
              <a:gd name="T35" fmla="*/ 715 h 1638"/>
              <a:gd name="T36" fmla="*/ 924 w 1638"/>
              <a:gd name="T37" fmla="*/ 1042 h 1638"/>
              <a:gd name="T38" fmla="*/ 967 w 1638"/>
              <a:gd name="T39" fmla="*/ 998 h 1638"/>
              <a:gd name="T40" fmla="*/ 1071 w 1638"/>
              <a:gd name="T41" fmla="*/ 971 h 1638"/>
              <a:gd name="T42" fmla="*/ 1192 w 1638"/>
              <a:gd name="T43" fmla="*/ 1004 h 1638"/>
              <a:gd name="T44" fmla="*/ 1271 w 1638"/>
              <a:gd name="T45" fmla="*/ 1079 h 1638"/>
              <a:gd name="T46" fmla="*/ 1276 w 1638"/>
              <a:gd name="T47" fmla="*/ 1093 h 1638"/>
              <a:gd name="T48" fmla="*/ 1252 w 1638"/>
              <a:gd name="T49" fmla="*/ 1195 h 1638"/>
              <a:gd name="T50" fmla="*/ 1252 w 1638"/>
              <a:gd name="T51" fmla="*/ 1195 h 1638"/>
              <a:gd name="T52" fmla="*/ 1252 w 1638"/>
              <a:gd name="T53" fmla="*/ 1195 h 1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638" h="1638">
                <a:moveTo>
                  <a:pt x="819" y="0"/>
                </a:moveTo>
                <a:cubicBezTo>
                  <a:pt x="367" y="0"/>
                  <a:pt x="0" y="367"/>
                  <a:pt x="0" y="819"/>
                </a:cubicBezTo>
                <a:cubicBezTo>
                  <a:pt x="0" y="1272"/>
                  <a:pt x="367" y="1638"/>
                  <a:pt x="819" y="1638"/>
                </a:cubicBezTo>
                <a:cubicBezTo>
                  <a:pt x="1272" y="1638"/>
                  <a:pt x="1638" y="1272"/>
                  <a:pt x="1638" y="819"/>
                </a:cubicBezTo>
                <a:cubicBezTo>
                  <a:pt x="1638" y="367"/>
                  <a:pt x="1272" y="0"/>
                  <a:pt x="819" y="0"/>
                </a:cubicBezTo>
                <a:close/>
                <a:moveTo>
                  <a:pt x="1252" y="1195"/>
                </a:moveTo>
                <a:cubicBezTo>
                  <a:pt x="1186" y="1261"/>
                  <a:pt x="1186" y="1261"/>
                  <a:pt x="1186" y="1261"/>
                </a:cubicBezTo>
                <a:cubicBezTo>
                  <a:pt x="1175" y="1273"/>
                  <a:pt x="1140" y="1280"/>
                  <a:pt x="1139" y="1280"/>
                </a:cubicBezTo>
                <a:cubicBezTo>
                  <a:pt x="932" y="1282"/>
                  <a:pt x="732" y="1200"/>
                  <a:pt x="585" y="1053"/>
                </a:cubicBezTo>
                <a:cubicBezTo>
                  <a:pt x="438" y="906"/>
                  <a:pt x="356" y="706"/>
                  <a:pt x="358" y="497"/>
                </a:cubicBezTo>
                <a:cubicBezTo>
                  <a:pt x="358" y="497"/>
                  <a:pt x="366" y="464"/>
                  <a:pt x="378" y="452"/>
                </a:cubicBezTo>
                <a:cubicBezTo>
                  <a:pt x="443" y="387"/>
                  <a:pt x="443" y="387"/>
                  <a:pt x="443" y="387"/>
                </a:cubicBezTo>
                <a:cubicBezTo>
                  <a:pt x="467" y="363"/>
                  <a:pt x="513" y="352"/>
                  <a:pt x="546" y="363"/>
                </a:cubicBezTo>
                <a:cubicBezTo>
                  <a:pt x="559" y="367"/>
                  <a:pt x="559" y="367"/>
                  <a:pt x="559" y="367"/>
                </a:cubicBezTo>
                <a:cubicBezTo>
                  <a:pt x="592" y="378"/>
                  <a:pt x="625" y="414"/>
                  <a:pt x="634" y="446"/>
                </a:cubicBezTo>
                <a:cubicBezTo>
                  <a:pt x="667" y="567"/>
                  <a:pt x="667" y="567"/>
                  <a:pt x="667" y="567"/>
                </a:cubicBezTo>
                <a:cubicBezTo>
                  <a:pt x="676" y="600"/>
                  <a:pt x="664" y="647"/>
                  <a:pt x="640" y="671"/>
                </a:cubicBezTo>
                <a:cubicBezTo>
                  <a:pt x="596" y="715"/>
                  <a:pt x="596" y="715"/>
                  <a:pt x="596" y="715"/>
                </a:cubicBezTo>
                <a:cubicBezTo>
                  <a:pt x="639" y="874"/>
                  <a:pt x="764" y="999"/>
                  <a:pt x="924" y="1042"/>
                </a:cubicBezTo>
                <a:cubicBezTo>
                  <a:pt x="967" y="998"/>
                  <a:pt x="967" y="998"/>
                  <a:pt x="967" y="998"/>
                </a:cubicBezTo>
                <a:cubicBezTo>
                  <a:pt x="991" y="974"/>
                  <a:pt x="1038" y="962"/>
                  <a:pt x="1071" y="971"/>
                </a:cubicBezTo>
                <a:cubicBezTo>
                  <a:pt x="1192" y="1004"/>
                  <a:pt x="1192" y="1004"/>
                  <a:pt x="1192" y="1004"/>
                </a:cubicBezTo>
                <a:cubicBezTo>
                  <a:pt x="1225" y="1013"/>
                  <a:pt x="1261" y="1047"/>
                  <a:pt x="1271" y="1079"/>
                </a:cubicBezTo>
                <a:cubicBezTo>
                  <a:pt x="1276" y="1093"/>
                  <a:pt x="1276" y="1093"/>
                  <a:pt x="1276" y="1093"/>
                </a:cubicBezTo>
                <a:cubicBezTo>
                  <a:pt x="1287" y="1125"/>
                  <a:pt x="1276" y="1171"/>
                  <a:pt x="1252" y="1195"/>
                </a:cubicBezTo>
                <a:close/>
                <a:moveTo>
                  <a:pt x="1252" y="1195"/>
                </a:moveTo>
                <a:cubicBezTo>
                  <a:pt x="1252" y="1195"/>
                  <a:pt x="1252" y="1195"/>
                  <a:pt x="1252" y="1195"/>
                </a:cubicBezTo>
              </a:path>
            </a:pathLst>
          </a:custGeom>
          <a:solidFill>
            <a:srgbClr val="06BFA0"/>
          </a:solidFill>
          <a:ln>
            <a:noFill/>
          </a:ln>
          <a:extLst/>
        </p:spPr>
        <p:txBody>
          <a:bodyPr rot="0" vert="horz" wrap="square" lIns="68580" tIns="34290" rIns="68580" bIns="34290" anchor="t" anchorCtr="0" upright="1">
            <a:noAutofit/>
          </a:bodyPr>
          <a:lstStyle/>
          <a:p>
            <a:endParaRPr lang="en-US" sz="1350">
              <a:solidFill>
                <a:srgbClr val="002060"/>
              </a:solidFill>
            </a:endParaRPr>
          </a:p>
        </p:txBody>
      </p:sp>
      <p:sp>
        <p:nvSpPr>
          <p:cNvPr id="19" name="Freeform 18"/>
          <p:cNvSpPr>
            <a:spLocks noEditPoints="1"/>
          </p:cNvSpPr>
          <p:nvPr/>
        </p:nvSpPr>
        <p:spPr bwMode="auto">
          <a:xfrm>
            <a:off x="797322" y="3768590"/>
            <a:ext cx="151550" cy="173561"/>
          </a:xfrm>
          <a:custGeom>
            <a:avLst/>
            <a:gdLst>
              <a:gd name="T0" fmla="*/ 480 w 960"/>
              <a:gd name="T1" fmla="*/ 0 h 960"/>
              <a:gd name="T2" fmla="*/ 0 w 960"/>
              <a:gd name="T3" fmla="*/ 480 h 960"/>
              <a:gd name="T4" fmla="*/ 480 w 960"/>
              <a:gd name="T5" fmla="*/ 960 h 960"/>
              <a:gd name="T6" fmla="*/ 960 w 960"/>
              <a:gd name="T7" fmla="*/ 480 h 960"/>
              <a:gd name="T8" fmla="*/ 480 w 960"/>
              <a:gd name="T9" fmla="*/ 0 h 960"/>
              <a:gd name="T10" fmla="*/ 480 w 960"/>
              <a:gd name="T11" fmla="*/ 169 h 960"/>
              <a:gd name="T12" fmla="*/ 764 w 960"/>
              <a:gd name="T13" fmla="*/ 346 h 960"/>
              <a:gd name="T14" fmla="*/ 196 w 960"/>
              <a:gd name="T15" fmla="*/ 346 h 960"/>
              <a:gd name="T16" fmla="*/ 480 w 960"/>
              <a:gd name="T17" fmla="*/ 169 h 960"/>
              <a:gd name="T18" fmla="*/ 768 w 960"/>
              <a:gd name="T19" fmla="*/ 629 h 960"/>
              <a:gd name="T20" fmla="*/ 768 w 960"/>
              <a:gd name="T21" fmla="*/ 629 h 960"/>
              <a:gd name="T22" fmla="*/ 716 w 960"/>
              <a:gd name="T23" fmla="*/ 680 h 960"/>
              <a:gd name="T24" fmla="*/ 244 w 960"/>
              <a:gd name="T25" fmla="*/ 680 h 960"/>
              <a:gd name="T26" fmla="*/ 192 w 960"/>
              <a:gd name="T27" fmla="*/ 629 h 960"/>
              <a:gd name="T28" fmla="*/ 192 w 960"/>
              <a:gd name="T29" fmla="*/ 357 h 960"/>
              <a:gd name="T30" fmla="*/ 193 w 960"/>
              <a:gd name="T31" fmla="*/ 348 h 960"/>
              <a:gd name="T32" fmla="*/ 465 w 960"/>
              <a:gd name="T33" fmla="*/ 517 h 960"/>
              <a:gd name="T34" fmla="*/ 466 w 960"/>
              <a:gd name="T35" fmla="*/ 518 h 960"/>
              <a:gd name="T36" fmla="*/ 467 w 960"/>
              <a:gd name="T37" fmla="*/ 519 h 960"/>
              <a:gd name="T38" fmla="*/ 473 w 960"/>
              <a:gd name="T39" fmla="*/ 521 h 960"/>
              <a:gd name="T40" fmla="*/ 473 w 960"/>
              <a:gd name="T41" fmla="*/ 521 h 960"/>
              <a:gd name="T42" fmla="*/ 480 w 960"/>
              <a:gd name="T43" fmla="*/ 522 h 960"/>
              <a:gd name="T44" fmla="*/ 480 w 960"/>
              <a:gd name="T45" fmla="*/ 522 h 960"/>
              <a:gd name="T46" fmla="*/ 487 w 960"/>
              <a:gd name="T47" fmla="*/ 521 h 960"/>
              <a:gd name="T48" fmla="*/ 487 w 960"/>
              <a:gd name="T49" fmla="*/ 521 h 960"/>
              <a:gd name="T50" fmla="*/ 493 w 960"/>
              <a:gd name="T51" fmla="*/ 519 h 960"/>
              <a:gd name="T52" fmla="*/ 494 w 960"/>
              <a:gd name="T53" fmla="*/ 518 h 960"/>
              <a:gd name="T54" fmla="*/ 495 w 960"/>
              <a:gd name="T55" fmla="*/ 517 h 960"/>
              <a:gd name="T56" fmla="*/ 767 w 960"/>
              <a:gd name="T57" fmla="*/ 348 h 960"/>
              <a:gd name="T58" fmla="*/ 768 w 960"/>
              <a:gd name="T59" fmla="*/ 357 h 960"/>
              <a:gd name="T60" fmla="*/ 768 w 960"/>
              <a:gd name="T61" fmla="*/ 629 h 960"/>
              <a:gd name="T62" fmla="*/ 768 w 960"/>
              <a:gd name="T63" fmla="*/ 629 h 960"/>
              <a:gd name="T64" fmla="*/ 768 w 960"/>
              <a:gd name="T65" fmla="*/ 629 h 9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960" h="960">
                <a:moveTo>
                  <a:pt x="480" y="0"/>
                </a:moveTo>
                <a:cubicBezTo>
                  <a:pt x="215" y="0"/>
                  <a:pt x="0" y="215"/>
                  <a:pt x="0" y="480"/>
                </a:cubicBezTo>
                <a:cubicBezTo>
                  <a:pt x="0" y="745"/>
                  <a:pt x="215" y="960"/>
                  <a:pt x="480" y="960"/>
                </a:cubicBezTo>
                <a:cubicBezTo>
                  <a:pt x="745" y="960"/>
                  <a:pt x="960" y="745"/>
                  <a:pt x="960" y="480"/>
                </a:cubicBezTo>
                <a:cubicBezTo>
                  <a:pt x="960" y="215"/>
                  <a:pt x="745" y="0"/>
                  <a:pt x="480" y="0"/>
                </a:cubicBezTo>
                <a:close/>
                <a:moveTo>
                  <a:pt x="480" y="169"/>
                </a:moveTo>
                <a:cubicBezTo>
                  <a:pt x="764" y="346"/>
                  <a:pt x="764" y="346"/>
                  <a:pt x="764" y="346"/>
                </a:cubicBezTo>
                <a:cubicBezTo>
                  <a:pt x="196" y="346"/>
                  <a:pt x="196" y="346"/>
                  <a:pt x="196" y="346"/>
                </a:cubicBezTo>
                <a:lnTo>
                  <a:pt x="480" y="169"/>
                </a:lnTo>
                <a:close/>
                <a:moveTo>
                  <a:pt x="768" y="629"/>
                </a:moveTo>
                <a:cubicBezTo>
                  <a:pt x="768" y="629"/>
                  <a:pt x="768" y="629"/>
                  <a:pt x="768" y="629"/>
                </a:cubicBezTo>
                <a:cubicBezTo>
                  <a:pt x="768" y="657"/>
                  <a:pt x="745" y="680"/>
                  <a:pt x="716" y="680"/>
                </a:cubicBezTo>
                <a:cubicBezTo>
                  <a:pt x="244" y="680"/>
                  <a:pt x="244" y="680"/>
                  <a:pt x="244" y="680"/>
                </a:cubicBezTo>
                <a:cubicBezTo>
                  <a:pt x="215" y="680"/>
                  <a:pt x="192" y="657"/>
                  <a:pt x="192" y="629"/>
                </a:cubicBezTo>
                <a:cubicBezTo>
                  <a:pt x="192" y="357"/>
                  <a:pt x="192" y="357"/>
                  <a:pt x="192" y="357"/>
                </a:cubicBezTo>
                <a:cubicBezTo>
                  <a:pt x="192" y="354"/>
                  <a:pt x="193" y="351"/>
                  <a:pt x="193" y="348"/>
                </a:cubicBezTo>
                <a:cubicBezTo>
                  <a:pt x="465" y="517"/>
                  <a:pt x="465" y="517"/>
                  <a:pt x="465" y="517"/>
                </a:cubicBezTo>
                <a:cubicBezTo>
                  <a:pt x="465" y="518"/>
                  <a:pt x="465" y="518"/>
                  <a:pt x="466" y="518"/>
                </a:cubicBezTo>
                <a:cubicBezTo>
                  <a:pt x="466" y="518"/>
                  <a:pt x="466" y="518"/>
                  <a:pt x="467" y="519"/>
                </a:cubicBezTo>
                <a:cubicBezTo>
                  <a:pt x="469" y="520"/>
                  <a:pt x="471" y="520"/>
                  <a:pt x="473" y="521"/>
                </a:cubicBezTo>
                <a:cubicBezTo>
                  <a:pt x="473" y="521"/>
                  <a:pt x="473" y="521"/>
                  <a:pt x="473" y="521"/>
                </a:cubicBezTo>
                <a:cubicBezTo>
                  <a:pt x="476" y="522"/>
                  <a:pt x="478" y="522"/>
                  <a:pt x="480" y="522"/>
                </a:cubicBezTo>
                <a:cubicBezTo>
                  <a:pt x="480" y="522"/>
                  <a:pt x="480" y="522"/>
                  <a:pt x="480" y="522"/>
                </a:cubicBezTo>
                <a:cubicBezTo>
                  <a:pt x="482" y="522"/>
                  <a:pt x="485" y="522"/>
                  <a:pt x="487" y="521"/>
                </a:cubicBezTo>
                <a:cubicBezTo>
                  <a:pt x="487" y="521"/>
                  <a:pt x="487" y="521"/>
                  <a:pt x="487" y="521"/>
                </a:cubicBezTo>
                <a:cubicBezTo>
                  <a:pt x="489" y="520"/>
                  <a:pt x="491" y="520"/>
                  <a:pt x="493" y="519"/>
                </a:cubicBezTo>
                <a:cubicBezTo>
                  <a:pt x="494" y="518"/>
                  <a:pt x="494" y="518"/>
                  <a:pt x="494" y="518"/>
                </a:cubicBezTo>
                <a:cubicBezTo>
                  <a:pt x="495" y="518"/>
                  <a:pt x="495" y="518"/>
                  <a:pt x="495" y="517"/>
                </a:cubicBezTo>
                <a:cubicBezTo>
                  <a:pt x="767" y="348"/>
                  <a:pt x="767" y="348"/>
                  <a:pt x="767" y="348"/>
                </a:cubicBezTo>
                <a:cubicBezTo>
                  <a:pt x="767" y="351"/>
                  <a:pt x="768" y="354"/>
                  <a:pt x="768" y="357"/>
                </a:cubicBezTo>
                <a:lnTo>
                  <a:pt x="768" y="629"/>
                </a:lnTo>
                <a:close/>
                <a:moveTo>
                  <a:pt x="768" y="629"/>
                </a:moveTo>
                <a:cubicBezTo>
                  <a:pt x="768" y="629"/>
                  <a:pt x="768" y="629"/>
                  <a:pt x="768" y="629"/>
                </a:cubicBezTo>
              </a:path>
            </a:pathLst>
          </a:custGeom>
          <a:solidFill>
            <a:srgbClr val="06BFA0"/>
          </a:solidFill>
          <a:ln>
            <a:noFill/>
          </a:ln>
          <a:extLst/>
        </p:spPr>
        <p:txBody>
          <a:bodyPr rot="0" vert="horz" wrap="square" lIns="68580" tIns="34290" rIns="68580" bIns="34290" anchor="t" anchorCtr="0" upright="1">
            <a:noAutofit/>
          </a:bodyPr>
          <a:lstStyle/>
          <a:p>
            <a:endParaRPr lang="en-US" sz="1350">
              <a:solidFill>
                <a:srgbClr val="002060"/>
              </a:solidFill>
            </a:endParaRPr>
          </a:p>
        </p:txBody>
      </p:sp>
      <p:sp>
        <p:nvSpPr>
          <p:cNvPr id="20" name="Freeform 19"/>
          <p:cNvSpPr>
            <a:spLocks noEditPoints="1"/>
          </p:cNvSpPr>
          <p:nvPr/>
        </p:nvSpPr>
        <p:spPr bwMode="auto">
          <a:xfrm>
            <a:off x="794733" y="4805610"/>
            <a:ext cx="154139" cy="152806"/>
          </a:xfrm>
          <a:custGeom>
            <a:avLst/>
            <a:gdLst>
              <a:gd name="T0" fmla="*/ 819 w 1638"/>
              <a:gd name="T1" fmla="*/ 0 h 1638"/>
              <a:gd name="T2" fmla="*/ 0 w 1638"/>
              <a:gd name="T3" fmla="*/ 819 h 1638"/>
              <a:gd name="T4" fmla="*/ 819 w 1638"/>
              <a:gd name="T5" fmla="*/ 1638 h 1638"/>
              <a:gd name="T6" fmla="*/ 1638 w 1638"/>
              <a:gd name="T7" fmla="*/ 819 h 1638"/>
              <a:gd name="T8" fmla="*/ 819 w 1638"/>
              <a:gd name="T9" fmla="*/ 0 h 1638"/>
              <a:gd name="T10" fmla="*/ 1252 w 1638"/>
              <a:gd name="T11" fmla="*/ 1195 h 1638"/>
              <a:gd name="T12" fmla="*/ 1186 w 1638"/>
              <a:gd name="T13" fmla="*/ 1261 h 1638"/>
              <a:gd name="T14" fmla="*/ 1139 w 1638"/>
              <a:gd name="T15" fmla="*/ 1280 h 1638"/>
              <a:gd name="T16" fmla="*/ 585 w 1638"/>
              <a:gd name="T17" fmla="*/ 1053 h 1638"/>
              <a:gd name="T18" fmla="*/ 358 w 1638"/>
              <a:gd name="T19" fmla="*/ 497 h 1638"/>
              <a:gd name="T20" fmla="*/ 378 w 1638"/>
              <a:gd name="T21" fmla="*/ 452 h 1638"/>
              <a:gd name="T22" fmla="*/ 443 w 1638"/>
              <a:gd name="T23" fmla="*/ 387 h 1638"/>
              <a:gd name="T24" fmla="*/ 546 w 1638"/>
              <a:gd name="T25" fmla="*/ 363 h 1638"/>
              <a:gd name="T26" fmla="*/ 559 w 1638"/>
              <a:gd name="T27" fmla="*/ 367 h 1638"/>
              <a:gd name="T28" fmla="*/ 634 w 1638"/>
              <a:gd name="T29" fmla="*/ 446 h 1638"/>
              <a:gd name="T30" fmla="*/ 667 w 1638"/>
              <a:gd name="T31" fmla="*/ 567 h 1638"/>
              <a:gd name="T32" fmla="*/ 640 w 1638"/>
              <a:gd name="T33" fmla="*/ 671 h 1638"/>
              <a:gd name="T34" fmla="*/ 596 w 1638"/>
              <a:gd name="T35" fmla="*/ 715 h 1638"/>
              <a:gd name="T36" fmla="*/ 924 w 1638"/>
              <a:gd name="T37" fmla="*/ 1042 h 1638"/>
              <a:gd name="T38" fmla="*/ 967 w 1638"/>
              <a:gd name="T39" fmla="*/ 998 h 1638"/>
              <a:gd name="T40" fmla="*/ 1071 w 1638"/>
              <a:gd name="T41" fmla="*/ 971 h 1638"/>
              <a:gd name="T42" fmla="*/ 1192 w 1638"/>
              <a:gd name="T43" fmla="*/ 1004 h 1638"/>
              <a:gd name="T44" fmla="*/ 1271 w 1638"/>
              <a:gd name="T45" fmla="*/ 1079 h 1638"/>
              <a:gd name="T46" fmla="*/ 1276 w 1638"/>
              <a:gd name="T47" fmla="*/ 1093 h 1638"/>
              <a:gd name="T48" fmla="*/ 1252 w 1638"/>
              <a:gd name="T49" fmla="*/ 1195 h 1638"/>
              <a:gd name="T50" fmla="*/ 1252 w 1638"/>
              <a:gd name="T51" fmla="*/ 1195 h 1638"/>
              <a:gd name="T52" fmla="*/ 1252 w 1638"/>
              <a:gd name="T53" fmla="*/ 1195 h 1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638" h="1638">
                <a:moveTo>
                  <a:pt x="819" y="0"/>
                </a:moveTo>
                <a:cubicBezTo>
                  <a:pt x="367" y="0"/>
                  <a:pt x="0" y="367"/>
                  <a:pt x="0" y="819"/>
                </a:cubicBezTo>
                <a:cubicBezTo>
                  <a:pt x="0" y="1272"/>
                  <a:pt x="367" y="1638"/>
                  <a:pt x="819" y="1638"/>
                </a:cubicBezTo>
                <a:cubicBezTo>
                  <a:pt x="1272" y="1638"/>
                  <a:pt x="1638" y="1272"/>
                  <a:pt x="1638" y="819"/>
                </a:cubicBezTo>
                <a:cubicBezTo>
                  <a:pt x="1638" y="367"/>
                  <a:pt x="1272" y="0"/>
                  <a:pt x="819" y="0"/>
                </a:cubicBezTo>
                <a:close/>
                <a:moveTo>
                  <a:pt x="1252" y="1195"/>
                </a:moveTo>
                <a:cubicBezTo>
                  <a:pt x="1186" y="1261"/>
                  <a:pt x="1186" y="1261"/>
                  <a:pt x="1186" y="1261"/>
                </a:cubicBezTo>
                <a:cubicBezTo>
                  <a:pt x="1175" y="1273"/>
                  <a:pt x="1140" y="1280"/>
                  <a:pt x="1139" y="1280"/>
                </a:cubicBezTo>
                <a:cubicBezTo>
                  <a:pt x="932" y="1282"/>
                  <a:pt x="732" y="1200"/>
                  <a:pt x="585" y="1053"/>
                </a:cubicBezTo>
                <a:cubicBezTo>
                  <a:pt x="438" y="906"/>
                  <a:pt x="356" y="706"/>
                  <a:pt x="358" y="497"/>
                </a:cubicBezTo>
                <a:cubicBezTo>
                  <a:pt x="358" y="497"/>
                  <a:pt x="366" y="464"/>
                  <a:pt x="378" y="452"/>
                </a:cubicBezTo>
                <a:cubicBezTo>
                  <a:pt x="443" y="387"/>
                  <a:pt x="443" y="387"/>
                  <a:pt x="443" y="387"/>
                </a:cubicBezTo>
                <a:cubicBezTo>
                  <a:pt x="467" y="363"/>
                  <a:pt x="513" y="352"/>
                  <a:pt x="546" y="363"/>
                </a:cubicBezTo>
                <a:cubicBezTo>
                  <a:pt x="559" y="367"/>
                  <a:pt x="559" y="367"/>
                  <a:pt x="559" y="367"/>
                </a:cubicBezTo>
                <a:cubicBezTo>
                  <a:pt x="592" y="378"/>
                  <a:pt x="625" y="414"/>
                  <a:pt x="634" y="446"/>
                </a:cubicBezTo>
                <a:cubicBezTo>
                  <a:pt x="667" y="567"/>
                  <a:pt x="667" y="567"/>
                  <a:pt x="667" y="567"/>
                </a:cubicBezTo>
                <a:cubicBezTo>
                  <a:pt x="676" y="600"/>
                  <a:pt x="664" y="647"/>
                  <a:pt x="640" y="671"/>
                </a:cubicBezTo>
                <a:cubicBezTo>
                  <a:pt x="596" y="715"/>
                  <a:pt x="596" y="715"/>
                  <a:pt x="596" y="715"/>
                </a:cubicBezTo>
                <a:cubicBezTo>
                  <a:pt x="639" y="874"/>
                  <a:pt x="764" y="999"/>
                  <a:pt x="924" y="1042"/>
                </a:cubicBezTo>
                <a:cubicBezTo>
                  <a:pt x="967" y="998"/>
                  <a:pt x="967" y="998"/>
                  <a:pt x="967" y="998"/>
                </a:cubicBezTo>
                <a:cubicBezTo>
                  <a:pt x="991" y="974"/>
                  <a:pt x="1038" y="962"/>
                  <a:pt x="1071" y="971"/>
                </a:cubicBezTo>
                <a:cubicBezTo>
                  <a:pt x="1192" y="1004"/>
                  <a:pt x="1192" y="1004"/>
                  <a:pt x="1192" y="1004"/>
                </a:cubicBezTo>
                <a:cubicBezTo>
                  <a:pt x="1225" y="1013"/>
                  <a:pt x="1261" y="1047"/>
                  <a:pt x="1271" y="1079"/>
                </a:cubicBezTo>
                <a:cubicBezTo>
                  <a:pt x="1276" y="1093"/>
                  <a:pt x="1276" y="1093"/>
                  <a:pt x="1276" y="1093"/>
                </a:cubicBezTo>
                <a:cubicBezTo>
                  <a:pt x="1287" y="1125"/>
                  <a:pt x="1276" y="1171"/>
                  <a:pt x="1252" y="1195"/>
                </a:cubicBezTo>
                <a:close/>
                <a:moveTo>
                  <a:pt x="1252" y="1195"/>
                </a:moveTo>
                <a:cubicBezTo>
                  <a:pt x="1252" y="1195"/>
                  <a:pt x="1252" y="1195"/>
                  <a:pt x="1252" y="1195"/>
                </a:cubicBezTo>
              </a:path>
            </a:pathLst>
          </a:custGeom>
          <a:solidFill>
            <a:srgbClr val="06BFA0"/>
          </a:solidFill>
          <a:ln>
            <a:noFill/>
          </a:ln>
          <a:extLst/>
        </p:spPr>
        <p:txBody>
          <a:bodyPr rot="0" vert="horz" wrap="square" lIns="68580" tIns="34290" rIns="68580" bIns="34290" anchor="t" anchorCtr="0" upright="1">
            <a:noAutofit/>
          </a:bodyPr>
          <a:lstStyle/>
          <a:p>
            <a:endParaRPr lang="en-US" sz="1350">
              <a:solidFill>
                <a:srgbClr val="002060"/>
              </a:solidFill>
            </a:endParaRPr>
          </a:p>
        </p:txBody>
      </p:sp>
      <p:sp>
        <p:nvSpPr>
          <p:cNvPr id="21" name="Freeform 20"/>
          <p:cNvSpPr>
            <a:spLocks noEditPoints="1"/>
          </p:cNvSpPr>
          <p:nvPr/>
        </p:nvSpPr>
        <p:spPr bwMode="auto">
          <a:xfrm>
            <a:off x="797322" y="4603399"/>
            <a:ext cx="151550" cy="173561"/>
          </a:xfrm>
          <a:custGeom>
            <a:avLst/>
            <a:gdLst>
              <a:gd name="T0" fmla="*/ 480 w 960"/>
              <a:gd name="T1" fmla="*/ 0 h 960"/>
              <a:gd name="T2" fmla="*/ 0 w 960"/>
              <a:gd name="T3" fmla="*/ 480 h 960"/>
              <a:gd name="T4" fmla="*/ 480 w 960"/>
              <a:gd name="T5" fmla="*/ 960 h 960"/>
              <a:gd name="T6" fmla="*/ 960 w 960"/>
              <a:gd name="T7" fmla="*/ 480 h 960"/>
              <a:gd name="T8" fmla="*/ 480 w 960"/>
              <a:gd name="T9" fmla="*/ 0 h 960"/>
              <a:gd name="T10" fmla="*/ 480 w 960"/>
              <a:gd name="T11" fmla="*/ 169 h 960"/>
              <a:gd name="T12" fmla="*/ 764 w 960"/>
              <a:gd name="T13" fmla="*/ 346 h 960"/>
              <a:gd name="T14" fmla="*/ 196 w 960"/>
              <a:gd name="T15" fmla="*/ 346 h 960"/>
              <a:gd name="T16" fmla="*/ 480 w 960"/>
              <a:gd name="T17" fmla="*/ 169 h 960"/>
              <a:gd name="T18" fmla="*/ 768 w 960"/>
              <a:gd name="T19" fmla="*/ 629 h 960"/>
              <a:gd name="T20" fmla="*/ 768 w 960"/>
              <a:gd name="T21" fmla="*/ 629 h 960"/>
              <a:gd name="T22" fmla="*/ 716 w 960"/>
              <a:gd name="T23" fmla="*/ 680 h 960"/>
              <a:gd name="T24" fmla="*/ 244 w 960"/>
              <a:gd name="T25" fmla="*/ 680 h 960"/>
              <a:gd name="T26" fmla="*/ 192 w 960"/>
              <a:gd name="T27" fmla="*/ 629 h 960"/>
              <a:gd name="T28" fmla="*/ 192 w 960"/>
              <a:gd name="T29" fmla="*/ 357 h 960"/>
              <a:gd name="T30" fmla="*/ 193 w 960"/>
              <a:gd name="T31" fmla="*/ 348 h 960"/>
              <a:gd name="T32" fmla="*/ 465 w 960"/>
              <a:gd name="T33" fmla="*/ 517 h 960"/>
              <a:gd name="T34" fmla="*/ 466 w 960"/>
              <a:gd name="T35" fmla="*/ 518 h 960"/>
              <a:gd name="T36" fmla="*/ 467 w 960"/>
              <a:gd name="T37" fmla="*/ 519 h 960"/>
              <a:gd name="T38" fmla="*/ 473 w 960"/>
              <a:gd name="T39" fmla="*/ 521 h 960"/>
              <a:gd name="T40" fmla="*/ 473 w 960"/>
              <a:gd name="T41" fmla="*/ 521 h 960"/>
              <a:gd name="T42" fmla="*/ 480 w 960"/>
              <a:gd name="T43" fmla="*/ 522 h 960"/>
              <a:gd name="T44" fmla="*/ 480 w 960"/>
              <a:gd name="T45" fmla="*/ 522 h 960"/>
              <a:gd name="T46" fmla="*/ 487 w 960"/>
              <a:gd name="T47" fmla="*/ 521 h 960"/>
              <a:gd name="T48" fmla="*/ 487 w 960"/>
              <a:gd name="T49" fmla="*/ 521 h 960"/>
              <a:gd name="T50" fmla="*/ 493 w 960"/>
              <a:gd name="T51" fmla="*/ 519 h 960"/>
              <a:gd name="T52" fmla="*/ 494 w 960"/>
              <a:gd name="T53" fmla="*/ 518 h 960"/>
              <a:gd name="T54" fmla="*/ 495 w 960"/>
              <a:gd name="T55" fmla="*/ 517 h 960"/>
              <a:gd name="T56" fmla="*/ 767 w 960"/>
              <a:gd name="T57" fmla="*/ 348 h 960"/>
              <a:gd name="T58" fmla="*/ 768 w 960"/>
              <a:gd name="T59" fmla="*/ 357 h 960"/>
              <a:gd name="T60" fmla="*/ 768 w 960"/>
              <a:gd name="T61" fmla="*/ 629 h 960"/>
              <a:gd name="T62" fmla="*/ 768 w 960"/>
              <a:gd name="T63" fmla="*/ 629 h 960"/>
              <a:gd name="T64" fmla="*/ 768 w 960"/>
              <a:gd name="T65" fmla="*/ 629 h 9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960" h="960">
                <a:moveTo>
                  <a:pt x="480" y="0"/>
                </a:moveTo>
                <a:cubicBezTo>
                  <a:pt x="215" y="0"/>
                  <a:pt x="0" y="215"/>
                  <a:pt x="0" y="480"/>
                </a:cubicBezTo>
                <a:cubicBezTo>
                  <a:pt x="0" y="745"/>
                  <a:pt x="215" y="960"/>
                  <a:pt x="480" y="960"/>
                </a:cubicBezTo>
                <a:cubicBezTo>
                  <a:pt x="745" y="960"/>
                  <a:pt x="960" y="745"/>
                  <a:pt x="960" y="480"/>
                </a:cubicBezTo>
                <a:cubicBezTo>
                  <a:pt x="960" y="215"/>
                  <a:pt x="745" y="0"/>
                  <a:pt x="480" y="0"/>
                </a:cubicBezTo>
                <a:close/>
                <a:moveTo>
                  <a:pt x="480" y="169"/>
                </a:moveTo>
                <a:cubicBezTo>
                  <a:pt x="764" y="346"/>
                  <a:pt x="764" y="346"/>
                  <a:pt x="764" y="346"/>
                </a:cubicBezTo>
                <a:cubicBezTo>
                  <a:pt x="196" y="346"/>
                  <a:pt x="196" y="346"/>
                  <a:pt x="196" y="346"/>
                </a:cubicBezTo>
                <a:lnTo>
                  <a:pt x="480" y="169"/>
                </a:lnTo>
                <a:close/>
                <a:moveTo>
                  <a:pt x="768" y="629"/>
                </a:moveTo>
                <a:cubicBezTo>
                  <a:pt x="768" y="629"/>
                  <a:pt x="768" y="629"/>
                  <a:pt x="768" y="629"/>
                </a:cubicBezTo>
                <a:cubicBezTo>
                  <a:pt x="768" y="657"/>
                  <a:pt x="745" y="680"/>
                  <a:pt x="716" y="680"/>
                </a:cubicBezTo>
                <a:cubicBezTo>
                  <a:pt x="244" y="680"/>
                  <a:pt x="244" y="680"/>
                  <a:pt x="244" y="680"/>
                </a:cubicBezTo>
                <a:cubicBezTo>
                  <a:pt x="215" y="680"/>
                  <a:pt x="192" y="657"/>
                  <a:pt x="192" y="629"/>
                </a:cubicBezTo>
                <a:cubicBezTo>
                  <a:pt x="192" y="357"/>
                  <a:pt x="192" y="357"/>
                  <a:pt x="192" y="357"/>
                </a:cubicBezTo>
                <a:cubicBezTo>
                  <a:pt x="192" y="354"/>
                  <a:pt x="193" y="351"/>
                  <a:pt x="193" y="348"/>
                </a:cubicBezTo>
                <a:cubicBezTo>
                  <a:pt x="465" y="517"/>
                  <a:pt x="465" y="517"/>
                  <a:pt x="465" y="517"/>
                </a:cubicBezTo>
                <a:cubicBezTo>
                  <a:pt x="465" y="518"/>
                  <a:pt x="465" y="518"/>
                  <a:pt x="466" y="518"/>
                </a:cubicBezTo>
                <a:cubicBezTo>
                  <a:pt x="466" y="518"/>
                  <a:pt x="466" y="518"/>
                  <a:pt x="467" y="519"/>
                </a:cubicBezTo>
                <a:cubicBezTo>
                  <a:pt x="469" y="520"/>
                  <a:pt x="471" y="520"/>
                  <a:pt x="473" y="521"/>
                </a:cubicBezTo>
                <a:cubicBezTo>
                  <a:pt x="473" y="521"/>
                  <a:pt x="473" y="521"/>
                  <a:pt x="473" y="521"/>
                </a:cubicBezTo>
                <a:cubicBezTo>
                  <a:pt x="476" y="522"/>
                  <a:pt x="478" y="522"/>
                  <a:pt x="480" y="522"/>
                </a:cubicBezTo>
                <a:cubicBezTo>
                  <a:pt x="480" y="522"/>
                  <a:pt x="480" y="522"/>
                  <a:pt x="480" y="522"/>
                </a:cubicBezTo>
                <a:cubicBezTo>
                  <a:pt x="482" y="522"/>
                  <a:pt x="485" y="522"/>
                  <a:pt x="487" y="521"/>
                </a:cubicBezTo>
                <a:cubicBezTo>
                  <a:pt x="487" y="521"/>
                  <a:pt x="487" y="521"/>
                  <a:pt x="487" y="521"/>
                </a:cubicBezTo>
                <a:cubicBezTo>
                  <a:pt x="489" y="520"/>
                  <a:pt x="491" y="520"/>
                  <a:pt x="493" y="519"/>
                </a:cubicBezTo>
                <a:cubicBezTo>
                  <a:pt x="494" y="518"/>
                  <a:pt x="494" y="518"/>
                  <a:pt x="494" y="518"/>
                </a:cubicBezTo>
                <a:cubicBezTo>
                  <a:pt x="495" y="518"/>
                  <a:pt x="495" y="518"/>
                  <a:pt x="495" y="517"/>
                </a:cubicBezTo>
                <a:cubicBezTo>
                  <a:pt x="767" y="348"/>
                  <a:pt x="767" y="348"/>
                  <a:pt x="767" y="348"/>
                </a:cubicBezTo>
                <a:cubicBezTo>
                  <a:pt x="767" y="351"/>
                  <a:pt x="768" y="354"/>
                  <a:pt x="768" y="357"/>
                </a:cubicBezTo>
                <a:lnTo>
                  <a:pt x="768" y="629"/>
                </a:lnTo>
                <a:close/>
                <a:moveTo>
                  <a:pt x="768" y="629"/>
                </a:moveTo>
                <a:cubicBezTo>
                  <a:pt x="768" y="629"/>
                  <a:pt x="768" y="629"/>
                  <a:pt x="768" y="629"/>
                </a:cubicBezTo>
              </a:path>
            </a:pathLst>
          </a:custGeom>
          <a:solidFill>
            <a:srgbClr val="06BFA0"/>
          </a:solidFill>
          <a:ln>
            <a:noFill/>
          </a:ln>
          <a:extLst/>
        </p:spPr>
        <p:txBody>
          <a:bodyPr rot="0" vert="horz" wrap="square" lIns="68580" tIns="34290" rIns="68580" bIns="34290" anchor="t" anchorCtr="0" upright="1">
            <a:noAutofit/>
          </a:bodyPr>
          <a:lstStyle/>
          <a:p>
            <a:endParaRPr lang="en-US" sz="1350">
              <a:solidFill>
                <a:srgbClr val="002060"/>
              </a:solidFill>
            </a:endParaRPr>
          </a:p>
        </p:txBody>
      </p:sp>
      <p:pic>
        <p:nvPicPr>
          <p:cNvPr id="30" name="Picture 29"/>
          <p:cNvPicPr>
            <a:picLocks noChangeAspect="1"/>
          </p:cNvPicPr>
          <p:nvPr/>
        </p:nvPicPr>
        <p:blipFill rotWithShape="1">
          <a:blip r:embed="rId3" cstate="print">
            <a:extLst>
              <a:ext uri="{28A0092B-C50C-407E-A947-70E740481C1C}">
                <a14:useLocalDpi xmlns:a14="http://schemas.microsoft.com/office/drawing/2010/main" val="0"/>
              </a:ext>
            </a:extLst>
          </a:blip>
          <a:srcRect t="10845"/>
          <a:stretch/>
        </p:blipFill>
        <p:spPr>
          <a:xfrm>
            <a:off x="2114551" y="1086713"/>
            <a:ext cx="1068297" cy="785958"/>
          </a:xfrm>
          <a:prstGeom prst="rect">
            <a:avLst/>
          </a:prstGeom>
          <a:effectLst/>
        </p:spPr>
      </p:pic>
      <p:sp>
        <p:nvSpPr>
          <p:cNvPr id="17" name="TextBox 16"/>
          <p:cNvSpPr txBox="1"/>
          <p:nvPr/>
        </p:nvSpPr>
        <p:spPr>
          <a:xfrm>
            <a:off x="531174" y="1981201"/>
            <a:ext cx="6022026" cy="3293209"/>
          </a:xfrm>
          <a:prstGeom prst="rect">
            <a:avLst/>
          </a:prstGeom>
          <a:noFill/>
        </p:spPr>
        <p:txBody>
          <a:bodyPr wrap="square" rtlCol="0">
            <a:spAutoFit/>
          </a:bodyPr>
          <a:lstStyle/>
          <a:p>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The Department EEO/DBE Section is available to provide you with technical assistance, resources, guidance, and any other information pertaining to Title VI.  Should you have any questions or concerns regarding the Title VI Program or this presentation, please do not hesitate to contact us.</a:t>
            </a:r>
          </a:p>
          <a:p>
            <a:endPar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endParaRPr>
          </a:p>
          <a:p>
            <a:pPr marL="428625"/>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Isaac Hill, EEO Specialist</a:t>
            </a:r>
          </a:p>
          <a:p>
            <a:pPr marL="428625"/>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Email: </a:t>
            </a:r>
            <a:r>
              <a:rPr lang="en-US" altLang="en-US" sz="1600" b="1" dirty="0">
                <a:solidFill>
                  <a:srgbClr val="0033CC"/>
                </a:solidFill>
                <a:latin typeface="Times New Roman" panose="02020603050405020304" pitchFamily="18" charset="0"/>
                <a:ea typeface="Verdana" pitchFamily="34" charset="0"/>
                <a:cs typeface="Times New Roman" panose="02020603050405020304" pitchFamily="18" charset="0"/>
              </a:rPr>
              <a:t>Isaac.Hill@ardot.gov</a:t>
            </a:r>
          </a:p>
          <a:p>
            <a:pPr marL="428625"/>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Phone: 501-569-2235</a:t>
            </a:r>
          </a:p>
          <a:p>
            <a:pPr marL="428625"/>
            <a:endPar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endParaRPr>
          </a:p>
          <a:p>
            <a:pPr marL="428625"/>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Joanna P. McFadden, </a:t>
            </a:r>
            <a:r>
              <a:rPr lang="en-US" altLang="en-US" sz="1600" dirty="0" smtClean="0">
                <a:solidFill>
                  <a:schemeClr val="bg1"/>
                </a:solidFill>
                <a:latin typeface="Times New Roman" panose="02020603050405020304" pitchFamily="18" charset="0"/>
                <a:ea typeface="Verdana" pitchFamily="34" charset="0"/>
                <a:cs typeface="Times New Roman" panose="02020603050405020304" pitchFamily="18" charset="0"/>
              </a:rPr>
              <a:t>EEO/DBE Officer</a:t>
            </a:r>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
            </a:r>
            <a:b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br>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Email: </a:t>
            </a:r>
            <a:r>
              <a:rPr lang="en-US" altLang="en-US" sz="1600" b="1" dirty="0">
                <a:solidFill>
                  <a:srgbClr val="0033CC"/>
                </a:solidFill>
                <a:latin typeface="Times New Roman" panose="02020603050405020304" pitchFamily="18" charset="0"/>
                <a:ea typeface="Verdana" pitchFamily="34" charset="0"/>
                <a:cs typeface="Times New Roman" panose="02020603050405020304" pitchFamily="18" charset="0"/>
              </a:rPr>
              <a:t>Joanna.McFadden@ardot.gov</a:t>
            </a:r>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 </a:t>
            </a:r>
          </a:p>
          <a:p>
            <a:pPr marL="428625"/>
            <a:r>
              <a:rPr lang="en-US" altLang="en-US" sz="1600" dirty="0">
                <a:solidFill>
                  <a:schemeClr val="bg1"/>
                </a:solidFill>
                <a:latin typeface="Times New Roman" panose="02020603050405020304" pitchFamily="18" charset="0"/>
                <a:ea typeface="Verdana" pitchFamily="34" charset="0"/>
                <a:cs typeface="Times New Roman" panose="02020603050405020304" pitchFamily="18" charset="0"/>
              </a:rPr>
              <a:t>Phone: 501-569-2298</a:t>
            </a:r>
          </a:p>
        </p:txBody>
      </p:sp>
    </p:spTree>
    <p:extLst>
      <p:ext uri="{BB962C8B-B14F-4D97-AF65-F5344CB8AC3E}">
        <p14:creationId xmlns:p14="http://schemas.microsoft.com/office/powerpoint/2010/main" val="372092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barn(inVertical)">
                                      <p:cBhvr>
                                        <p:cTn id="7" dur="500"/>
                                        <p:tgtEl>
                                          <p:spTgt spid="2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nodePh="1">
                                  <p:stCondLst>
                                    <p:cond delay="0"/>
                                  </p:stCondLst>
                                  <p:endCondLst>
                                    <p:cond evt="begin" delay="0">
                                      <p:tn val="14"/>
                                    </p:cond>
                                  </p:endCondLst>
                                  <p:childTnLst>
                                    <p:set>
                                      <p:cBhvr>
                                        <p:cTn id="15" dur="1" fill="hold">
                                          <p:stCondLst>
                                            <p:cond delay="0"/>
                                          </p:stCondLst>
                                        </p:cTn>
                                        <p:tgtEl>
                                          <p:spTgt spid="15"/>
                                        </p:tgtEl>
                                        <p:attrNameLst>
                                          <p:attrName>style.visibility</p:attrName>
                                        </p:attrNameLst>
                                      </p:cBhvr>
                                      <p:to>
                                        <p:strVal val="visible"/>
                                      </p:to>
                                    </p:set>
                                    <p:animEffect transition="in" filter="barn(inVertical)">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barn(inVertical)">
                                      <p:cBhvr>
                                        <p:cTn id="21" dur="500"/>
                                        <p:tgtEl>
                                          <p:spTgt spid="17"/>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barn(inVertical)">
                                      <p:cBhvr>
                                        <p:cTn id="24" dur="500"/>
                                        <p:tgtEl>
                                          <p:spTgt spid="18"/>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barn(inVertical)">
                                      <p:cBhvr>
                                        <p:cTn id="27" dur="500"/>
                                        <p:tgtEl>
                                          <p:spTgt spid="19"/>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barn(inVertical)">
                                      <p:cBhvr>
                                        <p:cTn id="30" dur="500"/>
                                        <p:tgtEl>
                                          <p:spTgt spid="20"/>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21"/>
                                        </p:tgtEl>
                                        <p:attrNameLst>
                                          <p:attrName>style.visibility</p:attrName>
                                        </p:attrNameLst>
                                      </p:cBhvr>
                                      <p:to>
                                        <p:strVal val="visible"/>
                                      </p:to>
                                    </p:set>
                                    <p:animEffect transition="in" filter="barn(inVertical)">
                                      <p:cBhvr>
                                        <p:cTn id="3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3" grpId="0" animBg="1"/>
      <p:bldP spid="4" grpId="0"/>
      <p:bldP spid="15" grpId="0"/>
      <p:bldP spid="18" grpId="0" animBg="1"/>
      <p:bldP spid="19" grpId="0" animBg="1"/>
      <p:bldP spid="20" grpId="0" animBg="1"/>
      <p:bldP spid="21" grpId="0" animBg="1"/>
      <p:bldP spid="1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6688</TotalTime>
  <Words>2498</Words>
  <Application>Microsoft Office PowerPoint</Application>
  <PresentationFormat>On-screen Show (4:3)</PresentationFormat>
  <Paragraphs>216</Paragraphs>
  <Slides>28</Slides>
  <Notes>1</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28</vt:i4>
      </vt:variant>
    </vt:vector>
  </HeadingPairs>
  <TitlesOfParts>
    <vt:vector size="40" baseType="lpstr">
      <vt:lpstr>Arial</vt:lpstr>
      <vt:lpstr>Calibri</vt:lpstr>
      <vt:lpstr>Calibri Light</vt:lpstr>
      <vt:lpstr>Georgia</vt:lpstr>
      <vt:lpstr>Open Sans Semibold</vt:lpstr>
      <vt:lpstr>Raleway</vt:lpstr>
      <vt:lpstr>Rancho</vt:lpstr>
      <vt:lpstr>Rockwell Condensed</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Limited English Proficiency Video             -Optional Video </vt:lpstr>
      <vt:lpstr>PowerPoint Presentation</vt:lpstr>
      <vt:lpstr>PowerPoint Presentation</vt:lpstr>
      <vt:lpstr>Funding Examples That Warrants FHWA Title VI Compliance and Review </vt:lpstr>
      <vt:lpstr>Funding Examples That Warrants FTA Title VI Compliance and Review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Hill, Isaac N</dc:creator>
  <cp:lastModifiedBy>Hill, Isaac</cp:lastModifiedBy>
  <cp:revision>201</cp:revision>
  <dcterms:created xsi:type="dcterms:W3CDTF">2018-11-14T15:17:02Z</dcterms:created>
  <dcterms:modified xsi:type="dcterms:W3CDTF">2022-07-18T14:06:27Z</dcterms:modified>
</cp:coreProperties>
</file>