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ink/ink9.xml" ContentType="application/inkml+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ink/ink10.xml" ContentType="application/inkml+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56" r:id="rId5"/>
  </p:sldMasterIdLst>
  <p:notesMasterIdLst>
    <p:notesMasterId r:id="rId97"/>
  </p:notesMasterIdLst>
  <p:sldIdLst>
    <p:sldId id="256" r:id="rId6"/>
    <p:sldId id="345" r:id="rId7"/>
    <p:sldId id="382" r:id="rId8"/>
    <p:sldId id="381" r:id="rId9"/>
    <p:sldId id="592" r:id="rId10"/>
    <p:sldId id="593" r:id="rId11"/>
    <p:sldId id="591" r:id="rId12"/>
    <p:sldId id="590" r:id="rId13"/>
    <p:sldId id="594" r:id="rId14"/>
    <p:sldId id="618" r:id="rId15"/>
    <p:sldId id="617" r:id="rId16"/>
    <p:sldId id="619" r:id="rId17"/>
    <p:sldId id="620" r:id="rId18"/>
    <p:sldId id="621" r:id="rId19"/>
    <p:sldId id="682" r:id="rId20"/>
    <p:sldId id="622" r:id="rId21"/>
    <p:sldId id="624" r:id="rId22"/>
    <p:sldId id="625" r:id="rId23"/>
    <p:sldId id="281" r:id="rId24"/>
    <p:sldId id="626" r:id="rId25"/>
    <p:sldId id="627" r:id="rId26"/>
    <p:sldId id="606" r:id="rId27"/>
    <p:sldId id="323" r:id="rId28"/>
    <p:sldId id="628" r:id="rId29"/>
    <p:sldId id="629" r:id="rId30"/>
    <p:sldId id="630" r:id="rId31"/>
    <p:sldId id="631" r:id="rId32"/>
    <p:sldId id="301" r:id="rId33"/>
    <p:sldId id="683" r:id="rId34"/>
    <p:sldId id="633" r:id="rId35"/>
    <p:sldId id="632" r:id="rId36"/>
    <p:sldId id="344" r:id="rId37"/>
    <p:sldId id="634" r:id="rId38"/>
    <p:sldId id="635" r:id="rId39"/>
    <p:sldId id="636" r:id="rId40"/>
    <p:sldId id="357" r:id="rId41"/>
    <p:sldId id="637" r:id="rId42"/>
    <p:sldId id="258" r:id="rId43"/>
    <p:sldId id="257" r:id="rId44"/>
    <p:sldId id="561" r:id="rId45"/>
    <p:sldId id="639" r:id="rId46"/>
    <p:sldId id="393" r:id="rId47"/>
    <p:sldId id="640" r:id="rId48"/>
    <p:sldId id="489" r:id="rId49"/>
    <p:sldId id="641" r:id="rId50"/>
    <p:sldId id="642" r:id="rId51"/>
    <p:sldId id="497" r:id="rId52"/>
    <p:sldId id="645" r:id="rId53"/>
    <p:sldId id="643" r:id="rId54"/>
    <p:sldId id="537" r:id="rId55"/>
    <p:sldId id="394" r:id="rId56"/>
    <p:sldId id="644" r:id="rId57"/>
    <p:sldId id="646" r:id="rId58"/>
    <p:sldId id="648" r:id="rId59"/>
    <p:sldId id="657" r:id="rId60"/>
    <p:sldId id="647" r:id="rId61"/>
    <p:sldId id="659" r:id="rId62"/>
    <p:sldId id="649" r:id="rId63"/>
    <p:sldId id="650" r:id="rId64"/>
    <p:sldId id="653" r:id="rId65"/>
    <p:sldId id="654" r:id="rId66"/>
    <p:sldId id="656" r:id="rId67"/>
    <p:sldId id="655" r:id="rId68"/>
    <p:sldId id="684" r:id="rId69"/>
    <p:sldId id="685" r:id="rId70"/>
    <p:sldId id="651" r:id="rId71"/>
    <p:sldId id="585" r:id="rId72"/>
    <p:sldId id="658" r:id="rId73"/>
    <p:sldId id="686" r:id="rId74"/>
    <p:sldId id="661" r:id="rId75"/>
    <p:sldId id="662" r:id="rId76"/>
    <p:sldId id="687" r:id="rId77"/>
    <p:sldId id="691" r:id="rId78"/>
    <p:sldId id="693" r:id="rId79"/>
    <p:sldId id="695" r:id="rId80"/>
    <p:sldId id="694" r:id="rId81"/>
    <p:sldId id="692" r:id="rId82"/>
    <p:sldId id="702" r:id="rId83"/>
    <p:sldId id="703" r:id="rId84"/>
    <p:sldId id="704" r:id="rId85"/>
    <p:sldId id="700" r:id="rId86"/>
    <p:sldId id="701" r:id="rId87"/>
    <p:sldId id="705" r:id="rId88"/>
    <p:sldId id="669" r:id="rId89"/>
    <p:sldId id="689" r:id="rId90"/>
    <p:sldId id="672" r:id="rId91"/>
    <p:sldId id="673" r:id="rId92"/>
    <p:sldId id="676" r:id="rId93"/>
    <p:sldId id="675" r:id="rId94"/>
    <p:sldId id="690" r:id="rId95"/>
    <p:sldId id="677" r:id="rId9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87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605B68-ABB8-8472-E7B1-C61EAB2345EC}" v="921" dt="2026-05-12T15:31:46.128"/>
    <p1510:client id="{4E35E7E3-FDE2-08F4-BCD6-1696FFDA6BAB}" v="79" dt="2026-05-11T15:11:52.6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microsoft.com/office/2015/10/relationships/revisionInfo" Target="revisionInfo.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presProps" Target="presProps.xml"/><Relationship Id="rId3" Type="http://schemas.openxmlformats.org/officeDocument/2006/relationships/customXml" Target="../customXml/item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18T23:18:52.424"/>
    </inkml:context>
    <inkml:brush xml:id="br0">
      <inkml:brushProperty name="width" value="0.1" units="cm"/>
      <inkml:brushProperty name="height" value="0.1" units="cm"/>
    </inkml:brush>
  </inkml:definitions>
  <inkml:trace contextRef="#ctx0" brushRef="#br0">7474 7990 16383 0 0,'0'0'0'0'0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19T14:17:54.514"/>
    </inkml:context>
    <inkml:brush xml:id="br0">
      <inkml:brushProperty name="width" value="0.35" units="cm"/>
      <inkml:brushProperty name="height" value="0.35" units="cm"/>
      <inkml:brushProperty name="color" value="#008C3A"/>
    </inkml:brush>
  </inkml:definitions>
  <inkml:trace contextRef="#ctx0" brushRef="#br0">8453 10282 16383 0 0,'3'-9'0'0'0,"10"-6"0"0"0,9-6 0 0 0,7 0 0 0 0,1 0 0 0 0,1 2 0 0 0,-1 0 0 0 0,0 4 0 0 0,-1 4 0 0 0,-4 2 0 0 0,0 1 0 0 0,-3 6 0 0 0,-10 3 0 0 0,-8 4 0 0 0,-10 1 0 0 0,-5 3 0 0 0,-8 0 0 0 0,0-2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18T23:18:52.425"/>
    </inkml:context>
    <inkml:brush xml:id="br0">
      <inkml:brushProperty name="width" value="0.1" units="cm"/>
      <inkml:brushProperty name="height" value="0.1" units="cm"/>
    </inkml:brush>
  </inkml:definitions>
  <inkml:trace contextRef="#ctx0" brushRef="#br0">7474 7990 16383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19T14:17:40.545"/>
    </inkml:context>
    <inkml:brush xml:id="br0">
      <inkml:brushProperty name="width" value="0.35" units="cm"/>
      <inkml:brushProperty name="height" value="0.35" units="cm"/>
      <inkml:brushProperty name="color" value="#008C3A"/>
    </inkml:brush>
  </inkml:definitions>
  <inkml:trace contextRef="#ctx0" brushRef="#br0">6879 7541 16383 0 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19T14:17:40.546"/>
    </inkml:context>
    <inkml:brush xml:id="br0">
      <inkml:brushProperty name="width" value="0.35" units="cm"/>
      <inkml:brushProperty name="height" value="0.35" units="cm"/>
      <inkml:brushProperty name="color" value="#008C3A"/>
    </inkml:brush>
  </inkml:definitions>
  <inkml:trace contextRef="#ctx0" brushRef="#br0">6879 7541 16383 0 0,'0'3'0'0'0,"3"4"0"0"0,4 0 0 0 0,7 0 0 0 0,4-1 0 0 0,2-3 0 0 0,0-1 0 0 0,0-1 0 0 0,0-1 0 0 0,-1 0 0 0 0,3 0 0 0 0,-3 3 0 0 0,-1 0 0 0 0,-2 1 0 0 0,1-1 0 0 0,0-1 0 0 0,0-1 0 0 0,0 0 0 0 0,3-1 0 0 0,2 0 0 0 0,-1 0 0 0 0,0 0 0 0 0,-2 0 0 0 0,-2 0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19T14:17:40.547"/>
    </inkml:context>
    <inkml:brush xml:id="br0">
      <inkml:brushProperty name="width" value="0.35" units="cm"/>
      <inkml:brushProperty name="height" value="0.35" units="cm"/>
      <inkml:brushProperty name="color" value="#008C3A"/>
    </inkml:brush>
  </inkml:definitions>
  <inkml:trace contextRef="#ctx0" brushRef="#br0">11549 8797 16383 0 0,'0'0'0'0'0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03T17:29:31.500"/>
    </inkml:context>
    <inkml:brush xml:id="br0">
      <inkml:brushProperty name="width" value="0.1" units="cm"/>
      <inkml:brushProperty name="height" value="0.1" units="cm"/>
      <inkml:brushProperty name="color" value="#008C3A"/>
    </inkml:brush>
  </inkml:definitions>
  <inkml:trace contextRef="#ctx0" brushRef="#br0">9243 6496 16383 0 0,'0'42'0'0'0,"0"16"0"0"0,0 3 0 0 0,-3-8 0 0 0,-4-5 0 0 0,-7-9 0 0 0,-4-8 0 0 0,-2-6 0 0 0,-3-7 0 0 0,-2-7 0 0 0,-1-5 0 0 0,-3-1 0 0 0,-6-1 0 0 0,1-1 0 0 0,2-2 0 0 0,2 0 0 0 0,2-1 0 0 0,0 0 0 0 0,2 0 0 0 0,2 0 0 0 0,2 0 0 0 0,3-1 0 0 0,0 1 0 0 0,1 0 0 0 0,4-3 0 0 0,4-4 0 0 0,3-10 0 0 0,7-4 0 0 0,3-3 0 0 0,0-3 0 0 0,1 1 0 0 0,-1-2 0 0 0,-1 7 0 0 0,-1 10 0 0 0,0 7 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03T17:29:52.955"/>
    </inkml:context>
    <inkml:brush xml:id="br0">
      <inkml:brushProperty name="width" value="0.35" units="cm"/>
      <inkml:brushProperty name="height" value="0.35" units="cm"/>
    </inkml:brush>
  </inkml:definitions>
  <inkml:trace contextRef="#ctx0" brushRef="#br0">8492 6575 16383 0 0,'9'0'0'0'0,"6"0"0"0"0,4 0 0 0 0,1 0 0 0 0,0 0 0 0 0,0 0 0 0 0,0 0 0 0 0,2 0 0 0 0,0 0 0 0 0,0 0 0 0 0,-1 0 0 0 0,-1 0 0 0 0,-2 0 0 0 0,1 0 0 0 0,-1 0 0 0 0,2 0 0 0 0,2 0 0 0 0,-1 0 0 0 0,-1 0 0 0 0,0 0 0 0 0,-1 0 0 0 0,-4 3 0 0 0,-4 4 0 0 0,-1 1 0 0 0,4-1 0 0 0,2 1 0 0 0,-1 6 0 0 0,-1 0 0 0 0,1-3 0 0 0,1-2 0 0 0,-3-1 0 0 0,0 3 0 0 0,0-2 0 0 0,5-2 0 0 0,1 1 0 0 0,1 2 0 0 0,0-1 0 0 0,0-2 0 0 0,-1-1 0 0 0,0-3 0 0 0,2-2 0 0 0,1 0 0 0 0,-1-1 0 0 0,-3 3 0 0 0,-2 0 0 0 0,-1 1 0 0 0,-3 1 0 0 0,-1 1 0 0 0,2-1 0 0 0,1-1 0 0 0,4-2 0 0 0,-1 3 0 0 0,-1-1 0 0 0,1 0 0 0 0,-3 5 0 0 0,-1 1 0 0 0,1-1 0 0 0,-3 0 0 0 0,-3 3 0 0 0,1-2 0 0 0,1-2 0 0 0,5-2 0 0 0,3-3 0 0 0,-1 2 0 0 0,-1 0 0 0 0,-1-2 0 0 0,2 0 0 0 0,-1-1 0 0 0,1-1 0 0 0,3-1 0 0 0,2 0 0 0 0,-1 0 0 0 0,0 0 0 0 0,-1 0 0 0 0,-1-1 0 0 0,-4-2 0 0 0,-1-1 0 0 0,3-3 0 0 0,2 0 0 0 0,-3 4 0 0 0,-4 6 0 0 0,-4 5 0 0 0,-3 4 0 0 0,-3 3 0 0 0,-1 6 0 0 0,-1 1 0 0 0,-1 0 0 0 0,0 0 0 0 0,-6-4 0 0 0,-1-3 0 0 0,-3 0 0 0 0,0 1 0 0 0,0 2 0 0 0,1 2 0 0 0,3 1 0 0 0,-1-4 0 0 0,-2-1 0 0 0,-2-1 0 0 0,-2-3 0 0 0,-5 0 0 0 0,-2 1 0 0 0,0-3 0 0 0,0-1 0 0 0,0-4 0 0 0,2-2 0 0 0,0-2 0 0 0,4 6 0 0 0,-2 0 0 0 0,-1 1 0 0 0,0-3 0 0 0,0-1 0 0 0,-1-2 0 0 0,1 0 0 0 0,0-2 0 0 0,-3 0 0 0 0,0 0 0 0 0,-1-1 0 0 0,2 1 0 0 0,0 0 0 0 0,1 0 0 0 0,0 0 0 0 0,2 0 0 0 0,-4-1 0 0 0,-1 1 0 0 0,1-3 0 0 0,1 0 0 0 0,0-1 0 0 0,1 1 0 0 0,1 1 0 0 0,-3 0 0 0 0,-1-2 0 0 0,4-3 0 0 0,1-1 0 0 0,2-1 0 0 0,-1 0 0 0 0,3-2 0 0 0,0 2 0 0 0,3-1 0 0 0,0-1 0 0 0,-5 0 0 0 0,-2 3 0 0 0,-1-4 0 0 0,1-2 0 0 0,2 1 0 0 0,3-1 0 0 0,1 3 0 0 0,1 0 0 0 0,1-2 0 0 0,-2 0 0 0 0,-5 0 0 0 0,-3 4 0 0 0,2 0 0 0 0,1 1 0 0 0,0 3 0 0 0,3-5 0 0 0,0 0 0 0 0,0 2 0 0 0,-1-2 0 0 0,-1 2 0 0 0,2-1 0 0 0,-3 1 0 0 0,-2-1 0 0 0,3-2 0 0 0,0 0 0 0 0,0 3 0 0 0,3 0 0 0 0,0-3 0 0 0,-1 2 0 0 0,-1-5 0 0 0,-5-2 0 0 0,-4 1 0 0 0,1 1 0 0 0,2-1 0 0 0,1-1 0 0 0,4 0 0 0 0,1 2 0 0 0,-3 1 0 0 0,2-1 0 0 0,0 2 0 0 0,-1 4 0 0 0,7 2 0 0 0,9 3 0 0 0,9 2 0 0 0,5 0 0 0 0,4 2 0 0 0,1-1 0 0 0,1 1 0 0 0,0-1 0 0 0,2 1 0 0 0,1-1 0 0 0,-1 0 0 0 0,-1 0 0 0 0,-1 3 0 0 0,-1 4 0 0 0,-1 1 0 0 0,3 2 0 0 0,1-1 0 0 0,2-2 0 0 0,0 1 0 0 0,0 3 0 0 0,-2-2 0 0 0,1-1 0 0 0,0 0 0 0 0,0-1 0 0 0,-6 4 0 0 0,-1 1 0 0 0,-1-2 0 0 0,0-3 0 0 0,0-2 0 0 0,8-3 0 0 0,1-1 0 0 0,1 0 0 0 0,-2-2 0 0 0,-1 1 0 0 0,2-4 0 0 0,-1 0 0 0 0,2-3 0 0 0,6-1 0 0 0,0 2 0 0 0,-1 2 0 0 0,-4 1 0 0 0,-2 1 0 0 0,-4 2 0 0 0,3-1 0 0 0,-5 8 0 0 0,-3 4 0 0 0,-6 4 0 0 0,-4 2 0 0 0,-2 1 0 0 0,-3 1 0 0 0,0 0 0 0 0,-1 0 0 0 0,0 2 0 0 0,0 2 0 0 0,1-2 0 0 0,-1 0 0 0 0,1-1 0 0 0,0-7 0 0 0,9-21 0 0 0,21-26 0 0 0,23-30 0 0 0,18-32 0 0 0,15-38 0 0 0,7-15 0 0 0,1-11 0 0 0,-1-4 0 0 0,-5 5 0 0 0,-14 22 0 0 0,-13 27 0 0 0,-15 28 0 0 0,-14 32 0 0 0,-14 26 0 0 0,-9 22 0 0 0,-6 16 0 0 0,-4 9 0 0 0,-1 3 0 0 0,-7-2 0 0 0,-2-2 0 0 0,-2-3 0 0 0,-1 0 0 0 0,1-2 0 0 0,0-3 0 0 0,-1 2 0 0 0,2 2 0 0 0,0-3 0 0 0,2-1 0 0 0,0 1 0 0 0,-4 0 0 0 0,-1 1 0 0 0,1-3 0 0 0,1 0 0 0 0,4 1 0 0 0,0 3 0 0 0,2 3 0 0 0,-2-3 0 0 0,2-1 0 0 0,1 0 0 0 0,-1-3 0 0 0,-2-3 0 0 0,-3-5 0 0 0,-5-1 0 0 0,0-6 0 0 0,0-2 0 0 0,0-3 0 0 0,3-7 0 0 0,1 0 0 0 0,-1-2 0 0 0,3 0 0 0 0,-1-2 0 0 0,0 1 0 0 0,-5-7 0 0 0,-2-1 0 0 0,-5-1 0 0 0,3 2 0 0 0,-4 2 0 0 0,1 2 0 0 0,3-3 0 0 0,1 4 0 0 0,2 5 0 0 0,0 4 0 0 0,4 1 0 0 0,0 0 0 0 0,-2 0 0 0 0,-2 0 0 0 0,-1-2 0 0 0,0 0 0 0 0,0 3 0 0 0,3-1 0 0 0,2 2 0 0 0,-1 2 0 0 0,-2 1 0 0 0,-3 2 0 0 0,0 1 0 0 0,0 1 0 0 0,1 0 0 0 0,0 0 0 0 0,0 1 0 0 0,-2-1 0 0 0,-1 0 0 0 0,1 0 0 0 0,0 0 0 0 0,2 0 0 0 0,0 0 0 0 0,3 3 0 0 0,3 1 0 0 0,2 3 0 0 0,3 3 0 0 0,1 0 0 0 0,-5 1 0 0 0,-1 5 0 0 0,-1 3 0 0 0,0-2 0 0 0,1-1 0 0 0,3 0 0 0 0,1-3 0 0 0,-2-1 0 0 0,1 1 0 0 0,3 1 0 0 0,2 2 0 0 0,-1 3 0 0 0,-2 2 0 0 0,-1 0 0 0 0,3 0 0 0 0,1-1 0 0 0,2-1 0 0 0,1 0 0 0 0,-5 2 0 0 0,-4-3 0 0 0,0 0 0 0 0,-2-1 0 0 0,-1-4 0 0 0,2 0 0 0 0,0 0 0 0 0,-2-2 0 0 0,3 0 0 0 0,-1 2 0 0 0,-4 3 0 0 0,1 4 0 0 0,0-3 0 0 0,-1 2 0 0 0,0 1 0 0 0,-1 0 0 0 0,0 2 0 0 0,-4 1 0 0 0,0 0 0 0 0,-1-2 0 0 0,5-1 0 0 0,1-1 0 0 0,0-4 0 0 0,4-1 0 0 0,3 3 0 0 0,1 1 0 0 0,-2 1 0 0 0,1 0 0 0 0,-1 0 0 0 0,-5 0 0 0 0,0-1 0 0 0,3 3 0 0 0,4 1 0 0 0,5-4 0 0 0,7-10 0 0 0,8-13 0 0 0,9-15 0 0 0,3-12 0 0 0,1-4 0 0 0,-1 1 0 0 0,-4 3 0 0 0,-3 4 0 0 0,1 8 0 0 0,-1 3 0 0 0,-2 2 0 0 0,1-2 0 0 0,-4-2 0 0 0,1 2 0 0 0,0 2 0 0 0,-2 0 0 0 0,0 3 0 0 0,1 0 0 0 0,-1-1 0 0 0,0 2 0 0 0,-1 0 0 0 0,3-5 0 0 0,3-2 0 0 0,-2-1 0 0 0,0 3 0 0 0,-2 0 0 0 0,-1 1 0 0 0,1-6 0 0 0,-1-3 0 0 0,6-3 0 0 0,4-13 0 0 0,3-4 0 0 0,8-5 0 0 0,-3-2 0 0 0,-2-2 0 0 0,-7 5 0 0 0,-5 8 0 0 0,-4 11 0 0 0,-3 7 0 0 0,0 4 0 0 0,2-4 0 0 0,-1 0 0 0 0,4-4 0 0 0,3 4 0 0 0,-2 2 0 0 0,-2 7 0 0 0,-5 9 0 0 0,-2 9 0 0 0,-8 11 0 0 0,-4 10 0 0 0,-4 4 0 0 0,-3-1 0 0 0,1 3 0 0 0,3 1 0 0 0,3-4 0 0 0,3-3 0 0 0,1-3 0 0 0,2 0 0 0 0,1 0 0 0 0,1-2 0 0 0,-1 0 0 0 0,1-2 0 0 0,-1-1 0 0 0,1 6 0 0 0,-4 5 0 0 0,-4 3 0 0 0,-1-1 0 0 0,1 1 0 0 0,2-3 0 0 0,2-3 0 0 0,1 1 0 0 0,1-3 0 0 0,0-1 0 0 0,-5-5 0 0 0,-1-5 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03T17:30:22.115"/>
    </inkml:context>
    <inkml:brush xml:id="br0">
      <inkml:brushProperty name="width" value="0.35" units="cm"/>
      <inkml:brushProperty name="height" value="0.35" units="cm"/>
      <inkml:brushProperty name="color" value="#FFFFFF"/>
    </inkml:brush>
  </inkml:definitions>
  <inkml:trace contextRef="#ctx0" brushRef="#br0">8573 5331 16383 0 0,'0'9'0'0'0,"0"6"0"0"0,0 4 0 0 0,-3 4 0 0 0,-4 1 0 0 0,-1 3 0 0 0,-2 0 0 0 0,-2-2 0 0 0,-3-3 0 0 0,3-1 0 0 0,-2-4 0 0 0,4-3 0 0 0,2 0 0 0 0,0 3 0 0 0,1 2 0 0 0,2 1 0 0 0,-5-3 0 0 0,1-2 0 0 0,0 0 0 0 0,3 0 0 0 0,2 1 0 0 0,1 4 0 0 0,2 1 0 0 0,1 0 0 0 0,0-1 0 0 0,1 0 0 0 0,-1-1 0 0 0,-3 6 0 0 0,0 4 0 0 0,-1 12 0 0 0,1 6 0 0 0,-2 3 0 0 0,0-1 0 0 0,0 1 0 0 0,2-6 0 0 0,1-7 0 0 0,0-6 0 0 0,2-4 0 0 0,0-2 0 0 0,0-3 0 0 0,0-2 0 0 0,0-2 0 0 0,0 0 0 0 0,1-1 0 0 0,-1 3 0 0 0,0 1 0 0 0,-3-3 0 0 0,-1-2 0 0 0,0 0 0 0 0,-5 0 0 0 0,-1 0 0 0 0,1 7 0 0 0,-1 2 0 0 0,1 0 0 0 0,3-2 0 0 0,1-1 0 0 0,0 5 0 0 0,0 3 0 0 0,0 6 0 0 0,-1-4 0 0 0,1-3 0 0 0,0-5 0 0 0,2-2 0 0 0,0-3 0 0 0,2-1 0 0 0,1 2 0 0 0,-3 1 0 0 0,-1-1 0 0 0,0 0 0 0 0,1 0 0 0 0,2-2 0 0 0,-1 0 0 0 0,2 3 0 0 0,-1 1 0 0 0,1-1 0 0 0,1 0 0 0 0,-1-1 0 0 0,0-2 0 0 0,3-2 0 0 0,4-2 0 0 0,4-4 0 0 0,3-2 0 0 0,5-4 0 0 0,2-1 0 0 0,1-3 0 0 0,-3 6 0 0 0,-3 2 0 0 0,0-1 0 0 0,0-2 0 0 0,0-1 0 0 0,-3 1 0 0 0,3 1 0 0 0,2-2 0 0 0,0-1 0 0 0,0-1 0 0 0,1 2 0 0 0,-1 0 0 0 0,0 0 0 0 0,3-1 0 0 0,1-1 0 0 0,0-1 0 0 0,-2 0 0 0 0,0-1 0 0 0,-1 0 0 0 0,-1 0 0 0 0,3-1 0 0 0,1 1 0 0 0,2 0 0 0 0,1 0 0 0 0,-2 0 0 0 0,5 0 0 0 0,0 0 0 0 0,-1 0 0 0 0,-2 0 0 0 0,-3 0 0 0 0,-2 0 0 0 0,2 0 0 0 0,0 0 0 0 0,-1 0 0 0 0,-1 0 0 0 0,0 0 0 0 0,-2 0 0 0 0,-3 3 0 0 0,-1 1 0 0 0,3 0 0 0 0,1-1 0 0 0,1 2 0 0 0,0 0 0 0 0,0 0 0 0 0,0-2 0 0 0,-1-1 0 0 0,3 3 0 0 0,4-1 0 0 0,-2 3 0 0 0,0 0 0 0 0,-3 5 0 0 0,1 3 0 0 0,0-1 0 0 0,-1 1 0 0 0,-1 0 0 0 0,0-2 0 0 0,-1-4 0 0 0,0-3 0 0 0,0-2 0 0 0,-4 0 0 0 0,3 1 0 0 0,1-2 0 0 0,0 0 0 0 0,0-2 0 0 0,-2-3 0 0 0,-2-5 0 0 0,0-1 0 0 0,-2-2 0 0 0,6-5 0 0 0,2 0 0 0 0,2-1 0 0 0,5-1 0 0 0,4 3 0 0 0,10 4 0 0 0,12 3 0 0 0,3 4 0 0 0,1 1 0 0 0,-3 2 0 0 0,-8 0 0 0 0,-5 1 0 0 0,-10-4 0 0 0,-11-3 0 0 0,-8-7 0 0 0,-6-5 0 0 0,-4-2 0 0 0,-3 0 0 0 0,2 0 0 0 0,4 0 0 0 0,1-5 0 0 0,3-2 0 0 0,-1 2 0 0 0,-1 1 0 0 0,-2 2 0 0 0,-2 1 0 0 0,-2 2 0 0 0,3-2 0 0 0,0 0 0 0 0,3-3 0 0 0,5-1 0 0 0,2-1 0 0 0,1-3 0 0 0,0 1 0 0 0,-1 2 0 0 0,-1 3 0 0 0,-2-2 0 0 0,0 5 0 0 0,-2 1 0 0 0,0 3 0 0 0,5 2 0 0 0,0 2 0 0 0,-2-1 0 0 0,-1-1 0 0 0,-1-1 0 0 0,-3-4 0 0 0,-3-1 0 0 0,-2-1 0 0 0,-1 0 0 0 0,-1 1 0 0 0,0 1 0 0 0,0 0 0 0 0,-1-2 0 0 0,1-1 0 0 0,-7 1 0 0 0,-4 0 0 0 0,-1 2 0 0 0,2 0 0 0 0,3 0 0 0 0,-1 5 0 0 0,-2 3 0 0 0,1 1 0 0 0,-1-3 0 0 0,-2-1 0 0 0,1 1 0 0 0,3-2 0 0 0,-1 2 0 0 0,-4 4 0 0 0,-1-1 0 0 0,3 0 0 0 0,0 0 0 0 0,1 0 0 0 0,4-2 0 0 0,1-5 0 0 0,3-2 0 0 0,1-1 0 0 0,1-1 0 0 0,0 2 0 0 0,1-1 0 0 0,-1 2 0 0 0,0-4 0 0 0,1 0 0 0 0,-1 1 0 0 0,0 0 0 0 0,0 2 0 0 0,6 0 0 0 0,2 0 0 0 0,-3 5 0 0 0,-6 3 0 0 0,-6 4 0 0 0,-4 4 0 0 0,0-5 0 0 0,-2-3 0 0 0,-2 0 0 0 0,0-1 0 0 0,1-2 0 0 0,-2 2 0 0 0,-2 3 0 0 0,0 3 0 0 0,-1 2 0 0 0,0 2 0 0 0,1 2 0 0 0,-1 0 0 0 0,-2 1 0 0 0,0-1 0 0 0,-1-2 0 0 0,1-2 0 0 0,5-2 0 0 0,1-1 0 0 0,0 1 0 0 0,0 1 0 0 0,0 3 0 0 0,-4 0 0 0 0,-2 1 0 0 0,0 1 0 0 0,0 0 0 0 0,2 0 0 0 0,-1 1 0 0 0,2-1 0 0 0,-3 0 0 0 0,-1-3 0 0 0,1-1 0 0 0,3-2 0 0 0,3-1 0 0 0,-1 1 0 0 0,1 1 0 0 0,0 2 0 0 0,-5 2 0 0 0,0 0 0 0 0,-1 1 0 0 0,0 0 0 0 0,1 0 0 0 0,1 0 0 0 0,1 1 0 0 0,-3-1 0 0 0,-1 0 0 0 0,1 0 0 0 0,0 0 0 0 0,1 0 0 0 0,1 0 0 0 0,1 0 0 0 0,0 0 0 0 0,-2 0 0 0 0,-2 0 0 0 0,1 0 0 0 0,0 0 0 0 0,2 0 0 0 0,0 0 0 0 0,1 0 0 0 0,-3 0 0 0 0,-1 0 0 0 0,1 0 0 0 0,0 0 0 0 0,1 0 0 0 0,2 0 0 0 0,2-6 0 0 0,5-5 0 0 0,2-1 0 0 0,-5 3 0 0 0,-2 1 0 0 0,-2 3 0 0 0,0 2 0 0 0,-1 2 0 0 0,0-2 0 0 0,1-1 0 0 0,-3 1 0 0 0,-1-3 0 0 0,0 0 0 0 0,1 2 0 0 0,4-3 0 0 0,2 1 0 0 0,1 1 0 0 0,2-2 0 0 0,1 1 0 0 0,-2 1 0 0 0,-3 1 0 0 0,-3 2 0 0 0,-1 1 0 0 0,0 0 0 0 0,3 4 0 0 0,2 2 0 0 0,0 2 0 0 0,3 3 0 0 0,-3 9 0 0 0,2 7 0 0 0,2 15 0 0 0,4 12 0 0 0,2 2 0 0 0,0 2 0 0 0,0 0 0 0 0,2-4 0 0 0,0-8 0 0 0,1-5 0 0 0,2-7 0 0 0,-1-6 0 0 0,1-5 0 0 0,1-2 0 0 0,-1-3 0 0 0,0 0 0 0 0,0 2 0 0 0,0-4 0 0 0,3-6 0 0 0,10-9 0 0 0,6-9 0 0 0,3-5 0 0 0,0-9 0 0 0,3-4 0 0 0,2-1 0 0 0,1 2 0 0 0,-2 0 0 0 0,0 0 0 0 0,0 6 0 0 0,-3 2 0 0 0,-1 5 0 0 0,-2 1 0 0 0,-5 0 0 0 0,-1 2 0 0 0,0 3 0 0 0,0 2 0 0 0,4 2 0 0 0,2 2 0 0 0,1-2 0 0 0,-1-1 0 0 0,0-2 0 0 0,-1-1 0 0 0,-1 2 0 0 0,3 0 0 0 0,1 3 0 0 0,0 0 0 0 0,-2 2 0 0 0,0-1 0 0 0,-1 2 0 0 0,-1-1 0 0 0,3 0 0 0 0,0 0 0 0 0,1 1 0 0 0,-2-1 0 0 0,0 0 0 0 0,-1 0 0 0 0,-1 0 0 0 0,0 0 0 0 0,3 0 0 0 0,0 0 0 0 0,0 0 0 0 0,0 0 0 0 0,-1 0 0 0 0,-2 0 0 0 0,1 0 0 0 0,2 0 0 0 0,0 0 0 0 0,1 0 0 0 0,-2 0 0 0 0,0 0 0 0 0,-1 3 0 0 0,-1 1 0 0 0,3 0 0 0 0,-3 2 0 0 0,0 0 0 0 0,-2-1 0 0 0,-2 2 0 0 0,-1-1 0 0 0,0-1 0 0 0,-2 2 0 0 0,-3 2 0 0 0,0 0 0 0 0,2-1 0 0 0,0 3 0 0 0,-3 3 0 0 0,4 0 0 0 0,3-4 0 0 0,-1 1 0 0 0,0 0 0 0 0,2 2 0 0 0,-3 2 0 0 0,0 1 0 0 0,-2 1 0 0 0,1-2 0 0 0,-3 1 0 0 0,-1 3 0 0 0,-3-1 0 0 0,1-2 0 0 0,0-1 0 0 0,-1-1 0 0 0,-1 1 0 0 0,-1 1 0 0 0,-1 4 0 0 0,-1 4 0 0 0,0 1 0 0 0,0-1 0 0 0,-1-1 0 0 0,1 1 0 0 0,0 0 0 0 0,0-1 0 0 0,0-2 0 0 0,0-1 0 0 0,0-2 0 0 0,-3 0 0 0 0,-4 3 0 0 0,-1 0 0 0 0,-2 1 0 0 0,-2-2 0 0 0,1 0 0 0 0,-1-2 0 0 0,-5 1 0 0 0,2-1 0 0 0,-1-4 0 0 0,3 3 0 0 0,1 0 0 0 0,-1 2 0 0 0,2-1 0 0 0,-1-3 0 0 0,3 3 0 0 0,-1 3 0 0 0,1 1 0 0 0,0-2 0 0 0,1-2 0 0 0,2-2 0 0 0,2 1 0 0 0,1-1 0 0 0,2 1 0 0 0,1 3 0 0 0,-6-2 0 0 0,-2-1 0 0 0,-2 0 0 0 0,0 0 0 0 0,-1-1 0 0 0,2 1 0 0 0,-1-2 0 0 0,1-2 0 0 0,-1 4 0 0 0,1 1 0 0 0,0-1 0 0 0,1-2 0 0 0,2 0 0 0 0,-2-2 0 0 0,2-1 0 0 0,-5 1 0 0 0,-1 1 0 0 0,0-1 0 0 0,1-1 0 0 0,-1-2 0 0 0,0 3 0 0 0,-3 0 0 0 0,3-6 0 0 0,2-9 0 0 0,4-9 0 0 0,2-4 0 0 0,2-3 0 0 0,2-5 0 0 0,0-1 0 0 0,1 1 0 0 0,2 1 0 0 0,2 1 0 0 0,-1 1 0 0 0,-1 1 0 0 0,3-5 0 0 0,5-7 0 0 0,5-5 0 0 0,2 1 0 0 0,-2 0 0 0 0,-1 6 0 0 0,4 6 0 0 0,-3 3 0 0 0,1 5 0 0 0,-1 2 0 0 0,-3 0 0 0 0,0 3 0 0 0,0-7 0 0 0,4-5 0 0 0,2-3 0 0 0,1-3 0 0 0,0-3 0 0 0,0 1 0 0 0,-1 3 0 0 0,3-3 0 0 0,0 0 0 0 0,-4 3 0 0 0,-1 2 0 0 0,-1 3 0 0 0,-3-1 0 0 0,-1 1 0 0 0,1 3 0 0 0,-3 3 0 0 0,1 0 0 0 0,5 4 0 0 0,1 0 0 0 0,3 0 0 0 0,-1 1 0 0 0,0 3 0 0 0,-3 0 0 0 0,-1 1 0 0 0,-1 2 0 0 0,4 1 0 0 0,2 2 0 0 0,0 2 0 0 0,0-1 0 0 0,-1 5 0 0 0,-3 3 0 0 0,-5 4 0 0 0,-3 3 0 0 0,-4 3 0 0 0,-3 3 0 0 0,-1 2 0 0 0,0 0 0 0 0,-1 0 0 0 0,0-2 0 0 0,0 0 0 0 0,-2-1 0 0 0,-4-4 0 0 0,-1 4 0 0 0,-2 0 0 0 0,-6-1 0 0 0,1 0 0 0 0,-4 5 0 0 0,-1 2 0 0 0,0 0 0 0 0,-4-1 0 0 0,1-2 0 0 0,0-2 0 0 0,1-1 0 0 0,2 2 0 0 0,1 1 0 0 0,1-1 0 0 0,0-1 0 0 0,-2 0 0 0 0,-2-1 0 0 0,1-1 0 0 0,3 3 0 0 0,6 0 0 0 0,1 0 0 0 0,2-9 0 0 0,10-13 0 0 0,9-16 0 0 0,13-19 0 0 0,12-16 0 0 0,8-8 0 0 0,6-9 0 0 0,4-4 0 0 0,-2-3 0 0 0,-5-2 0 0 0,-3 2 0 0 0,-5 9 0 0 0,-3 0 0 0 0,-8 6 0 0 0,-4 4 0 0 0,-8 9 0 0 0,-5 3 0 0 0,-5 4 0 0 0,-3-1 0 0 0,-2 5 0 0 0,-1 5 0 0 0,0 5 0 0 0,-1 4 0 0 0,-1 6 0 0 0,-5 6 0 0 0,-3 4 0 0 0,-3 5 0 0 0,-6 4 0 0 0,-1 3 0 0 0,2 3 0 0 0,-1 3 0 0 0,-4 9 0 0 0,0 4 0 0 0,0 7 0 0 0,2 1 0 0 0,-5 1 0 0 0,0 1 0 0 0,1-2 0 0 0,2-1 0 0 0,2-2 0 0 0,5-4 0 0 0,-1-5 0 0 0,0-1 0 0 0,3 0 0 0 0,1-4 0 0 0,0-1 0 0 0,2 0 0 0 0,0-2 0 0 0,-1-4 0 0 0,0-2 0 0 0,-3-3 0 0 0,-3-2 0 0 0,-2-1 0 0 0,0 0 0 0 0,0-1 0 0 0,1 1 0 0 0,1-1 0 0 0,0 1 0 0 0,-2-1 0 0 0,-1 1 0 0 0,1 0 0 0 0,0 0 0 0 0,2 0 0 0 0,0 3 0 0 0,1 1 0 0 0,-3 0 0 0 0,-1 2 0 0 0,-2 6 0 0 0,-7 5 0 0 0,0-2 0 0 0,1 0 0 0 0,4 1 0 0 0,2-3 0 0 0,0-3 0 0 0,1-3 0 0 0,1-1 0 0 0,2 0 0 0 0,0-2 0 0 0,2-2 0 0 0,0 0 0 0 0,-2-1 0 0 0,-2-1 0 0 0,1 0 0 0 0,1-1 0 0 0,0 1 0 0 0,1 0 0 0 0,1 0 0 0 0,3-3 0 0 0,4-4 0 0 0,5-4 0 0 0,2-3 0 0 0,2-5 0 0 0,2-3 0 0 0,4 1 0 0 0,1-1 0 0 0,2 4 0 0 0,4 6 0 0 0,-1 1 0 0 0,2 2 0 0 0,1 4 0 0 0,-1-1 0 0 0,3 0 0 0 0,2 2 0 0 0,-2-2 0 0 0,0 0 0 0 0,0-1 0 0 0,0-7 0 0 0,1-2 0 0 0,1 0 0 0 0,3 0 0 0 0,5 0 0 0 0,6-3 0 0 0,2-2 0 0 0,-3-2 0 0 0,4 1 0 0 0,-2 3 0 0 0,-3 0 0 0 0,-3 5 0 0 0,-7 7 0 0 0,-3 4 0 0 0,-4 7 0 0 0,-5 5 0 0 0,-3 4 0 0 0,-2 3 0 0 0,-5 4 0 0 0,-7 0 0 0 0,-12-5 0 0 0,-13-1 0 0 0,-17-3 0 0 0,-4-4 0 0 0,3-2 0 0 0,9-3 0 0 0,2-1 0 0 0,5-1 0 0 0,6-1 0 0 0,6 0 0 0 0,3 1 0 0 0,0-1 0 0 0,1 1 0 0 0,0 0 0 0 0,2 0 0 0 0,0 3 0 0 0,4 4 0 0 0,1 0 0 0 0,3 3 0 0 0,4 5 0 0 0,0 1 0 0 0,0 0 0 0 0,-3 0 0 0 0,-1 1 0 0 0,-1 0 0 0 0,-2-3 0 0 0,1 0 0 0 0,1-3 0 0 0,-1 0 0 0 0,-2-3 0 0 0,-1 5 0 0 0,3 2 0 0 0,-3-2 0 0 0,1 1 0 0 0,0-2 0 0 0,3-1 0 0 0,1-1 0 0 0,-2-1 0 0 0,2 3 0 0 0,0-2 0 0 0,-1-2 0 0 0,1 0 0 0 0,0 2 0 0 0,-2 0 0 0 0,2 3 0 0 0,-3 3 0 0 0,-3-1 0 0 0,2-1 0 0 0,3 1 0 0 0,2 1 0 0 0,1 0 0 0 0,3 1 0 0 0,2 3 0 0 0,2 2 0 0 0,1-1 0 0 0,-2-3 0 0 0,0-2 0 0 0,-1 0 0 0 0,2-1 0 0 0,0 1 0 0 0,1 3 0 0 0,0 2 0 0 0,1 0 0 0 0,0-1 0 0 0,0 0 0 0 0,0-1 0 0 0,4-3 0 0 0,3-5 0 0 0,6-4 0 0 0,8-7 0 0 0,3-2 0 0 0,1-5 0 0 0,4-6 0 0 0,1-2 0 0 0,-2-1 0 0 0,-3 2 0 0 0,-2 4 0 0 0,-2 3 0 0 0,1 3 0 0 0,-1 2 0 0 0,1 2 0 0 0,-5-3 0 0 0,-2 0 0 0 0,0-3 0 0 0,0-4 0 0 0,0 1 0 0 0,-2-2 0 0 0,3 1 0 0 0,2 2 0 0 0,0 3 0 0 0,0-1 0 0 0,1 1 0 0 0,-1 0 0 0 0,-3-3 0 0 0,0-5 0 0 0,2 0 0 0 0,-2 0 0 0 0,0-1 0 0 0,1 1 0 0 0,0 1 0 0 0,0-1 0 0 0,7-8 0 0 0,6-2 0 0 0,6-2 0 0 0,6-4 0 0 0,6-4 0 0 0,-3 1 0 0 0,-5 0 0 0 0,-1 5 0 0 0,-6 5 0 0 0,-6 5 0 0 0,-5 6 0 0 0,-2 5 0 0 0,-2 3 0 0 0,0 3 0 0 0,-4 4 0 0 0,-4 4 0 0 0,-3 4 0 0 0,-3 3 0 0 0,-1 1 0 0 0,-2 2 0 0 0,-1 4 0 0 0,-3 0 0 0 0,-3-3 0 0 0,-2-1 0 0 0,-1-2 0 0 0,-2 0 0 0 0,0 1 0 0 0,0-4 0 0 0,-4 0 0 0 0,0 4 0 0 0,1-2 0 0 0,-1 0 0 0 0,2 1 0 0 0,1-3 0 0 0,0-1 0 0 0,2 2 0 0 0,-1-3 0 0 0,0 0 0 0 0,1 2 0 0 0,-4-2 0 0 0,-1 3 0 0 0,1 3 0 0 0,1-3 0 0 0,2 1 0 0 0,0 0 0 0 0,3 0 0 0 0,2 1 0 0 0,3 1 0 0 0,-1-3 0 0 0,-3 3 0 0 0,0 1 0 0 0,1 0 0 0 0,0-2 0 0 0,-6-1 0 0 0,-1-1 0 0 0,3 1 0 0 0,-1 1 0 0 0,0-3 0 0 0,1 0 0 0 0,3 4 0 0 0,-1-2 0 0 0,2 1 0 0 0,2-1 0 0 0,-2-1 0 0 0,-2-5 0 0 0,0-5 0 0 0,-1-5 0 0 0,1-10 0 0 0,-1-4 0 0 0,2-2 0 0 0,-5-1 0 0 0,1-1 0 0 0,1 0 0 0 0,1 4 0 0 0,-2 3 0 0 0,2 2 0 0 0,2-4 0 0 0,0 0 0 0 0,0 0 0 0 0,0 0 0 0 0,1-2 0 0 0,1 0 0 0 0,2-2 0 0 0,1 1 0 0 0,-1-7 0 0 0,0-1 0 0 0,-6-1 0 0 0,-1 2 0 0 0,2-1 0 0 0,-1 1 0 0 0,1 1 0 0 0,-1 4 0 0 0,2 4 0 0 0,2 0 0 0 0,1 0 0 0 0,0 2 0 0 0,0 1 0 0 0,-2 2 0 0 0,0 0 0 0 0,1-4 0 0 0,-1 0 0 0 0,-3 2 0 0 0,1 1 0 0 0,2-2 0 0 0,-4 3 0 0 0,-4 2 0 0 0,-1 2 0 0 0,1 6 0 0 0,4 9 0 0 0,3 5 0 0 0,4 4 0 0 0,2 2 0 0 0,4 0 0 0 0,8 0 0 0 0,2-1 0 0 0,3-3 0 0 0,-2-1 0 0 0,0-4 0 0 0,-2 2 0 0 0,-3 3 0 0 0,0-2 0 0 0,1-3 0 0 0,3-4 0 0 0,3-3 0 0 0,3-1 0 0 0,3 0 0 0 0,3 4 0 0 0,1 0 0 0 0,-1 2 0 0 0,5 6 0 0 0,0 0 0 0 0,-2 0 0 0 0,-2-2 0 0 0,0 0 0 0 0,-1-3 0 0 0,-1-2 0 0 0,1-3 0 0 0,5-3 0 0 0,4-1 0 0 0,0 2 0 0 0,0 4 0 0 0,0 0 0 0 0,-3-1 0 0 0,-2-1 0 0 0,-4-2 0 0 0,-6 2 0 0 0,0 0 0 0 0,0 2 0 0 0,0 0 0 0 0,0-1 0 0 0,0-2 0 0 0,0-2 0 0 0,-1 0 0 0 0,4-2 0 0 0,0 1 0 0 0,1-2 0 0 0,-1 1 0 0 0,-2 0 0 0 0,0-1 0 0 0,0 1 0 0 0,2 0 0 0 0,0 6 0 0 0,-2 5 0 0 0,-6 4 0 0 0,-4 2 0 0 0,-1-2 0 0 0,-2 0 0 0 0,-2 0 0 0 0,-1 0 0 0 0,1-2 0 0 0,4-3 0 0 0,-1 0 0 0 0,3-3 0 0 0,2-1 0 0 0,-1 3 0 0 0,-2 4 0 0 0,0-1 0 0 0,4-2 0 0 0,4-9 0 0 0,1-10 0 0 0,-2-7 0 0 0,-3-4 0 0 0,-2-7 0 0 0,-3-6 0 0 0,-1-2 0 0 0,-4 1 0 0 0,-1 4 0 0 0,-1 3 0 0 0,-1 4 0 0 0,-1 3 0 0 0,1 1 0 0 0,-1 2 0 0 0,7-6 0 0 0,2-8 0 0 0,-1-1 0 0 0,2 1 0 0 0,-1 0 0 0 0,-1 3 0 0 0,-3-1 0 0 0,-1-1 0 0 0,-1 2 0 0 0,-2 3 0 0 0,0 2 0 0 0,0 2 0 0 0,-1-1 0 0 0,1 0 0 0 0,0 0 0 0 0,-1 2 0 0 0,1-2 0 0 0,0-4 0 0 0,0 0 0 0 0,0-1 0 0 0,3-12 0 0 0,1-11 0 0 0,6-8 0 0 0,4-11 0 0 0,0 2 0 0 0,0 2 0 0 0,4 4 0 0 0,-1 6 0 0 0,0 4 0 0 0,-4 6 0 0 0,-3 10 0 0 0,-4 6 0 0 0,-3 6 0 0 0,-1 0 0 0 0,-2 2 0 0 0,-1 1 0 0 0,4 1 0 0 0,-3 3 0 0 0,-4 6 0 0 0,-4 3 0 0 0,-4 3 0 0 0,-6 3 0 0 0,-3 1 0 0 0,0 0 0 0 0,-1 1 0 0 0,2 0 0 0 0,0 0 0 0 0,1-1 0 0 0,-2 1 0 0 0,-1-1 0 0 0,0 0 0 0 0,2 0 0 0 0,0 0 0 0 0,1 0 0 0 0,1 0 0 0 0,0 0 0 0 0,-2 0 0 0 0,-2 0 0 0 0,1 0 0 0 0,0 0 0 0 0,2 0 0 0 0,0 0 0 0 0,0 0 0 0 0,-2 0 0 0 0,0 0 0 0 0,-1 0 0 0 0,2 0 0 0 0,0 0 0 0 0,1 0 0 0 0,1-3 0 0 0,-3-1 0 0 0,0 0 0 0 0,-1 1 0 0 0,2 1 0 0 0,0 0 0 0 0,1 2 0 0 0,1-1 0 0 0,-3 1 0 0 0,0 0 0 0 0,-1-2 0 0 0,2-2 0 0 0,0 0 0 0 0,1-2 0 0 0,1 0 0 0 0,0 1 0 0 0,-3 1 0 0 0,0 2 0 0 0,0-6 0 0 0,0-3 0 0 0,1-1 0 0 0,2 2 0 0 0,-1 3 0 0 0,-2 2 0 0 0,0 3 0 0 0,-1-2 0 0 0,2 0 0 0 0,0 0 0 0 0,1 1 0 0 0,1 2 0 0 0,-3 0 0 0 0,3-3 0 0 0,0 0 0 0 0,2 1 0 0 0,-1 0 0 0 0,0 1 0 0 0,0 1 0 0 0,0 0 0 0 0,3-2 0 0 0,0-1 0 0 0,-2 0 0 0 0,0-2 0 0 0,1 0 0 0 0,-1 1 0 0 0,0 2 0 0 0,-1 0 0 0 0,0 2 0 0 0,0 0 0 0 0,-3 1 0 0 0,-2 0 0 0 0,3 0 0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1-19T14:17:52.530"/>
    </inkml:context>
    <inkml:brush xml:id="br0">
      <inkml:brushProperty name="width" value="0.35" units="cm"/>
      <inkml:brushProperty name="height" value="0.35" units="cm"/>
      <inkml:brushProperty name="color" value="#008C3A"/>
    </inkml:brush>
  </inkml:definitions>
  <inkml:trace contextRef="#ctx0" brushRef="#br0">7488 8824 16383 0 0,'0'3'0'0'0,"0"4"0"0"0,0 4 0 0 0,0 2 0 0 0,0 4 0 0 0,0 3 0 0 0,0 2 0 0 0,6-3 0 0 0,5-4 0 0 0,3-6 0 0 0,3 0 0 0 0,1-2 0 0 0,1-3 0 0 0,0-1 0 0 0,-3 1 0 0 0,1 0 0 0 0,1 0 0 0 0,1-1 0 0 0,0-1 0 0 0,-1-1 0 0 0,1-4 0 0 0,-4-4 0 0 0,-5-7 0 0 0,-3-1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25D598-BBDE-43F5-9854-DA201E85DA61}" type="datetimeFigureOut">
              <a:rPr lang="en-US" smtClean="0"/>
              <a:t>5/12/2026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160DD2-6B37-4589-A92B-5FF06435DCBE}" type="slidenum">
              <a:rPr lang="en-US" smtClean="0"/>
              <a:t>‹#›</a:t>
            </a:fld>
            <a:endParaRPr lang="en-US"/>
          </a:p>
        </p:txBody>
      </p:sp>
    </p:spTree>
    <p:extLst>
      <p:ext uri="{BB962C8B-B14F-4D97-AF65-F5344CB8AC3E}">
        <p14:creationId xmlns:p14="http://schemas.microsoft.com/office/powerpoint/2010/main" val="2557388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10</a:t>
            </a:fld>
            <a:endParaRPr lang="en-US"/>
          </a:p>
        </p:txBody>
      </p:sp>
    </p:spTree>
    <p:extLst>
      <p:ext uri="{BB962C8B-B14F-4D97-AF65-F5344CB8AC3E}">
        <p14:creationId xmlns:p14="http://schemas.microsoft.com/office/powerpoint/2010/main" val="3008531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41</a:t>
            </a:fld>
            <a:endParaRPr lang="en-US"/>
          </a:p>
        </p:txBody>
      </p:sp>
    </p:spTree>
    <p:extLst>
      <p:ext uri="{BB962C8B-B14F-4D97-AF65-F5344CB8AC3E}">
        <p14:creationId xmlns:p14="http://schemas.microsoft.com/office/powerpoint/2010/main" val="686177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42</a:t>
            </a:fld>
            <a:endParaRPr lang="en-US"/>
          </a:p>
        </p:txBody>
      </p:sp>
    </p:spTree>
    <p:extLst>
      <p:ext uri="{BB962C8B-B14F-4D97-AF65-F5344CB8AC3E}">
        <p14:creationId xmlns:p14="http://schemas.microsoft.com/office/powerpoint/2010/main" val="30345629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44</a:t>
            </a:fld>
            <a:endParaRPr lang="en-US"/>
          </a:p>
        </p:txBody>
      </p:sp>
    </p:spTree>
    <p:extLst>
      <p:ext uri="{BB962C8B-B14F-4D97-AF65-F5344CB8AC3E}">
        <p14:creationId xmlns:p14="http://schemas.microsoft.com/office/powerpoint/2010/main" val="2382563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45</a:t>
            </a:fld>
            <a:endParaRPr lang="en-US"/>
          </a:p>
        </p:txBody>
      </p:sp>
    </p:spTree>
    <p:extLst>
      <p:ext uri="{BB962C8B-B14F-4D97-AF65-F5344CB8AC3E}">
        <p14:creationId xmlns:p14="http://schemas.microsoft.com/office/powerpoint/2010/main" val="22836248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47</a:t>
            </a:fld>
            <a:endParaRPr lang="en-US"/>
          </a:p>
        </p:txBody>
      </p:sp>
    </p:spTree>
    <p:extLst>
      <p:ext uri="{BB962C8B-B14F-4D97-AF65-F5344CB8AC3E}">
        <p14:creationId xmlns:p14="http://schemas.microsoft.com/office/powerpoint/2010/main" val="1035925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48</a:t>
            </a:fld>
            <a:endParaRPr lang="en-US"/>
          </a:p>
        </p:txBody>
      </p:sp>
    </p:spTree>
    <p:extLst>
      <p:ext uri="{BB962C8B-B14F-4D97-AF65-F5344CB8AC3E}">
        <p14:creationId xmlns:p14="http://schemas.microsoft.com/office/powerpoint/2010/main" val="4287282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50</a:t>
            </a:fld>
            <a:endParaRPr lang="en-US"/>
          </a:p>
        </p:txBody>
      </p:sp>
    </p:spTree>
    <p:extLst>
      <p:ext uri="{BB962C8B-B14F-4D97-AF65-F5344CB8AC3E}">
        <p14:creationId xmlns:p14="http://schemas.microsoft.com/office/powerpoint/2010/main" val="31665266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51</a:t>
            </a:fld>
            <a:endParaRPr lang="en-US"/>
          </a:p>
        </p:txBody>
      </p:sp>
    </p:spTree>
    <p:extLst>
      <p:ext uri="{BB962C8B-B14F-4D97-AF65-F5344CB8AC3E}">
        <p14:creationId xmlns:p14="http://schemas.microsoft.com/office/powerpoint/2010/main" val="17027633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52</a:t>
            </a:fld>
            <a:endParaRPr lang="en-US"/>
          </a:p>
        </p:txBody>
      </p:sp>
    </p:spTree>
    <p:extLst>
      <p:ext uri="{BB962C8B-B14F-4D97-AF65-F5344CB8AC3E}">
        <p14:creationId xmlns:p14="http://schemas.microsoft.com/office/powerpoint/2010/main" val="2404136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53</a:t>
            </a:fld>
            <a:endParaRPr lang="en-US"/>
          </a:p>
        </p:txBody>
      </p:sp>
    </p:spTree>
    <p:extLst>
      <p:ext uri="{BB962C8B-B14F-4D97-AF65-F5344CB8AC3E}">
        <p14:creationId xmlns:p14="http://schemas.microsoft.com/office/powerpoint/2010/main" val="1959320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11</a:t>
            </a:fld>
            <a:endParaRPr lang="en-US"/>
          </a:p>
        </p:txBody>
      </p:sp>
    </p:spTree>
    <p:extLst>
      <p:ext uri="{BB962C8B-B14F-4D97-AF65-F5344CB8AC3E}">
        <p14:creationId xmlns:p14="http://schemas.microsoft.com/office/powerpoint/2010/main" val="5732154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54</a:t>
            </a:fld>
            <a:endParaRPr lang="en-US"/>
          </a:p>
        </p:txBody>
      </p:sp>
    </p:spTree>
    <p:extLst>
      <p:ext uri="{BB962C8B-B14F-4D97-AF65-F5344CB8AC3E}">
        <p14:creationId xmlns:p14="http://schemas.microsoft.com/office/powerpoint/2010/main" val="39642225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55</a:t>
            </a:fld>
            <a:endParaRPr lang="en-US"/>
          </a:p>
        </p:txBody>
      </p:sp>
    </p:spTree>
    <p:extLst>
      <p:ext uri="{BB962C8B-B14F-4D97-AF65-F5344CB8AC3E}">
        <p14:creationId xmlns:p14="http://schemas.microsoft.com/office/powerpoint/2010/main" val="4234156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56</a:t>
            </a:fld>
            <a:endParaRPr lang="en-US"/>
          </a:p>
        </p:txBody>
      </p:sp>
    </p:spTree>
    <p:extLst>
      <p:ext uri="{BB962C8B-B14F-4D97-AF65-F5344CB8AC3E}">
        <p14:creationId xmlns:p14="http://schemas.microsoft.com/office/powerpoint/2010/main" val="39532000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57</a:t>
            </a:fld>
            <a:endParaRPr lang="en-US"/>
          </a:p>
        </p:txBody>
      </p:sp>
    </p:spTree>
    <p:extLst>
      <p:ext uri="{BB962C8B-B14F-4D97-AF65-F5344CB8AC3E}">
        <p14:creationId xmlns:p14="http://schemas.microsoft.com/office/powerpoint/2010/main" val="3402934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58</a:t>
            </a:fld>
            <a:endParaRPr lang="en-US"/>
          </a:p>
        </p:txBody>
      </p:sp>
    </p:spTree>
    <p:extLst>
      <p:ext uri="{BB962C8B-B14F-4D97-AF65-F5344CB8AC3E}">
        <p14:creationId xmlns:p14="http://schemas.microsoft.com/office/powerpoint/2010/main" val="22750411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59</a:t>
            </a:fld>
            <a:endParaRPr lang="en-US"/>
          </a:p>
        </p:txBody>
      </p:sp>
    </p:spTree>
    <p:extLst>
      <p:ext uri="{BB962C8B-B14F-4D97-AF65-F5344CB8AC3E}">
        <p14:creationId xmlns:p14="http://schemas.microsoft.com/office/powerpoint/2010/main" val="19062798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60</a:t>
            </a:fld>
            <a:endParaRPr lang="en-US"/>
          </a:p>
        </p:txBody>
      </p:sp>
    </p:spTree>
    <p:extLst>
      <p:ext uri="{BB962C8B-B14F-4D97-AF65-F5344CB8AC3E}">
        <p14:creationId xmlns:p14="http://schemas.microsoft.com/office/powerpoint/2010/main" val="8372084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61</a:t>
            </a:fld>
            <a:endParaRPr lang="en-US"/>
          </a:p>
        </p:txBody>
      </p:sp>
    </p:spTree>
    <p:extLst>
      <p:ext uri="{BB962C8B-B14F-4D97-AF65-F5344CB8AC3E}">
        <p14:creationId xmlns:p14="http://schemas.microsoft.com/office/powerpoint/2010/main" val="11823380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62</a:t>
            </a:fld>
            <a:endParaRPr lang="en-US"/>
          </a:p>
        </p:txBody>
      </p:sp>
    </p:spTree>
    <p:extLst>
      <p:ext uri="{BB962C8B-B14F-4D97-AF65-F5344CB8AC3E}">
        <p14:creationId xmlns:p14="http://schemas.microsoft.com/office/powerpoint/2010/main" val="21078453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63</a:t>
            </a:fld>
            <a:endParaRPr lang="en-US"/>
          </a:p>
        </p:txBody>
      </p:sp>
    </p:spTree>
    <p:extLst>
      <p:ext uri="{BB962C8B-B14F-4D97-AF65-F5344CB8AC3E}">
        <p14:creationId xmlns:p14="http://schemas.microsoft.com/office/powerpoint/2010/main" val="620247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12</a:t>
            </a:fld>
            <a:endParaRPr lang="en-US"/>
          </a:p>
        </p:txBody>
      </p:sp>
    </p:spTree>
    <p:extLst>
      <p:ext uri="{BB962C8B-B14F-4D97-AF65-F5344CB8AC3E}">
        <p14:creationId xmlns:p14="http://schemas.microsoft.com/office/powerpoint/2010/main" val="525324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69203-F9A0-A153-09C6-BEDC727CE9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F3273A-3FFF-2BEF-2753-D0A6E8C338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23259B-B589-CF7A-51FB-14EF796607F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34ED93-93DE-1683-7688-E5658F0D7572}"/>
              </a:ext>
            </a:extLst>
          </p:cNvPr>
          <p:cNvSpPr>
            <a:spLocks noGrp="1"/>
          </p:cNvSpPr>
          <p:nvPr>
            <p:ph type="sldNum" sz="quarter" idx="5"/>
          </p:nvPr>
        </p:nvSpPr>
        <p:spPr/>
        <p:txBody>
          <a:bodyPr/>
          <a:lstStyle/>
          <a:p>
            <a:fld id="{31160DD2-6B37-4589-A92B-5FF06435DCBE}" type="slidenum">
              <a:rPr lang="en-US" smtClean="0"/>
              <a:t>64</a:t>
            </a:fld>
            <a:endParaRPr lang="en-US"/>
          </a:p>
        </p:txBody>
      </p:sp>
    </p:spTree>
    <p:extLst>
      <p:ext uri="{BB962C8B-B14F-4D97-AF65-F5344CB8AC3E}">
        <p14:creationId xmlns:p14="http://schemas.microsoft.com/office/powerpoint/2010/main" val="26276001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66</a:t>
            </a:fld>
            <a:endParaRPr lang="en-US"/>
          </a:p>
        </p:txBody>
      </p:sp>
    </p:spTree>
    <p:extLst>
      <p:ext uri="{BB962C8B-B14F-4D97-AF65-F5344CB8AC3E}">
        <p14:creationId xmlns:p14="http://schemas.microsoft.com/office/powerpoint/2010/main" val="25374690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70</a:t>
            </a:fld>
            <a:endParaRPr lang="en-US"/>
          </a:p>
        </p:txBody>
      </p:sp>
    </p:spTree>
    <p:extLst>
      <p:ext uri="{BB962C8B-B14F-4D97-AF65-F5344CB8AC3E}">
        <p14:creationId xmlns:p14="http://schemas.microsoft.com/office/powerpoint/2010/main" val="2910413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71</a:t>
            </a:fld>
            <a:endParaRPr lang="en-US"/>
          </a:p>
        </p:txBody>
      </p:sp>
    </p:spTree>
    <p:extLst>
      <p:ext uri="{BB962C8B-B14F-4D97-AF65-F5344CB8AC3E}">
        <p14:creationId xmlns:p14="http://schemas.microsoft.com/office/powerpoint/2010/main" val="29673570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F4350-0764-D8D9-E2B6-BFBED087A8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92EB8-E6E2-3967-82B5-51AD00326B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5229F2-E08C-F2AB-0710-6AF7DB9716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6E78BCD-5AA7-51EF-B645-61ABFB5F6943}"/>
              </a:ext>
            </a:extLst>
          </p:cNvPr>
          <p:cNvSpPr>
            <a:spLocks noGrp="1"/>
          </p:cNvSpPr>
          <p:nvPr>
            <p:ph type="sldNum" sz="quarter" idx="5"/>
          </p:nvPr>
        </p:nvSpPr>
        <p:spPr/>
        <p:txBody>
          <a:bodyPr/>
          <a:lstStyle/>
          <a:p>
            <a:fld id="{31160DD2-6B37-4589-A92B-5FF06435DCBE}" type="slidenum">
              <a:rPr lang="en-US" smtClean="0"/>
              <a:t>73</a:t>
            </a:fld>
            <a:endParaRPr lang="en-US"/>
          </a:p>
        </p:txBody>
      </p:sp>
    </p:spTree>
    <p:extLst>
      <p:ext uri="{BB962C8B-B14F-4D97-AF65-F5344CB8AC3E}">
        <p14:creationId xmlns:p14="http://schemas.microsoft.com/office/powerpoint/2010/main" val="33940582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6748E-5427-E092-970F-1E02E1468C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A5AFCB-EF2C-6615-4898-06A1ADCC6F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2F12FF-0A11-0057-231C-D920CFB1D8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E80548-D359-997F-E2EF-74D9509F5013}"/>
              </a:ext>
            </a:extLst>
          </p:cNvPr>
          <p:cNvSpPr>
            <a:spLocks noGrp="1"/>
          </p:cNvSpPr>
          <p:nvPr>
            <p:ph type="sldNum" sz="quarter" idx="5"/>
          </p:nvPr>
        </p:nvSpPr>
        <p:spPr/>
        <p:txBody>
          <a:bodyPr/>
          <a:lstStyle/>
          <a:p>
            <a:fld id="{31160DD2-6B37-4589-A92B-5FF06435DCBE}" type="slidenum">
              <a:rPr lang="en-US" smtClean="0"/>
              <a:t>74</a:t>
            </a:fld>
            <a:endParaRPr lang="en-US"/>
          </a:p>
        </p:txBody>
      </p:sp>
    </p:spTree>
    <p:extLst>
      <p:ext uri="{BB962C8B-B14F-4D97-AF65-F5344CB8AC3E}">
        <p14:creationId xmlns:p14="http://schemas.microsoft.com/office/powerpoint/2010/main" val="33803346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B1059-AB17-B801-28BF-2B8D2C143A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CFE3A8-CAE7-97E6-2069-5AB66E0699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B0641F-C036-5B2F-2110-A67871BE41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413163-6EA8-F307-3751-98D9485FDD6E}"/>
              </a:ext>
            </a:extLst>
          </p:cNvPr>
          <p:cNvSpPr>
            <a:spLocks noGrp="1"/>
          </p:cNvSpPr>
          <p:nvPr>
            <p:ph type="sldNum" sz="quarter" idx="5"/>
          </p:nvPr>
        </p:nvSpPr>
        <p:spPr/>
        <p:txBody>
          <a:bodyPr/>
          <a:lstStyle/>
          <a:p>
            <a:fld id="{31160DD2-6B37-4589-A92B-5FF06435DCBE}" type="slidenum">
              <a:rPr lang="en-US" smtClean="0"/>
              <a:t>75</a:t>
            </a:fld>
            <a:endParaRPr lang="en-US"/>
          </a:p>
        </p:txBody>
      </p:sp>
    </p:spTree>
    <p:extLst>
      <p:ext uri="{BB962C8B-B14F-4D97-AF65-F5344CB8AC3E}">
        <p14:creationId xmlns:p14="http://schemas.microsoft.com/office/powerpoint/2010/main" val="31301269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FCFB5-AB87-97AC-30A4-E79A7461EE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2A6968-9448-223C-C819-4DB6D3D8FA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AF678-9A74-9AED-054D-6AD6733AA5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ACFFAA-5EF7-63BB-BFCD-15EC7E571EF8}"/>
              </a:ext>
            </a:extLst>
          </p:cNvPr>
          <p:cNvSpPr>
            <a:spLocks noGrp="1"/>
          </p:cNvSpPr>
          <p:nvPr>
            <p:ph type="sldNum" sz="quarter" idx="5"/>
          </p:nvPr>
        </p:nvSpPr>
        <p:spPr/>
        <p:txBody>
          <a:bodyPr/>
          <a:lstStyle/>
          <a:p>
            <a:fld id="{31160DD2-6B37-4589-A92B-5FF06435DCBE}" type="slidenum">
              <a:rPr lang="en-US" smtClean="0"/>
              <a:t>76</a:t>
            </a:fld>
            <a:endParaRPr lang="en-US"/>
          </a:p>
        </p:txBody>
      </p:sp>
    </p:spTree>
    <p:extLst>
      <p:ext uri="{BB962C8B-B14F-4D97-AF65-F5344CB8AC3E}">
        <p14:creationId xmlns:p14="http://schemas.microsoft.com/office/powerpoint/2010/main" val="35683024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24482-4E7A-8C22-CBAA-F32C6B5F0B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1E81D1-EE48-76A7-AA9D-2A201F4025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5C54DD-DA4B-F2D7-4B1B-768E4BC435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49A23D-9325-7354-2288-7A8375D9D939}"/>
              </a:ext>
            </a:extLst>
          </p:cNvPr>
          <p:cNvSpPr>
            <a:spLocks noGrp="1"/>
          </p:cNvSpPr>
          <p:nvPr>
            <p:ph type="sldNum" sz="quarter" idx="5"/>
          </p:nvPr>
        </p:nvSpPr>
        <p:spPr/>
        <p:txBody>
          <a:bodyPr/>
          <a:lstStyle/>
          <a:p>
            <a:fld id="{31160DD2-6B37-4589-A92B-5FF06435DCBE}" type="slidenum">
              <a:rPr lang="en-US" smtClean="0"/>
              <a:t>77</a:t>
            </a:fld>
            <a:endParaRPr lang="en-US"/>
          </a:p>
        </p:txBody>
      </p:sp>
    </p:spTree>
    <p:extLst>
      <p:ext uri="{BB962C8B-B14F-4D97-AF65-F5344CB8AC3E}">
        <p14:creationId xmlns:p14="http://schemas.microsoft.com/office/powerpoint/2010/main" val="8687798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79A31-F580-5663-3F45-0403A44DC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55D26A-1102-9C2F-26B0-F71D3A7B14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EFE5CF-FC56-A431-2D7F-CD878728F9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DD9838-FBA8-4714-E208-86C4ED635C5A}"/>
              </a:ext>
            </a:extLst>
          </p:cNvPr>
          <p:cNvSpPr>
            <a:spLocks noGrp="1"/>
          </p:cNvSpPr>
          <p:nvPr>
            <p:ph type="sldNum" sz="quarter" idx="5"/>
          </p:nvPr>
        </p:nvSpPr>
        <p:spPr/>
        <p:txBody>
          <a:bodyPr/>
          <a:lstStyle/>
          <a:p>
            <a:fld id="{31160DD2-6B37-4589-A92B-5FF06435DCBE}" type="slidenum">
              <a:rPr lang="en-US" smtClean="0"/>
              <a:t>78</a:t>
            </a:fld>
            <a:endParaRPr lang="en-US"/>
          </a:p>
        </p:txBody>
      </p:sp>
    </p:spTree>
    <p:extLst>
      <p:ext uri="{BB962C8B-B14F-4D97-AF65-F5344CB8AC3E}">
        <p14:creationId xmlns:p14="http://schemas.microsoft.com/office/powerpoint/2010/main" val="2801788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13</a:t>
            </a:fld>
            <a:endParaRPr lang="en-US"/>
          </a:p>
        </p:txBody>
      </p:sp>
    </p:spTree>
    <p:extLst>
      <p:ext uri="{BB962C8B-B14F-4D97-AF65-F5344CB8AC3E}">
        <p14:creationId xmlns:p14="http://schemas.microsoft.com/office/powerpoint/2010/main" val="20275791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93EAA-571F-1523-6E13-84B06237B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F7FE11-D9ED-322F-8C27-D3BCEC73CF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A34282-4AF8-0017-CF4B-64923FF079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45E3F9-9643-178D-D12A-44BACAE4B6A5}"/>
              </a:ext>
            </a:extLst>
          </p:cNvPr>
          <p:cNvSpPr>
            <a:spLocks noGrp="1"/>
          </p:cNvSpPr>
          <p:nvPr>
            <p:ph type="sldNum" sz="quarter" idx="5"/>
          </p:nvPr>
        </p:nvSpPr>
        <p:spPr/>
        <p:txBody>
          <a:bodyPr/>
          <a:lstStyle/>
          <a:p>
            <a:fld id="{31160DD2-6B37-4589-A92B-5FF06435DCBE}" type="slidenum">
              <a:rPr lang="en-US" smtClean="0"/>
              <a:t>79</a:t>
            </a:fld>
            <a:endParaRPr lang="en-US"/>
          </a:p>
        </p:txBody>
      </p:sp>
    </p:spTree>
    <p:extLst>
      <p:ext uri="{BB962C8B-B14F-4D97-AF65-F5344CB8AC3E}">
        <p14:creationId xmlns:p14="http://schemas.microsoft.com/office/powerpoint/2010/main" val="41368406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CB97C-E2DD-47A8-02CF-8E2E557327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69C1A-B6D0-2B17-EED4-7AA2B488F4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F639F9-7604-8316-24B8-08993623AD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79548B8-00C4-BE98-E00E-86B433E513A6}"/>
              </a:ext>
            </a:extLst>
          </p:cNvPr>
          <p:cNvSpPr>
            <a:spLocks noGrp="1"/>
          </p:cNvSpPr>
          <p:nvPr>
            <p:ph type="sldNum" sz="quarter" idx="5"/>
          </p:nvPr>
        </p:nvSpPr>
        <p:spPr/>
        <p:txBody>
          <a:bodyPr/>
          <a:lstStyle/>
          <a:p>
            <a:fld id="{31160DD2-6B37-4589-A92B-5FF06435DCBE}" type="slidenum">
              <a:rPr lang="en-US" smtClean="0"/>
              <a:t>80</a:t>
            </a:fld>
            <a:endParaRPr lang="en-US"/>
          </a:p>
        </p:txBody>
      </p:sp>
    </p:spTree>
    <p:extLst>
      <p:ext uri="{BB962C8B-B14F-4D97-AF65-F5344CB8AC3E}">
        <p14:creationId xmlns:p14="http://schemas.microsoft.com/office/powerpoint/2010/main" val="1838895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AF8B6-5CD2-4C59-83EF-640289AADF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29AD63-7909-8456-4BBA-EEF5CEDFE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2A4EAB-BC0F-BB69-07F8-EFDE8CA65C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0010C4-07F0-73AA-0EF2-B1E8C3D2C510}"/>
              </a:ext>
            </a:extLst>
          </p:cNvPr>
          <p:cNvSpPr>
            <a:spLocks noGrp="1"/>
          </p:cNvSpPr>
          <p:nvPr>
            <p:ph type="sldNum" sz="quarter" idx="5"/>
          </p:nvPr>
        </p:nvSpPr>
        <p:spPr/>
        <p:txBody>
          <a:bodyPr/>
          <a:lstStyle/>
          <a:p>
            <a:fld id="{31160DD2-6B37-4589-A92B-5FF06435DCBE}" type="slidenum">
              <a:rPr lang="en-US" smtClean="0"/>
              <a:t>81</a:t>
            </a:fld>
            <a:endParaRPr lang="en-US"/>
          </a:p>
        </p:txBody>
      </p:sp>
    </p:spTree>
    <p:extLst>
      <p:ext uri="{BB962C8B-B14F-4D97-AF65-F5344CB8AC3E}">
        <p14:creationId xmlns:p14="http://schemas.microsoft.com/office/powerpoint/2010/main" val="42618204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2F13A-5707-8EC0-34DB-911330120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C344F3-8596-1228-5963-39166ED277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1BA7CC-8B39-572A-CEF1-697EB6EBF51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7F38C1-F80B-EDDA-E5E4-A41EE28C6AA5}"/>
              </a:ext>
            </a:extLst>
          </p:cNvPr>
          <p:cNvSpPr>
            <a:spLocks noGrp="1"/>
          </p:cNvSpPr>
          <p:nvPr>
            <p:ph type="sldNum" sz="quarter" idx="5"/>
          </p:nvPr>
        </p:nvSpPr>
        <p:spPr/>
        <p:txBody>
          <a:bodyPr/>
          <a:lstStyle/>
          <a:p>
            <a:fld id="{31160DD2-6B37-4589-A92B-5FF06435DCBE}" type="slidenum">
              <a:rPr lang="en-US" smtClean="0"/>
              <a:t>82</a:t>
            </a:fld>
            <a:endParaRPr lang="en-US"/>
          </a:p>
        </p:txBody>
      </p:sp>
    </p:spTree>
    <p:extLst>
      <p:ext uri="{BB962C8B-B14F-4D97-AF65-F5344CB8AC3E}">
        <p14:creationId xmlns:p14="http://schemas.microsoft.com/office/powerpoint/2010/main" val="18920723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58D43-0991-091F-97A3-5119CE98A1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FEC3A8-359F-21B8-CD72-EFCBFA0042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A6EEC9-2BF8-A3D4-C7AF-A28C20234B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8D5812-2BCC-A8F1-B91D-5630429DDDF5}"/>
              </a:ext>
            </a:extLst>
          </p:cNvPr>
          <p:cNvSpPr>
            <a:spLocks noGrp="1"/>
          </p:cNvSpPr>
          <p:nvPr>
            <p:ph type="sldNum" sz="quarter" idx="5"/>
          </p:nvPr>
        </p:nvSpPr>
        <p:spPr/>
        <p:txBody>
          <a:bodyPr/>
          <a:lstStyle/>
          <a:p>
            <a:fld id="{31160DD2-6B37-4589-A92B-5FF06435DCBE}" type="slidenum">
              <a:rPr lang="en-US" smtClean="0"/>
              <a:t>83</a:t>
            </a:fld>
            <a:endParaRPr lang="en-US"/>
          </a:p>
        </p:txBody>
      </p:sp>
    </p:spTree>
    <p:extLst>
      <p:ext uri="{BB962C8B-B14F-4D97-AF65-F5344CB8AC3E}">
        <p14:creationId xmlns:p14="http://schemas.microsoft.com/office/powerpoint/2010/main" val="4105486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84</a:t>
            </a:fld>
            <a:endParaRPr lang="en-US"/>
          </a:p>
        </p:txBody>
      </p:sp>
    </p:spTree>
    <p:extLst>
      <p:ext uri="{BB962C8B-B14F-4D97-AF65-F5344CB8AC3E}">
        <p14:creationId xmlns:p14="http://schemas.microsoft.com/office/powerpoint/2010/main" val="23003459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86</a:t>
            </a:fld>
            <a:endParaRPr lang="en-US"/>
          </a:p>
        </p:txBody>
      </p:sp>
    </p:spTree>
    <p:extLst>
      <p:ext uri="{BB962C8B-B14F-4D97-AF65-F5344CB8AC3E}">
        <p14:creationId xmlns:p14="http://schemas.microsoft.com/office/powerpoint/2010/main" val="11070931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87</a:t>
            </a:fld>
            <a:endParaRPr lang="en-US"/>
          </a:p>
        </p:txBody>
      </p:sp>
    </p:spTree>
    <p:extLst>
      <p:ext uri="{BB962C8B-B14F-4D97-AF65-F5344CB8AC3E}">
        <p14:creationId xmlns:p14="http://schemas.microsoft.com/office/powerpoint/2010/main" val="38267271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88</a:t>
            </a:fld>
            <a:endParaRPr lang="en-US"/>
          </a:p>
        </p:txBody>
      </p:sp>
    </p:spTree>
    <p:extLst>
      <p:ext uri="{BB962C8B-B14F-4D97-AF65-F5344CB8AC3E}">
        <p14:creationId xmlns:p14="http://schemas.microsoft.com/office/powerpoint/2010/main" val="6349551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89</a:t>
            </a:fld>
            <a:endParaRPr lang="en-US"/>
          </a:p>
        </p:txBody>
      </p:sp>
    </p:spTree>
    <p:extLst>
      <p:ext uri="{BB962C8B-B14F-4D97-AF65-F5344CB8AC3E}">
        <p14:creationId xmlns:p14="http://schemas.microsoft.com/office/powerpoint/2010/main" val="3367290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14</a:t>
            </a:fld>
            <a:endParaRPr lang="en-US"/>
          </a:p>
        </p:txBody>
      </p:sp>
    </p:spTree>
    <p:extLst>
      <p:ext uri="{BB962C8B-B14F-4D97-AF65-F5344CB8AC3E}">
        <p14:creationId xmlns:p14="http://schemas.microsoft.com/office/powerpoint/2010/main" val="15116143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91</a:t>
            </a:fld>
            <a:endParaRPr lang="en-US"/>
          </a:p>
        </p:txBody>
      </p:sp>
    </p:spTree>
    <p:extLst>
      <p:ext uri="{BB962C8B-B14F-4D97-AF65-F5344CB8AC3E}">
        <p14:creationId xmlns:p14="http://schemas.microsoft.com/office/powerpoint/2010/main" val="4030298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15</a:t>
            </a:fld>
            <a:endParaRPr lang="en-US"/>
          </a:p>
        </p:txBody>
      </p:sp>
    </p:spTree>
    <p:extLst>
      <p:ext uri="{BB962C8B-B14F-4D97-AF65-F5344CB8AC3E}">
        <p14:creationId xmlns:p14="http://schemas.microsoft.com/office/powerpoint/2010/main" val="252054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38</a:t>
            </a:fld>
            <a:endParaRPr lang="en-US"/>
          </a:p>
        </p:txBody>
      </p:sp>
    </p:spTree>
    <p:extLst>
      <p:ext uri="{BB962C8B-B14F-4D97-AF65-F5344CB8AC3E}">
        <p14:creationId xmlns:p14="http://schemas.microsoft.com/office/powerpoint/2010/main" val="4138712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39</a:t>
            </a:fld>
            <a:endParaRPr lang="en-US"/>
          </a:p>
        </p:txBody>
      </p:sp>
    </p:spTree>
    <p:extLst>
      <p:ext uri="{BB962C8B-B14F-4D97-AF65-F5344CB8AC3E}">
        <p14:creationId xmlns:p14="http://schemas.microsoft.com/office/powerpoint/2010/main" val="1829706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160DD2-6B37-4589-A92B-5FF06435DCBE}" type="slidenum">
              <a:rPr lang="en-US" smtClean="0"/>
              <a:t>40</a:t>
            </a:fld>
            <a:endParaRPr lang="en-US"/>
          </a:p>
        </p:txBody>
      </p:sp>
    </p:spTree>
    <p:extLst>
      <p:ext uri="{BB962C8B-B14F-4D97-AF65-F5344CB8AC3E}">
        <p14:creationId xmlns:p14="http://schemas.microsoft.com/office/powerpoint/2010/main" val="768843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a:solidFill>
                  <a:srgbClr val="3F873F"/>
                </a:solidFill>
              </a:defRPr>
            </a:lvl1pPr>
          </a:lstStyle>
          <a:p>
            <a:r>
              <a:rPr lang="en-US"/>
              <a:t>CLICK TO EDIT MASTER TITLE STYLE</a:t>
            </a:r>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r>
              <a:rPr lang="en-US"/>
              <a:t>NIST Handbook 44 - Current Edition | NIST</a:t>
            </a:r>
          </a:p>
        </p:txBody>
      </p:sp>
      <p:sp>
        <p:nvSpPr>
          <p:cNvPr id="6" name="Slide Number Placeholder 5"/>
          <p:cNvSpPr>
            <a:spLocks noGrp="1"/>
          </p:cNvSpPr>
          <p:nvPr>
            <p:ph type="sldNum" sz="quarter" idx="12"/>
          </p:nvPr>
        </p:nvSpPr>
        <p:spPr/>
        <p:txBody>
          <a:bodyPr/>
          <a:lstStyle/>
          <a:p>
            <a:fld id="{10FE9F58-E944-4E46-9D61-D29AFA3E7B77}" type="slidenum">
              <a:rPr lang="en-US" smtClean="0"/>
              <a:t>‹#›</a:t>
            </a:fld>
            <a:endParaRPr lang="en-US"/>
          </a:p>
        </p:txBody>
      </p:sp>
    </p:spTree>
    <p:extLst>
      <p:ext uri="{BB962C8B-B14F-4D97-AF65-F5344CB8AC3E}">
        <p14:creationId xmlns:p14="http://schemas.microsoft.com/office/powerpoint/2010/main" val="390499070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3F873F"/>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NIST Handbook 44 - Current Edition | NIST</a:t>
            </a:r>
          </a:p>
        </p:txBody>
      </p:sp>
      <p:sp>
        <p:nvSpPr>
          <p:cNvPr id="6" name="Slide Number Placeholder 5"/>
          <p:cNvSpPr>
            <a:spLocks noGrp="1"/>
          </p:cNvSpPr>
          <p:nvPr>
            <p:ph type="sldNum" sz="quarter" idx="12"/>
          </p:nvPr>
        </p:nvSpPr>
        <p:spPr/>
        <p:txBody>
          <a:bodyPr/>
          <a:lstStyle/>
          <a:p>
            <a:fld id="{10FE9F58-E944-4E46-9D61-D29AFA3E7B77}" type="slidenum">
              <a:rPr lang="en-US" smtClean="0"/>
              <a:t>‹#›</a:t>
            </a:fld>
            <a:endParaRPr lang="en-US"/>
          </a:p>
        </p:txBody>
      </p:sp>
    </p:spTree>
    <p:extLst>
      <p:ext uri="{BB962C8B-B14F-4D97-AF65-F5344CB8AC3E}">
        <p14:creationId xmlns:p14="http://schemas.microsoft.com/office/powerpoint/2010/main" val="3709528819"/>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3F873F"/>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NIST Handbook 44 - Current Edition | NIST</a:t>
            </a:r>
          </a:p>
        </p:txBody>
      </p:sp>
      <p:sp>
        <p:nvSpPr>
          <p:cNvPr id="6" name="Slide Number Placeholder 5"/>
          <p:cNvSpPr>
            <a:spLocks noGrp="1"/>
          </p:cNvSpPr>
          <p:nvPr>
            <p:ph type="sldNum" sz="quarter" idx="12"/>
          </p:nvPr>
        </p:nvSpPr>
        <p:spPr/>
        <p:txBody>
          <a:bodyPr/>
          <a:lstStyle/>
          <a:p>
            <a:fld id="{10FE9F58-E944-4E46-9D61-D29AFA3E7B77}" type="slidenum">
              <a:rPr lang="en-US" smtClean="0"/>
              <a:t>‹#›</a:t>
            </a:fld>
            <a:endParaRPr lang="en-US"/>
          </a:p>
        </p:txBody>
      </p:sp>
    </p:spTree>
    <p:extLst>
      <p:ext uri="{BB962C8B-B14F-4D97-AF65-F5344CB8AC3E}">
        <p14:creationId xmlns:p14="http://schemas.microsoft.com/office/powerpoint/2010/main" val="385390459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normAutofit/>
          </a:bodyPr>
          <a:lstStyle>
            <a:lvl1pPr>
              <a:defRPr sz="5400">
                <a:solidFill>
                  <a:srgbClr val="3F873F"/>
                </a:solidFill>
              </a:defRPr>
            </a:lvl1pPr>
          </a:lstStyle>
          <a:p>
            <a:r>
              <a:rPr lang="en-US"/>
              <a:t>CLICK TO EDIT MASTER TITLE STYLE</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r>
              <a:rPr lang="en-US"/>
              <a:t>NIST Handbook 44 - Current Edition | NIST</a:t>
            </a:r>
          </a:p>
        </p:txBody>
      </p:sp>
      <p:sp>
        <p:nvSpPr>
          <p:cNvPr id="6" name="Slide Number Placeholder 5"/>
          <p:cNvSpPr>
            <a:spLocks noGrp="1"/>
          </p:cNvSpPr>
          <p:nvPr>
            <p:ph type="sldNum" sz="quarter" idx="12"/>
          </p:nvPr>
        </p:nvSpPr>
        <p:spPr/>
        <p:txBody>
          <a:bodyPr/>
          <a:lstStyle/>
          <a:p>
            <a:fld id="{10FE9F58-E944-4E46-9D61-D29AFA3E7B77}" type="slidenum">
              <a:rPr lang="en-US" smtClean="0"/>
              <a:t>‹#›</a:t>
            </a:fld>
            <a:endParaRPr lang="en-US"/>
          </a:p>
        </p:txBody>
      </p:sp>
    </p:spTree>
    <p:extLst>
      <p:ext uri="{BB962C8B-B14F-4D97-AF65-F5344CB8AC3E}">
        <p14:creationId xmlns:p14="http://schemas.microsoft.com/office/powerpoint/2010/main" val="159161114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3F873F"/>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NIST Handbook 44 - Current Edition | NIST</a:t>
            </a:r>
          </a:p>
        </p:txBody>
      </p:sp>
      <p:sp>
        <p:nvSpPr>
          <p:cNvPr id="7" name="Slide Number Placeholder 6"/>
          <p:cNvSpPr>
            <a:spLocks noGrp="1"/>
          </p:cNvSpPr>
          <p:nvPr>
            <p:ph type="sldNum" sz="quarter" idx="12"/>
          </p:nvPr>
        </p:nvSpPr>
        <p:spPr/>
        <p:txBody>
          <a:bodyPr/>
          <a:lstStyle/>
          <a:p>
            <a:fld id="{10FE9F58-E944-4E46-9D61-D29AFA3E7B77}" type="slidenum">
              <a:rPr lang="en-US" smtClean="0"/>
              <a:t>‹#›</a:t>
            </a:fld>
            <a:endParaRPr lang="en-US"/>
          </a:p>
        </p:txBody>
      </p:sp>
    </p:spTree>
    <p:extLst>
      <p:ext uri="{BB962C8B-B14F-4D97-AF65-F5344CB8AC3E}">
        <p14:creationId xmlns:p14="http://schemas.microsoft.com/office/powerpoint/2010/main" val="1240983850"/>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a:solidFill>
                  <a:srgbClr val="3F873F"/>
                </a:solidFill>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NIST Handbook 44 - Current Edition | NIST</a:t>
            </a:r>
          </a:p>
        </p:txBody>
      </p:sp>
      <p:sp>
        <p:nvSpPr>
          <p:cNvPr id="9" name="Slide Number Placeholder 8"/>
          <p:cNvSpPr>
            <a:spLocks noGrp="1"/>
          </p:cNvSpPr>
          <p:nvPr>
            <p:ph type="sldNum" sz="quarter" idx="12"/>
          </p:nvPr>
        </p:nvSpPr>
        <p:spPr/>
        <p:txBody>
          <a:bodyPr/>
          <a:lstStyle/>
          <a:p>
            <a:fld id="{10FE9F58-E944-4E46-9D61-D29AFA3E7B77}" type="slidenum">
              <a:rPr lang="en-US" smtClean="0"/>
              <a:t>‹#›</a:t>
            </a:fld>
            <a:endParaRPr lang="en-US"/>
          </a:p>
        </p:txBody>
      </p:sp>
    </p:spTree>
    <p:extLst>
      <p:ext uri="{BB962C8B-B14F-4D97-AF65-F5344CB8AC3E}">
        <p14:creationId xmlns:p14="http://schemas.microsoft.com/office/powerpoint/2010/main" val="373928852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3F873F"/>
                </a:solidFill>
              </a:defRPr>
            </a:lvl1pPr>
          </a:lstStyle>
          <a:p>
            <a:r>
              <a:rPr lang="en-US"/>
              <a:t>CLICK TO EDIT MASTER TITLE STYLE</a:t>
            </a:r>
          </a:p>
        </p:txBody>
      </p:sp>
      <p:sp>
        <p:nvSpPr>
          <p:cNvPr id="4" name="Footer Placeholder 3"/>
          <p:cNvSpPr>
            <a:spLocks noGrp="1"/>
          </p:cNvSpPr>
          <p:nvPr>
            <p:ph type="ftr" sz="quarter" idx="11"/>
          </p:nvPr>
        </p:nvSpPr>
        <p:spPr/>
        <p:txBody>
          <a:bodyPr/>
          <a:lstStyle/>
          <a:p>
            <a:r>
              <a:rPr lang="en-US"/>
              <a:t>NIST Handbook 44 - Current Edition | NIST</a:t>
            </a:r>
          </a:p>
        </p:txBody>
      </p:sp>
      <p:sp>
        <p:nvSpPr>
          <p:cNvPr id="5" name="Slide Number Placeholder 4"/>
          <p:cNvSpPr>
            <a:spLocks noGrp="1"/>
          </p:cNvSpPr>
          <p:nvPr>
            <p:ph type="sldNum" sz="quarter" idx="12"/>
          </p:nvPr>
        </p:nvSpPr>
        <p:spPr/>
        <p:txBody>
          <a:bodyPr/>
          <a:lstStyle/>
          <a:p>
            <a:fld id="{10FE9F58-E944-4E46-9D61-D29AFA3E7B77}" type="slidenum">
              <a:rPr lang="en-US" smtClean="0"/>
              <a:t>‹#›</a:t>
            </a:fld>
            <a:endParaRPr lang="en-US"/>
          </a:p>
        </p:txBody>
      </p:sp>
    </p:spTree>
    <p:extLst>
      <p:ext uri="{BB962C8B-B14F-4D97-AF65-F5344CB8AC3E}">
        <p14:creationId xmlns:p14="http://schemas.microsoft.com/office/powerpoint/2010/main" val="1419485519"/>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3"/>
          <p:cNvSpPr>
            <a:spLocks noGrp="1"/>
          </p:cNvSpPr>
          <p:nvPr>
            <p:ph type="ftr" sz="quarter" idx="11"/>
          </p:nvPr>
        </p:nvSpPr>
        <p:spPr>
          <a:xfrm>
            <a:off x="1373660" y="6356350"/>
            <a:ext cx="4114800" cy="365125"/>
          </a:xfrm>
        </p:spPr>
        <p:txBody>
          <a:bodyPr/>
          <a:lstStyle/>
          <a:p>
            <a:r>
              <a:rPr lang="en-US"/>
              <a:t>NIST Handbook 44 - Current Edition | NIST</a:t>
            </a:r>
          </a:p>
        </p:txBody>
      </p:sp>
    </p:spTree>
    <p:extLst>
      <p:ext uri="{BB962C8B-B14F-4D97-AF65-F5344CB8AC3E}">
        <p14:creationId xmlns:p14="http://schemas.microsoft.com/office/powerpoint/2010/main" val="743054931"/>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506096"/>
            <a:ext cx="12192000" cy="1013899"/>
          </a:xfrm>
          <a:prstGeom prst="rect">
            <a:avLst/>
          </a:prstGeom>
        </p:spPr>
        <p:txBody>
          <a:bodyPr anchor="b">
            <a:noAutofit/>
          </a:bodyPr>
          <a:lstStyle>
            <a:lvl1pPr algn="ctr">
              <a:defRPr sz="4400"/>
            </a:lvl1pPr>
          </a:lstStyle>
          <a:p>
            <a:r>
              <a:rPr lang="en-US"/>
              <a:t>CLICK TO EDIT MASTER TITLE STYLE</a:t>
            </a:r>
          </a:p>
        </p:txBody>
      </p:sp>
    </p:spTree>
    <p:extLst>
      <p:ext uri="{BB962C8B-B14F-4D97-AF65-F5344CB8AC3E}">
        <p14:creationId xmlns:p14="http://schemas.microsoft.com/office/powerpoint/2010/main" val="3011684347"/>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506096"/>
            <a:ext cx="12192000" cy="1013899"/>
          </a:xfrm>
          <a:prstGeom prst="rect">
            <a:avLst/>
          </a:prstGeom>
        </p:spPr>
        <p:txBody>
          <a:bodyPr anchor="b">
            <a:noAutofit/>
          </a:bodyPr>
          <a:lstStyle>
            <a:lvl1pPr algn="ctr">
              <a:defRPr sz="4400"/>
            </a:lvl1pPr>
          </a:lstStyle>
          <a:p>
            <a:r>
              <a:rPr lang="en-US"/>
              <a:t>CLICK TO EDIT MASTER TITLE STYLE</a:t>
            </a:r>
          </a:p>
        </p:txBody>
      </p:sp>
    </p:spTree>
    <p:extLst>
      <p:ext uri="{BB962C8B-B14F-4D97-AF65-F5344CB8AC3E}">
        <p14:creationId xmlns:p14="http://schemas.microsoft.com/office/powerpoint/2010/main" val="1045660378"/>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373660"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NIST Handbook 44 - Current Edition | NIST</a:t>
            </a:r>
          </a:p>
        </p:txBody>
      </p:sp>
      <p:sp>
        <p:nvSpPr>
          <p:cNvPr id="6" name="Slide Number Placeholder 5"/>
          <p:cNvSpPr>
            <a:spLocks noGrp="1"/>
          </p:cNvSpPr>
          <p:nvPr>
            <p:ph type="sldNum" sz="quarter" idx="4"/>
          </p:nvPr>
        </p:nvSpPr>
        <p:spPr>
          <a:xfrm>
            <a:off x="10923372" y="6356350"/>
            <a:ext cx="43042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FE9F58-E944-4E46-9D61-D29AFA3E7B77}" type="slidenum">
              <a:rPr lang="en-US" smtClean="0"/>
              <a:t>‹#›</a:t>
            </a:fld>
            <a:endParaRPr lang="en-US"/>
          </a:p>
        </p:txBody>
      </p:sp>
      <p:pic>
        <p:nvPicPr>
          <p:cNvPr id="7" name="Picture 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38200" y="6249859"/>
            <a:ext cx="471616" cy="471616"/>
          </a:xfrm>
          <a:prstGeom prst="rect">
            <a:avLst/>
          </a:prstGeom>
        </p:spPr>
      </p:pic>
    </p:spTree>
    <p:extLst>
      <p:ext uri="{BB962C8B-B14F-4D97-AF65-F5344CB8AC3E}">
        <p14:creationId xmlns:p14="http://schemas.microsoft.com/office/powerpoint/2010/main" val="4257209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8" r:id="rId8"/>
  </p:sldLayoutIdLst>
  <p:hf hdr="0" dt="0"/>
  <p:txStyles>
    <p:title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2438140"/>
            <a:ext cx="12192000" cy="1507524"/>
          </a:xfrm>
          <a:prstGeom prst="rect">
            <a:avLst/>
          </a:prstGeom>
          <a:solidFill>
            <a:srgbClr val="3F87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userDrawn="1"/>
        </p:nvGrpSpPr>
        <p:grpSpPr>
          <a:xfrm>
            <a:off x="4740876" y="1836778"/>
            <a:ext cx="2710248" cy="2710248"/>
            <a:chOff x="4020066" y="1655546"/>
            <a:chExt cx="3426940" cy="3426940"/>
          </a:xfrm>
        </p:grpSpPr>
        <p:sp>
          <p:nvSpPr>
            <p:cNvPr id="9" name="Oval 8"/>
            <p:cNvSpPr/>
            <p:nvPr userDrawn="1"/>
          </p:nvSpPr>
          <p:spPr>
            <a:xfrm>
              <a:off x="4020066" y="1655546"/>
              <a:ext cx="3426940" cy="34269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01192" y="1851813"/>
              <a:ext cx="3064689" cy="3034406"/>
            </a:xfrm>
            <a:prstGeom prst="rect">
              <a:avLst/>
            </a:prstGeom>
          </p:spPr>
        </p:pic>
      </p:grpSp>
      <p:sp>
        <p:nvSpPr>
          <p:cNvPr id="11" name="Title Placeholder 1"/>
          <p:cNvSpPr>
            <a:spLocks noGrp="1"/>
          </p:cNvSpPr>
          <p:nvPr>
            <p:ph type="title"/>
          </p:nvPr>
        </p:nvSpPr>
        <p:spPr>
          <a:xfrm>
            <a:off x="0" y="4330385"/>
            <a:ext cx="121920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4170036236"/>
      </p:ext>
    </p:extLst>
  </p:cSld>
  <p:clrMap bg1="lt1" tx1="dk1" bg2="lt2" tx2="dk2" accent1="accent1" accent2="accent2" accent3="accent3" accent4="accent4" accent5="accent5" accent6="accent6" hlink="hlink" folHlink="folHlink"/>
  <p:sldLayoutIdLst>
    <p:sldLayoutId id="2147483657" r:id="rId1"/>
    <p:sldLayoutId id="2147483659" r:id="rId2"/>
  </p:sldLayoutIdLst>
  <p:hf hdr="0" dt="0"/>
  <p:txStyles>
    <p:titleStyle>
      <a:lvl1pPr algn="ctr" defTabSz="914400" rtl="0" eaLnBrk="1" latinLnBrk="0" hangingPunct="1">
        <a:lnSpc>
          <a:spcPct val="90000"/>
        </a:lnSpc>
        <a:spcBef>
          <a:spcPct val="0"/>
        </a:spcBef>
        <a:buNone/>
        <a:defRPr sz="4400" b="1" kern="1200">
          <a:solidFill>
            <a:srgbClr val="3F873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customXml" Target="../ink/ink7.xml"/><Relationship Id="rId3" Type="http://schemas.openxmlformats.org/officeDocument/2006/relationships/customXml" Target="../ink/ink1.xml"/><Relationship Id="rId7" Type="http://schemas.openxmlformats.org/officeDocument/2006/relationships/image" Target="../media/image14.png"/><Relationship Id="rId12" Type="http://schemas.openxmlformats.org/officeDocument/2006/relationships/image" Target="../media/image16.png"/><Relationship Id="rId17" Type="http://schemas.openxmlformats.org/officeDocument/2006/relationships/image" Target="../media/image13.jpeg"/><Relationship Id="rId2" Type="http://schemas.openxmlformats.org/officeDocument/2006/relationships/notesSlide" Target="../notesSlides/notesSlide6.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customXml" Target="../ink/ink6.xml"/><Relationship Id="rId5" Type="http://schemas.openxmlformats.org/officeDocument/2006/relationships/customXml" Target="../ink/ink2.xml"/><Relationship Id="rId15" Type="http://schemas.openxmlformats.org/officeDocument/2006/relationships/customXml" Target="../ink/ink8.xml"/><Relationship Id="rId10" Type="http://schemas.openxmlformats.org/officeDocument/2006/relationships/customXml" Target="../ink/ink5.xml"/><Relationship Id="rId4" Type="http://schemas.openxmlformats.org/officeDocument/2006/relationships/image" Target="../media/image13.png"/><Relationship Id="rId9" Type="http://schemas.openxmlformats.org/officeDocument/2006/relationships/image" Target="../media/image15.png"/><Relationship Id="rId1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ncwm.com/ntep-certificates"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ncwm.com/ntep-certificate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nist.gov/pml/owm/nist-handbook-44-current-edition"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nist.gov/pml/owm/nist-handbook-130-current-edition"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hyperlink" Target="https://agriculture.arkansas.gov/crops-industry/bureau-of-standards/service-agencie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agriculture.arkansas.gov/crops-industry/bureau-of-standards/service-agenci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nist.gov/pml/owm/owm-products-and-services/e-learning-resources/epo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nist.gov/pml/owm/nist-handbook-44-current-edition"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agriculture.arkansas.gov/crops-industry/bureau-of-standards/service-agencies/"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agriculture.arkansas.gov/crops-industry/bureau-of-standards/service-agencies/"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media.ark.org/agri/Weights_and_Measures.pdf"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nist.gov/pml/owm/owm-products-and-services/e-learning-resources/epo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media.ark.org/agri/Weights_and_Measures.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hyperlink" Target="https://agriculture.arkansas.gov/crops-industry/bureau-of-standards/service-agencie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hyperlink" Target="mailto:bureau@agriculture.arkansas.gov" TargetMode="External"/><Relationship Id="rId1" Type="http://schemas.openxmlformats.org/officeDocument/2006/relationships/slideLayout" Target="../slideLayouts/slideLayout2.xml"/><Relationship Id="rId4" Type="http://schemas.openxmlformats.org/officeDocument/2006/relationships/hyperlink" Target="https://agriculture.arkansas.gov/crops-industry/bureau-of-standards/service-agencie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agriculture.arkansas.gov/crops-industry/bureau-of-standards/service-agencies/"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nist.gov/pml/owm/owm-products-and-services/e-learning-resources/epos"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media.ark.org/agri/Weights_and_Measures.pdf"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nist.gov/pml/owm/owm-products-and-services/e-learning-resources/epo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nist.gov/pml/owm/nist-handbook-44-current-edition" TargetMode="External"/><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hyperlink" Target="https://www.nist.gov/pml/owm/owm-products-and-services/e-learning-resources/epo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nist.gov/pml/owm/nist-handbook-44-current-edition" TargetMode="External"/><Relationship Id="rId4" Type="http://schemas.openxmlformats.org/officeDocument/2006/relationships/image" Target="../media/image24.png"/></Relationships>
</file>

<file path=ppt/slides/_rels/slide42.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hyperlink" Target="https://www.nist.gov/pml/owm/owm-products-and-services/e-learning-resources/epo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hyperlink" Target="https://media.ark.org/agri/Weights_and_Measures.pdf"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8.png"/><Relationship Id="rId4" Type="http://schemas.openxmlformats.org/officeDocument/2006/relationships/notesSlide" Target="../notesSlides/notesSlide18.xml"/></Relationships>
</file>

<file path=ppt/slides/_rels/slide5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5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customXml" Target="../ink/ink9.xml"/><Relationship Id="rId4" Type="http://schemas.openxmlformats.org/officeDocument/2006/relationships/image" Target="../media/image33.jpeg"/></Relationships>
</file>

<file path=ppt/slides/_rels/slide5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media.ark.org/agri/Weights_and_Measures.pdf"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6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6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customXml" Target="../ink/ink10.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0.png"/><Relationship Id="rId4" Type="http://schemas.openxmlformats.org/officeDocument/2006/relationships/notesSlide" Target="../notesSlides/notesSlide3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hyperlink" Target="https://www.nist.gov/pml/owm/nist-handbook-130-current-edition"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75.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76.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77.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7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2" Type="http://schemas.openxmlformats.org/officeDocument/2006/relationships/hyperlink" Target="https://www.nist.gov/pml/owm/nist-handbook-130-current-edition"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4.png"/></Relationships>
</file>

<file path=ppt/slides/_rels/slide81.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44.png"/></Relationships>
</file>

<file path=ppt/slides/_rels/slide82.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4.png"/></Relationships>
</file>

<file path=ppt/slides/_rels/slide83.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4.png"/></Relationships>
</file>

<file path=ppt/slides/_rels/slide8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hyperlink" Target="https://www.nist.gov/pml/owm/nist-handbook-44-current-edition"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png"/></Relationships>
</file>

<file path=ppt/slides/_rels/slide88.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s://www.nist.gov/pml/owm/nist-handbook-44-current-edition"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media.ark.org/agri/ORDERING-INFORMATION-FOR-SECURITY-PRODUCTS.pdf"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s://www.ncwm.com/"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mailto:Bureau@agriculture.arkansas.gov"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hyperlink" Target="https://agriculture.arkansas.gov/crops-industry/bureau-of-standard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ctrTitle"/>
          </p:nvPr>
        </p:nvSpPr>
        <p:spPr>
          <a:xfrm>
            <a:off x="0" y="4661012"/>
            <a:ext cx="12192000" cy="1295953"/>
          </a:xfrm>
        </p:spPr>
        <p:txBody>
          <a:bodyPr/>
          <a:lstStyle/>
          <a:p>
            <a:r>
              <a:rPr lang="en-US" sz="5400" dirty="0"/>
              <a:t>Scale Training Seminar</a:t>
            </a:r>
            <a:br>
              <a:rPr lang="en-US"/>
            </a:br>
            <a:r>
              <a:rPr lang="en-US" sz="3200" dirty="0"/>
              <a:t>Arkansas Bureau of Standards</a:t>
            </a:r>
          </a:p>
        </p:txBody>
      </p:sp>
      <p:sp>
        <p:nvSpPr>
          <p:cNvPr id="3" name="TextBox 2">
            <a:extLst>
              <a:ext uri="{FF2B5EF4-FFF2-40B4-BE49-F238E27FC236}">
                <a16:creationId xmlns:a16="http://schemas.microsoft.com/office/drawing/2014/main" id="{03BFA708-241A-4244-A6A9-1284422149BB}"/>
              </a:ext>
            </a:extLst>
          </p:cNvPr>
          <p:cNvSpPr txBox="1"/>
          <p:nvPr/>
        </p:nvSpPr>
        <p:spPr>
          <a:xfrm>
            <a:off x="11421979" y="6326297"/>
            <a:ext cx="770021" cy="369332"/>
          </a:xfrm>
          <a:prstGeom prst="rect">
            <a:avLst/>
          </a:prstGeom>
          <a:noFill/>
        </p:spPr>
        <p:txBody>
          <a:bodyPr wrap="square" lIns="91440" tIns="45720" rIns="91440" bIns="45720" rtlCol="0" anchor="t">
            <a:spAutoFit/>
          </a:bodyPr>
          <a:lstStyle/>
          <a:p>
            <a:r>
              <a:rPr lang="en-US" dirty="0">
                <a:solidFill>
                  <a:srgbClr val="3F873F"/>
                </a:solidFill>
              </a:rPr>
              <a:t>2026</a:t>
            </a:r>
          </a:p>
        </p:txBody>
      </p:sp>
    </p:spTree>
    <p:extLst>
      <p:ext uri="{BB962C8B-B14F-4D97-AF65-F5344CB8AC3E}">
        <p14:creationId xmlns:p14="http://schemas.microsoft.com/office/powerpoint/2010/main" val="401141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0FE9F58-E944-4E46-9D61-D29AFA3E7B77}" type="slidenum">
              <a:rPr lang="en-US" smtClean="0"/>
              <a:t>10</a:t>
            </a:fld>
            <a:endParaRPr lang="en-US"/>
          </a:p>
        </p:txBody>
      </p:sp>
      <p:sp>
        <p:nvSpPr>
          <p:cNvPr id="8" name="Title 7">
            <a:extLst>
              <a:ext uri="{FF2B5EF4-FFF2-40B4-BE49-F238E27FC236}">
                <a16:creationId xmlns:a16="http://schemas.microsoft.com/office/drawing/2014/main" id="{E9987ACE-2F77-403A-9B6F-973DBF40D93A}"/>
              </a:ext>
            </a:extLst>
          </p:cNvPr>
          <p:cNvSpPr txBox="1">
            <a:spLocks noGrp="1"/>
          </p:cNvSpPr>
          <p:nvPr>
            <p:ph type="title"/>
          </p:nvPr>
        </p:nvSpPr>
        <p:spPr>
          <a:xfrm>
            <a:off x="838199" y="80253"/>
            <a:ext cx="10515600" cy="840230"/>
          </a:xfrm>
          <a:prstGeom prst="rect">
            <a:avLst/>
          </a:prstGeom>
          <a:noFill/>
        </p:spPr>
        <p:txBody>
          <a:bodyPr wrap="square" rtlCol="0">
            <a:spAutoFit/>
          </a:bodyPr>
          <a:lstStyle/>
          <a:p>
            <a:pPr algn="ctr"/>
            <a:r>
              <a:rPr lang="en-US" sz="5400">
                <a:cs typeface="Times New Roman" panose="02020603050405020304" pitchFamily="18" charset="0"/>
              </a:rPr>
              <a:t>Security Seals</a:t>
            </a:r>
          </a:p>
        </p:txBody>
      </p:sp>
      <p:pic>
        <p:nvPicPr>
          <p:cNvPr id="6" name="Picture 5" descr="A picture containing indoor, wall, appliance, counter&#10;&#10;Description automatically generated">
            <a:extLst>
              <a:ext uri="{FF2B5EF4-FFF2-40B4-BE49-F238E27FC236}">
                <a16:creationId xmlns:a16="http://schemas.microsoft.com/office/drawing/2014/main" id="{073488FC-00AF-EC9B-8C84-EA0C8E5F51AA}"/>
              </a:ext>
            </a:extLst>
          </p:cNvPr>
          <p:cNvPicPr>
            <a:picLocks noChangeAspect="1"/>
          </p:cNvPicPr>
          <p:nvPr/>
        </p:nvPicPr>
        <p:blipFill>
          <a:blip r:embed="rId3">
            <a:extLst>
              <a:ext uri="{28A0092B-C50C-407E-A947-70E740481C1C}">
                <a14:useLocalDpi xmlns:a14="http://schemas.microsoft.com/office/drawing/2010/main" val="0"/>
              </a:ext>
            </a:extLst>
          </a:blip>
          <a:srcRect l="25935" t="20424" r="-25935" b="32260"/>
          <a:stretch/>
        </p:blipFill>
        <p:spPr>
          <a:xfrm>
            <a:off x="5798521" y="920481"/>
            <a:ext cx="8306452" cy="5245099"/>
          </a:xfrm>
          <a:prstGeom prst="rect">
            <a:avLst/>
          </a:prstGeom>
        </p:spPr>
      </p:pic>
      <p:sp>
        <p:nvSpPr>
          <p:cNvPr id="13" name="TextBox 12">
            <a:extLst>
              <a:ext uri="{FF2B5EF4-FFF2-40B4-BE49-F238E27FC236}">
                <a16:creationId xmlns:a16="http://schemas.microsoft.com/office/drawing/2014/main" id="{3D5575F6-622E-040B-38FD-54D6B12B30B1}"/>
              </a:ext>
            </a:extLst>
          </p:cNvPr>
          <p:cNvSpPr txBox="1"/>
          <p:nvPr/>
        </p:nvSpPr>
        <p:spPr>
          <a:xfrm>
            <a:off x="5900488" y="1014595"/>
            <a:ext cx="5238097" cy="652103"/>
          </a:xfrm>
          <a:prstGeom prst="rect">
            <a:avLst/>
          </a:prstGeom>
          <a:noFill/>
        </p:spPr>
        <p:txBody>
          <a:bodyPr wrap="square" lIns="91440" tIns="45720" rIns="91440" bIns="45720" rtlCol="0" anchor="t">
            <a:spAutoFit/>
          </a:bodyPr>
          <a:lstStyle/>
          <a:p>
            <a:r>
              <a:rPr lang="en-US">
                <a:highlight>
                  <a:srgbClr val="FFFF00"/>
                </a:highlight>
              </a:rPr>
              <a:t>Lead Seal – Must be removed and replaced with state approved seal</a:t>
            </a:r>
          </a:p>
        </p:txBody>
      </p:sp>
      <p:pic>
        <p:nvPicPr>
          <p:cNvPr id="2050" name="Picture 2" descr="Image preview">
            <a:extLst>
              <a:ext uri="{FF2B5EF4-FFF2-40B4-BE49-F238E27FC236}">
                <a16:creationId xmlns:a16="http://schemas.microsoft.com/office/drawing/2014/main" id="{F44B03E7-8DFF-057F-27D7-9A5B4AAF81C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3868" y="939800"/>
            <a:ext cx="5553016" cy="522578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A62EB99-7E6F-20B3-9CB0-838C1EDA3534}"/>
              </a:ext>
            </a:extLst>
          </p:cNvPr>
          <p:cNvSpPr txBox="1"/>
          <p:nvPr/>
        </p:nvSpPr>
        <p:spPr>
          <a:xfrm>
            <a:off x="223868" y="1014595"/>
            <a:ext cx="5238097" cy="652103"/>
          </a:xfrm>
          <a:prstGeom prst="rect">
            <a:avLst/>
          </a:prstGeom>
          <a:noFill/>
        </p:spPr>
        <p:txBody>
          <a:bodyPr wrap="square" lIns="91440" tIns="45720" rIns="91440" bIns="45720" rtlCol="0" anchor="t">
            <a:spAutoFit/>
          </a:bodyPr>
          <a:lstStyle/>
          <a:p>
            <a:r>
              <a:rPr lang="en-US">
                <a:highlight>
                  <a:srgbClr val="FFFF00"/>
                </a:highlight>
              </a:rPr>
              <a:t>Lead Seal – Must be removed and replaced with state approved seal</a:t>
            </a:r>
          </a:p>
        </p:txBody>
      </p:sp>
    </p:spTree>
    <p:extLst>
      <p:ext uri="{BB962C8B-B14F-4D97-AF65-F5344CB8AC3E}">
        <p14:creationId xmlns:p14="http://schemas.microsoft.com/office/powerpoint/2010/main" val="3432144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0FE9F58-E944-4E46-9D61-D29AFA3E7B77}" type="slidenum">
              <a:rPr lang="en-US" smtClean="0"/>
              <a:t>11</a:t>
            </a:fld>
            <a:endParaRPr lang="en-US"/>
          </a:p>
        </p:txBody>
      </p:sp>
      <p:sp>
        <p:nvSpPr>
          <p:cNvPr id="8" name="Title 7">
            <a:extLst>
              <a:ext uri="{FF2B5EF4-FFF2-40B4-BE49-F238E27FC236}">
                <a16:creationId xmlns:a16="http://schemas.microsoft.com/office/drawing/2014/main" id="{E9987ACE-2F77-403A-9B6F-973DBF40D93A}"/>
              </a:ext>
            </a:extLst>
          </p:cNvPr>
          <p:cNvSpPr txBox="1">
            <a:spLocks noGrp="1"/>
          </p:cNvSpPr>
          <p:nvPr>
            <p:ph type="title"/>
          </p:nvPr>
        </p:nvSpPr>
        <p:spPr>
          <a:xfrm>
            <a:off x="838199" y="80253"/>
            <a:ext cx="10515600" cy="840230"/>
          </a:xfrm>
          <a:prstGeom prst="rect">
            <a:avLst/>
          </a:prstGeom>
          <a:noFill/>
        </p:spPr>
        <p:txBody>
          <a:bodyPr wrap="square" rtlCol="0">
            <a:spAutoFit/>
          </a:bodyPr>
          <a:lstStyle/>
          <a:p>
            <a:pPr algn="ctr"/>
            <a:r>
              <a:rPr lang="en-US" sz="5400">
                <a:cs typeface="Times New Roman" panose="02020603050405020304" pitchFamily="18" charset="0"/>
              </a:rPr>
              <a:t>Security Seals</a:t>
            </a:r>
          </a:p>
        </p:txBody>
      </p:sp>
      <p:pic>
        <p:nvPicPr>
          <p:cNvPr id="1026" name="Picture 2" descr="Image preview">
            <a:extLst>
              <a:ext uri="{FF2B5EF4-FFF2-40B4-BE49-F238E27FC236}">
                <a16:creationId xmlns:a16="http://schemas.microsoft.com/office/drawing/2014/main" id="{B25F76BE-DB45-BE14-7C4D-E4CC1543D5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499" y="920482"/>
            <a:ext cx="5245099" cy="524509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61E62A7-DC43-9883-9810-C032F35B7388}"/>
              </a:ext>
            </a:extLst>
          </p:cNvPr>
          <p:cNvSpPr txBox="1"/>
          <p:nvPr/>
        </p:nvSpPr>
        <p:spPr>
          <a:xfrm>
            <a:off x="373066" y="1014595"/>
            <a:ext cx="5035696" cy="369332"/>
          </a:xfrm>
          <a:prstGeom prst="rect">
            <a:avLst/>
          </a:prstGeom>
          <a:noFill/>
        </p:spPr>
        <p:txBody>
          <a:bodyPr wrap="square" rtlCol="0">
            <a:spAutoFit/>
          </a:bodyPr>
          <a:lstStyle/>
          <a:p>
            <a:r>
              <a:rPr lang="en-US">
                <a:highlight>
                  <a:srgbClr val="FFFF00"/>
                </a:highlight>
              </a:rPr>
              <a:t>Pressure Seal – Physical Seals Trump Pressure Seals</a:t>
            </a:r>
          </a:p>
        </p:txBody>
      </p:sp>
      <p:pic>
        <p:nvPicPr>
          <p:cNvPr id="15" name="Picture 14">
            <a:extLst>
              <a:ext uri="{FF2B5EF4-FFF2-40B4-BE49-F238E27FC236}">
                <a16:creationId xmlns:a16="http://schemas.microsoft.com/office/drawing/2014/main" id="{2B831812-6E48-81C4-151A-71301DC19E58}"/>
              </a:ext>
            </a:extLst>
          </p:cNvPr>
          <p:cNvPicPr>
            <a:picLocks noChangeAspect="1"/>
          </p:cNvPicPr>
          <p:nvPr/>
        </p:nvPicPr>
        <p:blipFill>
          <a:blip r:embed="rId4">
            <a:extLst>
              <a:ext uri="{28A0092B-C50C-407E-A947-70E740481C1C}">
                <a14:useLocalDpi xmlns:a14="http://schemas.microsoft.com/office/drawing/2010/main" val="0"/>
              </a:ext>
            </a:extLst>
          </a:blip>
          <a:srcRect t="7051" b="20256"/>
          <a:stretch/>
        </p:blipFill>
        <p:spPr>
          <a:xfrm>
            <a:off x="6218406" y="920482"/>
            <a:ext cx="5398305" cy="5232204"/>
          </a:xfrm>
          <a:prstGeom prst="rect">
            <a:avLst/>
          </a:prstGeom>
        </p:spPr>
      </p:pic>
      <p:sp>
        <p:nvSpPr>
          <p:cNvPr id="17" name="TextBox 16">
            <a:extLst>
              <a:ext uri="{FF2B5EF4-FFF2-40B4-BE49-F238E27FC236}">
                <a16:creationId xmlns:a16="http://schemas.microsoft.com/office/drawing/2014/main" id="{F406F171-16A6-8BBF-0D30-C8A30125385B}"/>
              </a:ext>
            </a:extLst>
          </p:cNvPr>
          <p:cNvSpPr txBox="1"/>
          <p:nvPr/>
        </p:nvSpPr>
        <p:spPr>
          <a:xfrm>
            <a:off x="6318103" y="1014595"/>
            <a:ext cx="5035696" cy="369332"/>
          </a:xfrm>
          <a:prstGeom prst="rect">
            <a:avLst/>
          </a:prstGeom>
          <a:noFill/>
        </p:spPr>
        <p:txBody>
          <a:bodyPr wrap="square" rtlCol="0">
            <a:spAutoFit/>
          </a:bodyPr>
          <a:lstStyle/>
          <a:p>
            <a:r>
              <a:rPr lang="en-US">
                <a:highlight>
                  <a:srgbClr val="FFFF00"/>
                </a:highlight>
              </a:rPr>
              <a:t>Incorrectly Sealed – Tighten Wire</a:t>
            </a:r>
          </a:p>
        </p:txBody>
      </p:sp>
    </p:spTree>
    <p:extLst>
      <p:ext uri="{BB962C8B-B14F-4D97-AF65-F5344CB8AC3E}">
        <p14:creationId xmlns:p14="http://schemas.microsoft.com/office/powerpoint/2010/main" val="463370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0FE9F58-E944-4E46-9D61-D29AFA3E7B77}" type="slidenum">
              <a:rPr lang="en-US" smtClean="0"/>
              <a:t>12</a:t>
            </a:fld>
            <a:endParaRPr lang="en-US"/>
          </a:p>
        </p:txBody>
      </p:sp>
      <p:sp>
        <p:nvSpPr>
          <p:cNvPr id="8" name="Title 7">
            <a:extLst>
              <a:ext uri="{FF2B5EF4-FFF2-40B4-BE49-F238E27FC236}">
                <a16:creationId xmlns:a16="http://schemas.microsoft.com/office/drawing/2014/main" id="{E9987ACE-2F77-403A-9B6F-973DBF40D93A}"/>
              </a:ext>
            </a:extLst>
          </p:cNvPr>
          <p:cNvSpPr txBox="1">
            <a:spLocks noGrp="1"/>
          </p:cNvSpPr>
          <p:nvPr>
            <p:ph type="title"/>
          </p:nvPr>
        </p:nvSpPr>
        <p:spPr>
          <a:xfrm>
            <a:off x="838199" y="80253"/>
            <a:ext cx="10515600" cy="840230"/>
          </a:xfrm>
          <a:prstGeom prst="rect">
            <a:avLst/>
          </a:prstGeom>
          <a:noFill/>
        </p:spPr>
        <p:txBody>
          <a:bodyPr wrap="square" rtlCol="0">
            <a:spAutoFit/>
          </a:bodyPr>
          <a:lstStyle/>
          <a:p>
            <a:pPr algn="ctr"/>
            <a:r>
              <a:rPr lang="en-US" sz="5400">
                <a:cs typeface="Times New Roman" panose="02020603050405020304" pitchFamily="18" charset="0"/>
              </a:rPr>
              <a:t>Security Seals</a:t>
            </a:r>
          </a:p>
        </p:txBody>
      </p:sp>
      <p:pic>
        <p:nvPicPr>
          <p:cNvPr id="3074" name="Picture 2" descr="Image preview">
            <a:extLst>
              <a:ext uri="{FF2B5EF4-FFF2-40B4-BE49-F238E27FC236}">
                <a16:creationId xmlns:a16="http://schemas.microsoft.com/office/drawing/2014/main" id="{D4116E8E-0E2E-B83D-7A4E-E1E84ED9E31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580" t="28487" r="24170" b="8431"/>
          <a:stretch/>
        </p:blipFill>
        <p:spPr bwMode="auto">
          <a:xfrm>
            <a:off x="257907" y="917718"/>
            <a:ext cx="5056490" cy="47813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947DD71-2F74-BEA8-0642-FC2FA411F18A}"/>
              </a:ext>
            </a:extLst>
          </p:cNvPr>
          <p:cNvSpPr txBox="1"/>
          <p:nvPr/>
        </p:nvSpPr>
        <p:spPr>
          <a:xfrm>
            <a:off x="257907" y="917718"/>
            <a:ext cx="1702778" cy="369332"/>
          </a:xfrm>
          <a:prstGeom prst="rect">
            <a:avLst/>
          </a:prstGeom>
          <a:noFill/>
        </p:spPr>
        <p:txBody>
          <a:bodyPr wrap="square" rtlCol="0">
            <a:spAutoFit/>
          </a:bodyPr>
          <a:lstStyle/>
          <a:p>
            <a:r>
              <a:rPr lang="en-US">
                <a:highlight>
                  <a:srgbClr val="FFFF00"/>
                </a:highlight>
              </a:rPr>
              <a:t>Missing Seal</a:t>
            </a:r>
          </a:p>
        </p:txBody>
      </p:sp>
      <p:pic>
        <p:nvPicPr>
          <p:cNvPr id="3076" name="Picture 4" descr="Image preview">
            <a:extLst>
              <a:ext uri="{FF2B5EF4-FFF2-40B4-BE49-F238E27FC236}">
                <a16:creationId xmlns:a16="http://schemas.microsoft.com/office/drawing/2014/main" id="{A7355D8E-2A60-2B35-FB67-211E1C7DA5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9196" y="917718"/>
            <a:ext cx="6382303" cy="478672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947402B-ACF3-E735-E7A4-A362A8CFEC0A}"/>
              </a:ext>
            </a:extLst>
          </p:cNvPr>
          <p:cNvSpPr txBox="1"/>
          <p:nvPr/>
        </p:nvSpPr>
        <p:spPr>
          <a:xfrm>
            <a:off x="5619196" y="938621"/>
            <a:ext cx="1702778" cy="369332"/>
          </a:xfrm>
          <a:prstGeom prst="rect">
            <a:avLst/>
          </a:prstGeom>
          <a:noFill/>
        </p:spPr>
        <p:txBody>
          <a:bodyPr wrap="square" rtlCol="0">
            <a:spAutoFit/>
          </a:bodyPr>
          <a:lstStyle/>
          <a:p>
            <a:r>
              <a:rPr lang="en-US">
                <a:highlight>
                  <a:srgbClr val="FFFF00"/>
                </a:highlight>
              </a:rPr>
              <a:t>Missing Seal</a:t>
            </a:r>
          </a:p>
        </p:txBody>
      </p:sp>
    </p:spTree>
    <p:extLst>
      <p:ext uri="{BB962C8B-B14F-4D97-AF65-F5344CB8AC3E}">
        <p14:creationId xmlns:p14="http://schemas.microsoft.com/office/powerpoint/2010/main" val="199598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0FE9F58-E944-4E46-9D61-D29AFA3E7B77}" type="slidenum">
              <a:rPr lang="en-US" smtClean="0"/>
              <a:t>13</a:t>
            </a:fld>
            <a:endParaRPr lang="en-US"/>
          </a:p>
        </p:txBody>
      </p:sp>
      <p:sp>
        <p:nvSpPr>
          <p:cNvPr id="8" name="Title 7">
            <a:extLst>
              <a:ext uri="{FF2B5EF4-FFF2-40B4-BE49-F238E27FC236}">
                <a16:creationId xmlns:a16="http://schemas.microsoft.com/office/drawing/2014/main" id="{E9987ACE-2F77-403A-9B6F-973DBF40D93A}"/>
              </a:ext>
            </a:extLst>
          </p:cNvPr>
          <p:cNvSpPr txBox="1">
            <a:spLocks noGrp="1"/>
          </p:cNvSpPr>
          <p:nvPr>
            <p:ph type="title"/>
          </p:nvPr>
        </p:nvSpPr>
        <p:spPr>
          <a:xfrm>
            <a:off x="838199" y="80253"/>
            <a:ext cx="10515600" cy="840230"/>
          </a:xfrm>
          <a:prstGeom prst="rect">
            <a:avLst/>
          </a:prstGeom>
          <a:noFill/>
        </p:spPr>
        <p:txBody>
          <a:bodyPr wrap="square" rtlCol="0">
            <a:spAutoFit/>
          </a:bodyPr>
          <a:lstStyle/>
          <a:p>
            <a:pPr algn="ctr"/>
            <a:r>
              <a:rPr lang="en-US" sz="5400">
                <a:cs typeface="Times New Roman" panose="02020603050405020304" pitchFamily="18" charset="0"/>
              </a:rPr>
              <a:t>Security Seals</a:t>
            </a:r>
          </a:p>
        </p:txBody>
      </p:sp>
      <p:pic>
        <p:nvPicPr>
          <p:cNvPr id="4098" name="Picture 2" descr="Image preview">
            <a:extLst>
              <a:ext uri="{FF2B5EF4-FFF2-40B4-BE49-F238E27FC236}">
                <a16:creationId xmlns:a16="http://schemas.microsoft.com/office/drawing/2014/main" id="{190A4B4E-6C04-45D9-0524-43C77EE27A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1731"/>
          <a:stretch/>
        </p:blipFill>
        <p:spPr bwMode="auto">
          <a:xfrm>
            <a:off x="372207" y="893486"/>
            <a:ext cx="5553808" cy="519948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CE74186-C4BF-4DCA-7AB8-A927433B6FFF}"/>
              </a:ext>
            </a:extLst>
          </p:cNvPr>
          <p:cNvSpPr txBox="1"/>
          <p:nvPr/>
        </p:nvSpPr>
        <p:spPr>
          <a:xfrm>
            <a:off x="372207" y="927673"/>
            <a:ext cx="1702778" cy="369332"/>
          </a:xfrm>
          <a:prstGeom prst="rect">
            <a:avLst/>
          </a:prstGeom>
          <a:noFill/>
        </p:spPr>
        <p:txBody>
          <a:bodyPr wrap="square" rtlCol="0">
            <a:spAutoFit/>
          </a:bodyPr>
          <a:lstStyle/>
          <a:p>
            <a:r>
              <a:rPr lang="en-US">
                <a:highlight>
                  <a:srgbClr val="FFFF00"/>
                </a:highlight>
              </a:rPr>
              <a:t>Missing Seal</a:t>
            </a:r>
          </a:p>
        </p:txBody>
      </p:sp>
      <p:pic>
        <p:nvPicPr>
          <p:cNvPr id="4100" name="Picture 4" descr="Image preview">
            <a:extLst>
              <a:ext uri="{FF2B5EF4-FFF2-40B4-BE49-F238E27FC236}">
                <a16:creationId xmlns:a16="http://schemas.microsoft.com/office/drawing/2014/main" id="{FBA4DDBF-B4F8-8445-5131-B06C398975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6405800" y="583684"/>
            <a:ext cx="5199484" cy="58190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B425BE5-538E-0D98-3725-AD2377B44F07}"/>
              </a:ext>
            </a:extLst>
          </p:cNvPr>
          <p:cNvSpPr txBox="1"/>
          <p:nvPr/>
        </p:nvSpPr>
        <p:spPr>
          <a:xfrm>
            <a:off x="6095999" y="936687"/>
            <a:ext cx="1702778" cy="369332"/>
          </a:xfrm>
          <a:prstGeom prst="rect">
            <a:avLst/>
          </a:prstGeom>
          <a:noFill/>
        </p:spPr>
        <p:txBody>
          <a:bodyPr wrap="square" rtlCol="0">
            <a:spAutoFit/>
          </a:bodyPr>
          <a:lstStyle/>
          <a:p>
            <a:r>
              <a:rPr lang="en-US">
                <a:highlight>
                  <a:srgbClr val="FFFF00"/>
                </a:highlight>
              </a:rPr>
              <a:t>Missing Seal</a:t>
            </a:r>
          </a:p>
        </p:txBody>
      </p:sp>
    </p:spTree>
    <p:extLst>
      <p:ext uri="{BB962C8B-B14F-4D97-AF65-F5344CB8AC3E}">
        <p14:creationId xmlns:p14="http://schemas.microsoft.com/office/powerpoint/2010/main" val="3606471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0FE9F58-E944-4E46-9D61-D29AFA3E7B77}" type="slidenum">
              <a:rPr lang="en-US" smtClean="0"/>
              <a:t>14</a:t>
            </a:fld>
            <a:endParaRPr lang="en-US"/>
          </a:p>
        </p:txBody>
      </p:sp>
      <p:sp>
        <p:nvSpPr>
          <p:cNvPr id="8" name="Title 7">
            <a:extLst>
              <a:ext uri="{FF2B5EF4-FFF2-40B4-BE49-F238E27FC236}">
                <a16:creationId xmlns:a16="http://schemas.microsoft.com/office/drawing/2014/main" id="{E9987ACE-2F77-403A-9B6F-973DBF40D93A}"/>
              </a:ext>
            </a:extLst>
          </p:cNvPr>
          <p:cNvSpPr txBox="1">
            <a:spLocks noGrp="1"/>
          </p:cNvSpPr>
          <p:nvPr>
            <p:ph type="title"/>
          </p:nvPr>
        </p:nvSpPr>
        <p:spPr>
          <a:xfrm>
            <a:off x="838199" y="80253"/>
            <a:ext cx="10515600" cy="840230"/>
          </a:xfrm>
          <a:prstGeom prst="rect">
            <a:avLst/>
          </a:prstGeom>
          <a:noFill/>
        </p:spPr>
        <p:txBody>
          <a:bodyPr wrap="square" rtlCol="0">
            <a:spAutoFit/>
          </a:bodyPr>
          <a:lstStyle/>
          <a:p>
            <a:pPr algn="ctr"/>
            <a:r>
              <a:rPr lang="en-US" sz="5400">
                <a:cs typeface="Times New Roman" panose="02020603050405020304" pitchFamily="18" charset="0"/>
              </a:rPr>
              <a:t>Security Seals</a:t>
            </a:r>
          </a:p>
        </p:txBody>
      </p:sp>
      <p:pic>
        <p:nvPicPr>
          <p:cNvPr id="5122" name="Picture 2" descr="Image preview">
            <a:extLst>
              <a:ext uri="{FF2B5EF4-FFF2-40B4-BE49-F238E27FC236}">
                <a16:creationId xmlns:a16="http://schemas.microsoft.com/office/drawing/2014/main" id="{6F90420E-40B5-07D6-0F92-8271091E79D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985" y="893484"/>
            <a:ext cx="5448300" cy="525486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22C143A-2196-4A7E-76D2-9F4FFED9B2C9}"/>
              </a:ext>
            </a:extLst>
          </p:cNvPr>
          <p:cNvSpPr txBox="1"/>
          <p:nvPr/>
        </p:nvSpPr>
        <p:spPr>
          <a:xfrm>
            <a:off x="169985" y="935528"/>
            <a:ext cx="2722684" cy="369332"/>
          </a:xfrm>
          <a:prstGeom prst="rect">
            <a:avLst/>
          </a:prstGeom>
          <a:noFill/>
        </p:spPr>
        <p:txBody>
          <a:bodyPr wrap="square" rtlCol="0">
            <a:spAutoFit/>
          </a:bodyPr>
          <a:lstStyle/>
          <a:p>
            <a:r>
              <a:rPr lang="en-US">
                <a:highlight>
                  <a:srgbClr val="FFFF00"/>
                </a:highlight>
              </a:rPr>
              <a:t>Correctly Affixed Seal</a:t>
            </a:r>
          </a:p>
        </p:txBody>
      </p:sp>
      <p:pic>
        <p:nvPicPr>
          <p:cNvPr id="5124" name="Picture 4" descr="Image preview">
            <a:extLst>
              <a:ext uri="{FF2B5EF4-FFF2-40B4-BE49-F238E27FC236}">
                <a16:creationId xmlns:a16="http://schemas.microsoft.com/office/drawing/2014/main" id="{C8847A76-D1C9-93C0-CB3F-70A672825C6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421" t="11753" r="8088" b="101"/>
          <a:stretch/>
        </p:blipFill>
        <p:spPr bwMode="auto">
          <a:xfrm rot="16200000">
            <a:off x="6277348" y="707692"/>
            <a:ext cx="5290755" cy="56534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7BDB7FE-4EE9-AC7F-A039-A7A1EB0D8FB5}"/>
              </a:ext>
            </a:extLst>
          </p:cNvPr>
          <p:cNvSpPr txBox="1"/>
          <p:nvPr/>
        </p:nvSpPr>
        <p:spPr>
          <a:xfrm>
            <a:off x="6095999" y="889040"/>
            <a:ext cx="2722684" cy="369332"/>
          </a:xfrm>
          <a:prstGeom prst="rect">
            <a:avLst/>
          </a:prstGeom>
          <a:noFill/>
        </p:spPr>
        <p:txBody>
          <a:bodyPr wrap="square" rtlCol="0">
            <a:spAutoFit/>
          </a:bodyPr>
          <a:lstStyle/>
          <a:p>
            <a:r>
              <a:rPr lang="en-US">
                <a:highlight>
                  <a:srgbClr val="FFFF00"/>
                </a:highlight>
              </a:rPr>
              <a:t>Correctly Affixed Seal</a:t>
            </a:r>
          </a:p>
        </p:txBody>
      </p:sp>
      <p:sp>
        <p:nvSpPr>
          <p:cNvPr id="4" name="Oval 3">
            <a:extLst>
              <a:ext uri="{FF2B5EF4-FFF2-40B4-BE49-F238E27FC236}">
                <a16:creationId xmlns:a16="http://schemas.microsoft.com/office/drawing/2014/main" id="{918E6E51-8B28-BCD1-EF04-920DF7846A53}"/>
              </a:ext>
            </a:extLst>
          </p:cNvPr>
          <p:cNvSpPr/>
          <p:nvPr/>
        </p:nvSpPr>
        <p:spPr>
          <a:xfrm>
            <a:off x="2661920" y="2946400"/>
            <a:ext cx="233680" cy="172720"/>
          </a:xfrm>
          <a:prstGeom prst="ellipse">
            <a:avLst/>
          </a:prstGeom>
          <a:solidFill>
            <a:schemeClr val="bg2">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E89A140-704D-77FB-4DCD-5A30C4787BF1}"/>
              </a:ext>
            </a:extLst>
          </p:cNvPr>
          <p:cNvSpPr/>
          <p:nvPr/>
        </p:nvSpPr>
        <p:spPr>
          <a:xfrm>
            <a:off x="3342639" y="2164080"/>
            <a:ext cx="822960" cy="568960"/>
          </a:xfrm>
          <a:prstGeom prst="ellipse">
            <a:avLst/>
          </a:prstGeom>
          <a:solidFill>
            <a:schemeClr val="bg2">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4903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0FE9F58-E944-4E46-9D61-D29AFA3E7B77}" type="slidenum">
              <a:rPr lang="en-US" smtClean="0"/>
              <a:t>15</a:t>
            </a:fld>
            <a:endParaRPr lang="en-US"/>
          </a:p>
        </p:txBody>
      </p:sp>
      <p:sp>
        <p:nvSpPr>
          <p:cNvPr id="8" name="Title 7">
            <a:extLst>
              <a:ext uri="{FF2B5EF4-FFF2-40B4-BE49-F238E27FC236}">
                <a16:creationId xmlns:a16="http://schemas.microsoft.com/office/drawing/2014/main" id="{E9987ACE-2F77-403A-9B6F-973DBF40D93A}"/>
              </a:ext>
            </a:extLst>
          </p:cNvPr>
          <p:cNvSpPr txBox="1">
            <a:spLocks noGrp="1"/>
          </p:cNvSpPr>
          <p:nvPr>
            <p:ph type="title"/>
          </p:nvPr>
        </p:nvSpPr>
        <p:spPr>
          <a:xfrm>
            <a:off x="838199" y="80253"/>
            <a:ext cx="10515600" cy="840230"/>
          </a:xfrm>
          <a:prstGeom prst="rect">
            <a:avLst/>
          </a:prstGeom>
          <a:noFill/>
        </p:spPr>
        <p:txBody>
          <a:bodyPr wrap="square" rtlCol="0">
            <a:spAutoFit/>
          </a:bodyPr>
          <a:lstStyle/>
          <a:p>
            <a:pPr algn="ctr"/>
            <a:r>
              <a:rPr lang="en-US" sz="5400">
                <a:cs typeface="Times New Roman" panose="02020603050405020304" pitchFamily="18" charset="0"/>
              </a:rPr>
              <a:t>Security Seals</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63DB0667-A393-E105-E22E-71B88A43246F}"/>
                  </a:ext>
                </a:extLst>
              </p14:cNvPr>
              <p14:cNvContentPartPr/>
              <p14:nvPr/>
            </p14:nvContentPartPr>
            <p14:xfrm>
              <a:off x="3003550" y="3238500"/>
              <a:ext cx="12700" cy="12700"/>
            </p14:xfrm>
          </p:contentPart>
        </mc:Choice>
        <mc:Fallback xmlns="">
          <p:pic>
            <p:nvPicPr>
              <p:cNvPr id="2" name="Ink 1">
                <a:extLst>
                  <a:ext uri="{FF2B5EF4-FFF2-40B4-BE49-F238E27FC236}">
                    <a16:creationId xmlns:a16="http://schemas.microsoft.com/office/drawing/2014/main" id="{63DB0667-A393-E105-E22E-71B88A43246F}"/>
                  </a:ext>
                </a:extLst>
              </p:cNvPr>
              <p:cNvPicPr/>
              <p:nvPr/>
            </p:nvPicPr>
            <p:blipFill>
              <a:blip r:embed="rId4"/>
              <a:stretch>
                <a:fillRect/>
              </a:stretch>
            </p:blipFill>
            <p:spPr>
              <a:xfrm>
                <a:off x="2368550" y="2603500"/>
                <a:ext cx="1270000" cy="1270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5FCD7370-6189-79C1-DE17-146DAC561CB2}"/>
                  </a:ext>
                </a:extLst>
              </p14:cNvPr>
              <p14:cNvContentPartPr/>
              <p14:nvPr/>
            </p14:nvContentPartPr>
            <p14:xfrm>
              <a:off x="3003550" y="3238500"/>
              <a:ext cx="12700" cy="12700"/>
            </p14:xfrm>
          </p:contentPart>
        </mc:Choice>
        <mc:Fallback xmlns="">
          <p:pic>
            <p:nvPicPr>
              <p:cNvPr id="4" name="Ink 3">
                <a:extLst>
                  <a:ext uri="{FF2B5EF4-FFF2-40B4-BE49-F238E27FC236}">
                    <a16:creationId xmlns:a16="http://schemas.microsoft.com/office/drawing/2014/main" id="{5FCD7370-6189-79C1-DE17-146DAC561CB2}"/>
                  </a:ext>
                </a:extLst>
              </p:cNvPr>
              <p:cNvPicPr/>
              <p:nvPr/>
            </p:nvPicPr>
            <p:blipFill>
              <a:blip r:embed="rId4"/>
              <a:stretch>
                <a:fillRect/>
              </a:stretch>
            </p:blipFill>
            <p:spPr>
              <a:xfrm>
                <a:off x="2368550" y="2603500"/>
                <a:ext cx="1270000" cy="1270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42FB378A-749F-0615-8A98-DB6CC4AAE2FA}"/>
                  </a:ext>
                </a:extLst>
              </p14:cNvPr>
              <p14:cNvContentPartPr/>
              <p14:nvPr/>
            </p14:nvContentPartPr>
            <p14:xfrm>
              <a:off x="2717800" y="3022600"/>
              <a:ext cx="12700" cy="12700"/>
            </p14:xfrm>
          </p:contentPart>
        </mc:Choice>
        <mc:Fallback xmlns="">
          <p:pic>
            <p:nvPicPr>
              <p:cNvPr id="9" name="Ink 8">
                <a:extLst>
                  <a:ext uri="{FF2B5EF4-FFF2-40B4-BE49-F238E27FC236}">
                    <a16:creationId xmlns:a16="http://schemas.microsoft.com/office/drawing/2014/main" id="{42FB378A-749F-0615-8A98-DB6CC4AAE2FA}"/>
                  </a:ext>
                </a:extLst>
              </p:cNvPr>
              <p:cNvPicPr/>
              <p:nvPr/>
            </p:nvPicPr>
            <p:blipFill>
              <a:blip r:embed="rId7"/>
              <a:stretch>
                <a:fillRect/>
              </a:stretch>
            </p:blipFill>
            <p:spPr>
              <a:xfrm>
                <a:off x="495300" y="800100"/>
                <a:ext cx="4445000" cy="4445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F3131405-673C-6A47-7E2C-1F16BEBDD074}"/>
                  </a:ext>
                </a:extLst>
              </p14:cNvPr>
              <p14:cNvContentPartPr/>
              <p14:nvPr/>
            </p14:nvContentPartPr>
            <p14:xfrm>
              <a:off x="2717800" y="3022599"/>
              <a:ext cx="145214" cy="19309"/>
            </p14:xfrm>
          </p:contentPart>
        </mc:Choice>
        <mc:Fallback xmlns="">
          <p:pic>
            <p:nvPicPr>
              <p:cNvPr id="10" name="Ink 9">
                <a:extLst>
                  <a:ext uri="{FF2B5EF4-FFF2-40B4-BE49-F238E27FC236}">
                    <a16:creationId xmlns:a16="http://schemas.microsoft.com/office/drawing/2014/main" id="{F3131405-673C-6A47-7E2C-1F16BEBDD074}"/>
                  </a:ext>
                </a:extLst>
              </p:cNvPr>
              <p:cNvPicPr/>
              <p:nvPr/>
            </p:nvPicPr>
            <p:blipFill>
              <a:blip r:embed="rId9"/>
              <a:stretch>
                <a:fillRect/>
              </a:stretch>
            </p:blipFill>
            <p:spPr>
              <a:xfrm>
                <a:off x="2655053" y="2960024"/>
                <a:ext cx="270349" cy="144102"/>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E0CDA85B-F0D0-33EC-3532-4C0D695E0151}"/>
                  </a:ext>
                </a:extLst>
              </p14:cNvPr>
              <p14:cNvContentPartPr/>
              <p14:nvPr/>
            </p14:nvContentPartPr>
            <p14:xfrm>
              <a:off x="4959350" y="3625850"/>
              <a:ext cx="12700" cy="12700"/>
            </p14:xfrm>
          </p:contentPart>
        </mc:Choice>
        <mc:Fallback xmlns="">
          <p:pic>
            <p:nvPicPr>
              <p:cNvPr id="11" name="Ink 10">
                <a:extLst>
                  <a:ext uri="{FF2B5EF4-FFF2-40B4-BE49-F238E27FC236}">
                    <a16:creationId xmlns:a16="http://schemas.microsoft.com/office/drawing/2014/main" id="{E0CDA85B-F0D0-33EC-3532-4C0D695E0151}"/>
                  </a:ext>
                </a:extLst>
              </p:cNvPr>
              <p:cNvPicPr/>
              <p:nvPr/>
            </p:nvPicPr>
            <p:blipFill>
              <a:blip r:embed="rId7"/>
              <a:stretch>
                <a:fillRect/>
              </a:stretch>
            </p:blipFill>
            <p:spPr>
              <a:xfrm>
                <a:off x="2736850" y="1403350"/>
                <a:ext cx="4445000" cy="4445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5" name="Ink 4">
                <a:extLst>
                  <a:ext uri="{FF2B5EF4-FFF2-40B4-BE49-F238E27FC236}">
                    <a16:creationId xmlns:a16="http://schemas.microsoft.com/office/drawing/2014/main" id="{35FEA06D-4610-96ED-9ED7-DBBF5152BCF9}"/>
                  </a:ext>
                </a:extLst>
              </p14:cNvPr>
              <p14:cNvContentPartPr/>
              <p14:nvPr/>
            </p14:nvContentPartPr>
            <p14:xfrm>
              <a:off x="3607092" y="2520950"/>
              <a:ext cx="183857" cy="146456"/>
            </p14:xfrm>
          </p:contentPart>
        </mc:Choice>
        <mc:Fallback xmlns="">
          <p:pic>
            <p:nvPicPr>
              <p:cNvPr id="5" name="Ink 4">
                <a:extLst>
                  <a:ext uri="{FF2B5EF4-FFF2-40B4-BE49-F238E27FC236}">
                    <a16:creationId xmlns:a16="http://schemas.microsoft.com/office/drawing/2014/main" id="{35FEA06D-4610-96ED-9ED7-DBBF5152BCF9}"/>
                  </a:ext>
                </a:extLst>
              </p:cNvPr>
              <p:cNvPicPr/>
              <p:nvPr/>
            </p:nvPicPr>
            <p:blipFill>
              <a:blip r:embed="rId12"/>
              <a:stretch>
                <a:fillRect/>
              </a:stretch>
            </p:blipFill>
            <p:spPr>
              <a:xfrm>
                <a:off x="3589137" y="2502958"/>
                <a:ext cx="219407" cy="1820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k 11">
                <a:extLst>
                  <a:ext uri="{FF2B5EF4-FFF2-40B4-BE49-F238E27FC236}">
                    <a16:creationId xmlns:a16="http://schemas.microsoft.com/office/drawing/2014/main" id="{323FAE1E-7476-928F-772C-FE8600F7C358}"/>
                  </a:ext>
                </a:extLst>
              </p14:cNvPr>
              <p14:cNvContentPartPr/>
              <p14:nvPr/>
            </p14:nvContentPartPr>
            <p14:xfrm>
              <a:off x="3442811" y="2075914"/>
              <a:ext cx="651390" cy="604321"/>
            </p14:xfrm>
          </p:contentPart>
        </mc:Choice>
        <mc:Fallback xmlns="">
          <p:pic>
            <p:nvPicPr>
              <p:cNvPr id="12" name="Ink 11">
                <a:extLst>
                  <a:ext uri="{FF2B5EF4-FFF2-40B4-BE49-F238E27FC236}">
                    <a16:creationId xmlns:a16="http://schemas.microsoft.com/office/drawing/2014/main" id="{323FAE1E-7476-928F-772C-FE8600F7C358}"/>
                  </a:ext>
                </a:extLst>
              </p:cNvPr>
              <p:cNvPicPr/>
              <p:nvPr/>
            </p:nvPicPr>
            <p:blipFill>
              <a:blip r:embed="rId14"/>
              <a:stretch>
                <a:fillRect/>
              </a:stretch>
            </p:blipFill>
            <p:spPr>
              <a:xfrm>
                <a:off x="3379831" y="2012964"/>
                <a:ext cx="776990" cy="729861"/>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Ink 12">
                <a:extLst>
                  <a:ext uri="{FF2B5EF4-FFF2-40B4-BE49-F238E27FC236}">
                    <a16:creationId xmlns:a16="http://schemas.microsoft.com/office/drawing/2014/main" id="{F301B248-3F1E-3C80-66A0-0A1C9F1EF13E}"/>
                  </a:ext>
                </a:extLst>
              </p14:cNvPr>
              <p14:cNvContentPartPr/>
              <p14:nvPr/>
            </p14:nvContentPartPr>
            <p14:xfrm>
              <a:off x="3377936" y="1962150"/>
              <a:ext cx="794840" cy="755568"/>
            </p14:xfrm>
          </p:contentPart>
        </mc:Choice>
        <mc:Fallback xmlns="">
          <p:pic>
            <p:nvPicPr>
              <p:cNvPr id="13" name="Ink 12">
                <a:extLst>
                  <a:ext uri="{FF2B5EF4-FFF2-40B4-BE49-F238E27FC236}">
                    <a16:creationId xmlns:a16="http://schemas.microsoft.com/office/drawing/2014/main" id="{F301B248-3F1E-3C80-66A0-0A1C9F1EF13E}"/>
                  </a:ext>
                </a:extLst>
              </p:cNvPr>
              <p:cNvPicPr/>
              <p:nvPr/>
            </p:nvPicPr>
            <p:blipFill>
              <a:blip r:embed="rId16"/>
              <a:stretch>
                <a:fillRect/>
              </a:stretch>
            </p:blipFill>
            <p:spPr>
              <a:xfrm>
                <a:off x="3314968" y="1899186"/>
                <a:ext cx="920417" cy="881136"/>
              </a:xfrm>
              <a:prstGeom prst="rect">
                <a:avLst/>
              </a:prstGeom>
            </p:spPr>
          </p:pic>
        </mc:Fallback>
      </mc:AlternateContent>
      <p:pic>
        <p:nvPicPr>
          <p:cNvPr id="14" name="Picture 13" descr="Image preview">
            <a:extLst>
              <a:ext uri="{FF2B5EF4-FFF2-40B4-BE49-F238E27FC236}">
                <a16:creationId xmlns:a16="http://schemas.microsoft.com/office/drawing/2014/main" id="{588F327A-7262-EC8D-5409-9C5A41C2E535}"/>
              </a:ext>
            </a:extLst>
          </p:cNvPr>
          <p:cNvPicPr>
            <a:picLocks noChangeAspect="1"/>
          </p:cNvPicPr>
          <p:nvPr/>
        </p:nvPicPr>
        <p:blipFill>
          <a:blip r:embed="rId17"/>
          <a:stretch>
            <a:fillRect/>
          </a:stretch>
        </p:blipFill>
        <p:spPr>
          <a:xfrm>
            <a:off x="223587" y="801603"/>
            <a:ext cx="5648825" cy="5284871"/>
          </a:xfrm>
          <a:prstGeom prst="rect">
            <a:avLst/>
          </a:prstGeom>
        </p:spPr>
      </p:pic>
      <p:sp>
        <p:nvSpPr>
          <p:cNvPr id="15" name="TextBox 14">
            <a:extLst>
              <a:ext uri="{FF2B5EF4-FFF2-40B4-BE49-F238E27FC236}">
                <a16:creationId xmlns:a16="http://schemas.microsoft.com/office/drawing/2014/main" id="{A5795263-E701-8D70-D3FF-AFB445F663F1}"/>
              </a:ext>
            </a:extLst>
          </p:cNvPr>
          <p:cNvSpPr txBox="1"/>
          <p:nvPr/>
        </p:nvSpPr>
        <p:spPr>
          <a:xfrm>
            <a:off x="226801" y="917146"/>
            <a:ext cx="4426600" cy="369332"/>
          </a:xfrm>
          <a:prstGeom prst="rect">
            <a:avLst/>
          </a:prstGeom>
          <a:noFill/>
        </p:spPr>
        <p:txBody>
          <a:bodyPr wrap="square" lIns="91440" tIns="45720" rIns="91440" bIns="45720" rtlCol="0" anchor="t">
            <a:spAutoFit/>
          </a:bodyPr>
          <a:lstStyle/>
          <a:p>
            <a:r>
              <a:rPr lang="en-US">
                <a:highlight>
                  <a:srgbClr val="FFFF00"/>
                </a:highlight>
              </a:rPr>
              <a:t>Example of State Approved Seal</a:t>
            </a:r>
          </a:p>
        </p:txBody>
      </p:sp>
    </p:spTree>
    <p:extLst>
      <p:ext uri="{BB962C8B-B14F-4D97-AF65-F5344CB8AC3E}">
        <p14:creationId xmlns:p14="http://schemas.microsoft.com/office/powerpoint/2010/main" val="3690729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82080" y="30777"/>
            <a:ext cx="10515600" cy="1325563"/>
          </a:xfrm>
        </p:spPr>
        <p:txBody>
          <a:bodyPr>
            <a:normAutofit/>
          </a:bodyPr>
          <a:lstStyle/>
          <a:p>
            <a:pPr algn="ctr"/>
            <a:r>
              <a:rPr lang="en-US" sz="5400"/>
              <a:t>Decals</a:t>
            </a:r>
          </a:p>
        </p:txBody>
      </p:sp>
      <p:sp>
        <p:nvSpPr>
          <p:cNvPr id="5" name="Content Placeholder 4"/>
          <p:cNvSpPr>
            <a:spLocks noGrp="1"/>
          </p:cNvSpPr>
          <p:nvPr>
            <p:ph idx="1"/>
          </p:nvPr>
        </p:nvSpPr>
        <p:spPr>
          <a:xfrm>
            <a:off x="838200" y="1214899"/>
            <a:ext cx="10515600" cy="4824413"/>
          </a:xfrm>
        </p:spPr>
        <p:txBody>
          <a:bodyPr vert="horz" lIns="91440" tIns="45720" rIns="91440" bIns="45720" rtlCol="0" anchor="t">
            <a:normAutofit/>
          </a:bodyPr>
          <a:lstStyle/>
          <a:p>
            <a:r>
              <a:rPr lang="en-US" sz="2400"/>
              <a:t>Apply current (GREEN) annual decal only after testing and approving the device.</a:t>
            </a:r>
          </a:p>
          <a:p>
            <a:endParaRPr lang="en-US" sz="2400"/>
          </a:p>
          <a:p>
            <a:r>
              <a:rPr lang="en-US" sz="2400"/>
              <a:t>Remove all old decals before applying a new decal. No stacking decals.</a:t>
            </a:r>
            <a:endParaRPr lang="en-US" sz="2400">
              <a:ea typeface="Calibri"/>
              <a:cs typeface="Calibri"/>
            </a:endParaRPr>
          </a:p>
          <a:p>
            <a:endParaRPr lang="en-US" sz="2400"/>
          </a:p>
          <a:p>
            <a:r>
              <a:rPr lang="en-US" sz="2400"/>
              <a:t>Decals shall be affixed as close as possible to the customer indication as possible</a:t>
            </a:r>
            <a:endParaRPr lang="en-US" sz="2400">
              <a:ea typeface="Calibri"/>
              <a:cs typeface="Calibri"/>
            </a:endParaRPr>
          </a:p>
          <a:p>
            <a:pPr marL="0" indent="0">
              <a:buNone/>
            </a:pPr>
            <a:endParaRPr lang="en-US" sz="2400"/>
          </a:p>
          <a:p>
            <a:r>
              <a:rPr lang="en-US" sz="2400"/>
              <a:t>Punch hole in decal for year of test.</a:t>
            </a:r>
            <a:endParaRPr lang="en-US" sz="2400">
              <a:ea typeface="Calibri"/>
              <a:cs typeface="Calibri"/>
            </a:endParaRPr>
          </a:p>
          <a:p>
            <a:pPr marL="0" indent="0">
              <a:buNone/>
            </a:pPr>
            <a:endParaRPr lang="en-US" sz="2400"/>
          </a:p>
          <a:p>
            <a:r>
              <a:rPr lang="en-US" sz="2400"/>
              <a:t>You will be required to return to the facility to correct any issues</a:t>
            </a:r>
            <a:endParaRPr lang="en-US" sz="2400">
              <a:ea typeface="Calibri"/>
              <a:cs typeface="Calibri"/>
            </a:endParaRPr>
          </a:p>
        </p:txBody>
      </p:sp>
      <p:sp>
        <p:nvSpPr>
          <p:cNvPr id="7" name="Slide Number Placeholder 6"/>
          <p:cNvSpPr>
            <a:spLocks noGrp="1"/>
          </p:cNvSpPr>
          <p:nvPr>
            <p:ph type="sldNum" sz="quarter" idx="12"/>
          </p:nvPr>
        </p:nvSpPr>
        <p:spPr/>
        <p:txBody>
          <a:bodyPr/>
          <a:lstStyle/>
          <a:p>
            <a:fld id="{10FE9F58-E944-4E46-9D61-D29AFA3E7B77}" type="slidenum">
              <a:rPr lang="en-US" smtClean="0"/>
              <a:t>16</a:t>
            </a:fld>
            <a:endParaRPr lang="en-US"/>
          </a:p>
        </p:txBody>
      </p:sp>
    </p:spTree>
    <p:extLst>
      <p:ext uri="{BB962C8B-B14F-4D97-AF65-F5344CB8AC3E}">
        <p14:creationId xmlns:p14="http://schemas.microsoft.com/office/powerpoint/2010/main" val="1025232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82080" y="30777"/>
            <a:ext cx="10515600" cy="1325563"/>
          </a:xfrm>
        </p:spPr>
        <p:txBody>
          <a:bodyPr>
            <a:normAutofit/>
          </a:bodyPr>
          <a:lstStyle/>
          <a:p>
            <a:pPr algn="ctr"/>
            <a:r>
              <a:rPr lang="en-US" sz="5400"/>
              <a:t>Decals</a:t>
            </a:r>
          </a:p>
        </p:txBody>
      </p:sp>
      <p:sp>
        <p:nvSpPr>
          <p:cNvPr id="7" name="Slide Number Placeholder 6"/>
          <p:cNvSpPr>
            <a:spLocks noGrp="1"/>
          </p:cNvSpPr>
          <p:nvPr>
            <p:ph type="sldNum" sz="quarter" idx="12"/>
          </p:nvPr>
        </p:nvSpPr>
        <p:spPr/>
        <p:txBody>
          <a:bodyPr/>
          <a:lstStyle/>
          <a:p>
            <a:fld id="{10FE9F58-E944-4E46-9D61-D29AFA3E7B77}" type="slidenum">
              <a:rPr lang="en-US" smtClean="0"/>
              <a:t>17</a:t>
            </a:fld>
            <a:endParaRPr lang="en-US"/>
          </a:p>
        </p:txBody>
      </p:sp>
      <p:pic>
        <p:nvPicPr>
          <p:cNvPr id="6146" name="Picture 2" descr="Image preview">
            <a:extLst>
              <a:ext uri="{FF2B5EF4-FFF2-40B4-BE49-F238E27FC236}">
                <a16:creationId xmlns:a16="http://schemas.microsoft.com/office/drawing/2014/main" id="{5D14CAA8-1014-33DC-39D9-B5E1EA7971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560" b="15912"/>
          <a:stretch/>
        </p:blipFill>
        <p:spPr bwMode="auto">
          <a:xfrm>
            <a:off x="169813" y="1091233"/>
            <a:ext cx="5481567" cy="49053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A0BF46C-2358-9E40-7F7C-69EED50F1E3C}"/>
              </a:ext>
            </a:extLst>
          </p:cNvPr>
          <p:cNvSpPr txBox="1"/>
          <p:nvPr/>
        </p:nvSpPr>
        <p:spPr>
          <a:xfrm>
            <a:off x="169813" y="1171674"/>
            <a:ext cx="3972272" cy="369332"/>
          </a:xfrm>
          <a:prstGeom prst="rect">
            <a:avLst/>
          </a:prstGeom>
          <a:noFill/>
        </p:spPr>
        <p:txBody>
          <a:bodyPr wrap="square" rtlCol="0">
            <a:spAutoFit/>
          </a:bodyPr>
          <a:lstStyle/>
          <a:p>
            <a:r>
              <a:rPr lang="en-US">
                <a:highlight>
                  <a:srgbClr val="FFFF00"/>
                </a:highlight>
              </a:rPr>
              <a:t>No Yellow Decals-Remove Old Decals</a:t>
            </a:r>
          </a:p>
        </p:txBody>
      </p:sp>
      <p:pic>
        <p:nvPicPr>
          <p:cNvPr id="6148" name="Picture 4" descr="Image preview">
            <a:extLst>
              <a:ext uri="{FF2B5EF4-FFF2-40B4-BE49-F238E27FC236}">
                <a16:creationId xmlns:a16="http://schemas.microsoft.com/office/drawing/2014/main" id="{A02EF871-9801-4CC6-FAC6-BC326A2E32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085" b="12560"/>
          <a:stretch/>
        </p:blipFill>
        <p:spPr bwMode="auto">
          <a:xfrm>
            <a:off x="6078873" y="1091233"/>
            <a:ext cx="5554813" cy="49053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4DD8417-A155-60B7-ED44-ABD4B91693C8}"/>
              </a:ext>
            </a:extLst>
          </p:cNvPr>
          <p:cNvSpPr txBox="1"/>
          <p:nvPr/>
        </p:nvSpPr>
        <p:spPr>
          <a:xfrm>
            <a:off x="9367663" y="1171674"/>
            <a:ext cx="3972272" cy="369332"/>
          </a:xfrm>
          <a:prstGeom prst="rect">
            <a:avLst/>
          </a:prstGeom>
          <a:noFill/>
        </p:spPr>
        <p:txBody>
          <a:bodyPr wrap="square" rtlCol="0">
            <a:spAutoFit/>
          </a:bodyPr>
          <a:lstStyle/>
          <a:p>
            <a:r>
              <a:rPr lang="en-US">
                <a:highlight>
                  <a:srgbClr val="FFFF00"/>
                </a:highlight>
              </a:rPr>
              <a:t>No Decals On Platters</a:t>
            </a:r>
          </a:p>
        </p:txBody>
      </p:sp>
      <p:sp>
        <p:nvSpPr>
          <p:cNvPr id="6" name="Oval 5">
            <a:extLst>
              <a:ext uri="{FF2B5EF4-FFF2-40B4-BE49-F238E27FC236}">
                <a16:creationId xmlns:a16="http://schemas.microsoft.com/office/drawing/2014/main" id="{F8A32096-B943-575E-9CB0-30D4AC301D44}"/>
              </a:ext>
            </a:extLst>
          </p:cNvPr>
          <p:cNvSpPr/>
          <p:nvPr/>
        </p:nvSpPr>
        <p:spPr>
          <a:xfrm>
            <a:off x="7813040" y="2174240"/>
            <a:ext cx="650240" cy="162560"/>
          </a:xfrm>
          <a:prstGeom prst="ellipse">
            <a:avLst/>
          </a:prstGeom>
          <a:solidFill>
            <a:schemeClr val="bg2">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9411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82080" y="30777"/>
            <a:ext cx="10515600" cy="1325563"/>
          </a:xfrm>
        </p:spPr>
        <p:txBody>
          <a:bodyPr>
            <a:normAutofit/>
          </a:bodyPr>
          <a:lstStyle/>
          <a:p>
            <a:pPr algn="ctr"/>
            <a:r>
              <a:rPr lang="en-US" sz="5400"/>
              <a:t>Decals</a:t>
            </a:r>
          </a:p>
        </p:txBody>
      </p:sp>
      <p:sp>
        <p:nvSpPr>
          <p:cNvPr id="7" name="Slide Number Placeholder 6"/>
          <p:cNvSpPr>
            <a:spLocks noGrp="1"/>
          </p:cNvSpPr>
          <p:nvPr>
            <p:ph type="sldNum" sz="quarter" idx="12"/>
          </p:nvPr>
        </p:nvSpPr>
        <p:spPr/>
        <p:txBody>
          <a:bodyPr/>
          <a:lstStyle/>
          <a:p>
            <a:fld id="{10FE9F58-E944-4E46-9D61-D29AFA3E7B77}" type="slidenum">
              <a:rPr lang="en-US" smtClean="0"/>
              <a:t>18</a:t>
            </a:fld>
            <a:endParaRPr lang="en-US"/>
          </a:p>
        </p:txBody>
      </p:sp>
      <p:pic>
        <p:nvPicPr>
          <p:cNvPr id="7170" name="Picture 2" descr="Image preview">
            <a:extLst>
              <a:ext uri="{FF2B5EF4-FFF2-40B4-BE49-F238E27FC236}">
                <a16:creationId xmlns:a16="http://schemas.microsoft.com/office/drawing/2014/main" id="{C501EF06-4383-E042-8DF9-D58B7B72F5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740" b="13941"/>
          <a:stretch/>
        </p:blipFill>
        <p:spPr bwMode="auto">
          <a:xfrm>
            <a:off x="219456" y="1091233"/>
            <a:ext cx="5523411" cy="49722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DB10F96-5181-D461-3EC0-5932C2B5C6EC}"/>
              </a:ext>
            </a:extLst>
          </p:cNvPr>
          <p:cNvSpPr txBox="1"/>
          <p:nvPr/>
        </p:nvSpPr>
        <p:spPr>
          <a:xfrm>
            <a:off x="219456" y="1132654"/>
            <a:ext cx="3972272" cy="369332"/>
          </a:xfrm>
          <a:prstGeom prst="rect">
            <a:avLst/>
          </a:prstGeom>
          <a:noFill/>
        </p:spPr>
        <p:txBody>
          <a:bodyPr wrap="square" rtlCol="0">
            <a:spAutoFit/>
          </a:bodyPr>
          <a:lstStyle/>
          <a:p>
            <a:r>
              <a:rPr lang="en-US">
                <a:highlight>
                  <a:srgbClr val="FFFF00"/>
                </a:highlight>
              </a:rPr>
              <a:t>No Stacking Decals</a:t>
            </a:r>
          </a:p>
        </p:txBody>
      </p:sp>
      <p:pic>
        <p:nvPicPr>
          <p:cNvPr id="7172" name="Picture 4" descr="Image preview">
            <a:extLst>
              <a:ext uri="{FF2B5EF4-FFF2-40B4-BE49-F238E27FC236}">
                <a16:creationId xmlns:a16="http://schemas.microsoft.com/office/drawing/2014/main" id="{B0733166-0A99-BDA1-7B43-BFB739A77F8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769" r="10299" b="28974"/>
          <a:stretch/>
        </p:blipFill>
        <p:spPr bwMode="auto">
          <a:xfrm>
            <a:off x="6003985" y="1083427"/>
            <a:ext cx="6151685" cy="497221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06FC4CE-3CE6-260A-3DF6-7C0461FD1C90}"/>
              </a:ext>
            </a:extLst>
          </p:cNvPr>
          <p:cNvSpPr txBox="1"/>
          <p:nvPr/>
        </p:nvSpPr>
        <p:spPr>
          <a:xfrm>
            <a:off x="6039880" y="1125239"/>
            <a:ext cx="3972272" cy="369332"/>
          </a:xfrm>
          <a:prstGeom prst="rect">
            <a:avLst/>
          </a:prstGeom>
          <a:noFill/>
        </p:spPr>
        <p:txBody>
          <a:bodyPr wrap="square" rtlCol="0">
            <a:spAutoFit/>
          </a:bodyPr>
          <a:lstStyle/>
          <a:p>
            <a:r>
              <a:rPr lang="en-US">
                <a:highlight>
                  <a:srgbClr val="FFFF00"/>
                </a:highlight>
              </a:rPr>
              <a:t>Out of State Decals</a:t>
            </a:r>
          </a:p>
        </p:txBody>
      </p:sp>
      <p:sp>
        <p:nvSpPr>
          <p:cNvPr id="3" name="Oval 2">
            <a:extLst>
              <a:ext uri="{FF2B5EF4-FFF2-40B4-BE49-F238E27FC236}">
                <a16:creationId xmlns:a16="http://schemas.microsoft.com/office/drawing/2014/main" id="{136953DD-C173-7D88-9AC4-751FE3920D79}"/>
              </a:ext>
            </a:extLst>
          </p:cNvPr>
          <p:cNvSpPr/>
          <p:nvPr/>
        </p:nvSpPr>
        <p:spPr>
          <a:xfrm>
            <a:off x="2316480" y="4043680"/>
            <a:ext cx="680720" cy="396240"/>
          </a:xfrm>
          <a:prstGeom prst="ellipse">
            <a:avLst/>
          </a:prstGeom>
          <a:solidFill>
            <a:schemeClr val="bg2">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9FCC87C-D122-5455-64BA-9468CF8D848A}"/>
              </a:ext>
            </a:extLst>
          </p:cNvPr>
          <p:cNvSpPr/>
          <p:nvPr/>
        </p:nvSpPr>
        <p:spPr>
          <a:xfrm>
            <a:off x="4033519" y="3789680"/>
            <a:ext cx="1584960" cy="284480"/>
          </a:xfrm>
          <a:prstGeom prst="ellipse">
            <a:avLst/>
          </a:prstGeom>
          <a:solidFill>
            <a:schemeClr val="bg2">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897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5400"/>
              <a:t>National Type Evaluation Program</a:t>
            </a:r>
          </a:p>
        </p:txBody>
      </p:sp>
      <p:sp>
        <p:nvSpPr>
          <p:cNvPr id="7" name="Slide Number Placeholder 6"/>
          <p:cNvSpPr>
            <a:spLocks noGrp="1"/>
          </p:cNvSpPr>
          <p:nvPr>
            <p:ph type="sldNum" sz="quarter" idx="12"/>
          </p:nvPr>
        </p:nvSpPr>
        <p:spPr/>
        <p:txBody>
          <a:bodyPr/>
          <a:lstStyle/>
          <a:p>
            <a:fld id="{10FE9F58-E944-4E46-9D61-D29AFA3E7B77}" type="slidenum">
              <a:rPr lang="en-US" smtClean="0"/>
              <a:t>19</a:t>
            </a:fld>
            <a:endParaRPr lang="en-US"/>
          </a:p>
        </p:txBody>
      </p:sp>
      <p:pic>
        <p:nvPicPr>
          <p:cNvPr id="10" name="Content Placeholder 9" descr="Logo&#10;&#10;Description automatically generated">
            <a:extLst>
              <a:ext uri="{FF2B5EF4-FFF2-40B4-BE49-F238E27FC236}">
                <a16:creationId xmlns:a16="http://schemas.microsoft.com/office/drawing/2014/main" id="{384948FE-24C2-45C9-B0B6-1AA8488FCE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70310" y="2397829"/>
            <a:ext cx="3251379" cy="3251379"/>
          </a:xfrm>
        </p:spPr>
      </p:pic>
      <p:sp>
        <p:nvSpPr>
          <p:cNvPr id="2" name="Footer Placeholder 1">
            <a:extLst>
              <a:ext uri="{FF2B5EF4-FFF2-40B4-BE49-F238E27FC236}">
                <a16:creationId xmlns:a16="http://schemas.microsoft.com/office/drawing/2014/main" id="{6178029D-D8BD-9C2F-D05C-AFD0D6082139}"/>
              </a:ext>
            </a:extLst>
          </p:cNvPr>
          <p:cNvSpPr>
            <a:spLocks noGrp="1"/>
          </p:cNvSpPr>
          <p:nvPr>
            <p:ph type="ftr" sz="quarter" idx="11"/>
          </p:nvPr>
        </p:nvSpPr>
        <p:spPr/>
        <p:txBody>
          <a:bodyPr/>
          <a:lstStyle/>
          <a:p>
            <a:r>
              <a:rPr lang="en-US" dirty="0">
                <a:ea typeface="+mn-lt"/>
                <a:cs typeface="+mn-lt"/>
                <a:hlinkClick r:id="rId3"/>
              </a:rPr>
              <a:t>NTEP Certificates of Conformance Database Search | NCWM</a:t>
            </a:r>
            <a:endParaRPr lang="en-US"/>
          </a:p>
        </p:txBody>
      </p:sp>
    </p:spTree>
    <p:extLst>
      <p:ext uri="{BB962C8B-B14F-4D97-AF65-F5344CB8AC3E}">
        <p14:creationId xmlns:p14="http://schemas.microsoft.com/office/powerpoint/2010/main" val="3478874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38200" y="1083117"/>
            <a:ext cx="10515600" cy="4351338"/>
          </a:xfrm>
        </p:spPr>
        <p:txBody>
          <a:bodyPr vert="horz" lIns="91440" tIns="45720" rIns="91440" bIns="45720" rtlCol="0" anchor="t">
            <a:normAutofit/>
          </a:bodyPr>
          <a:lstStyle/>
          <a:p>
            <a:r>
              <a:rPr lang="en-US" sz="2400"/>
              <a:t>Know and locate all applicable laws that pertain to registered servicepersons</a:t>
            </a:r>
          </a:p>
          <a:p>
            <a:r>
              <a:rPr lang="en-US" sz="2400"/>
              <a:t>Seal and Decal Policies</a:t>
            </a:r>
            <a:endParaRPr lang="en-US" sz="2400" dirty="0">
              <a:ea typeface="Calibri"/>
              <a:cs typeface="Calibri"/>
            </a:endParaRPr>
          </a:p>
          <a:p>
            <a:r>
              <a:rPr lang="en-US" sz="2400"/>
              <a:t>NTEP Requirement </a:t>
            </a:r>
            <a:endParaRPr lang="en-US" sz="2400" dirty="0">
              <a:ea typeface="Calibri"/>
              <a:cs typeface="Calibri"/>
            </a:endParaRPr>
          </a:p>
          <a:p>
            <a:r>
              <a:rPr lang="en-US" sz="2400"/>
              <a:t>NTEP Certificate of Conformance</a:t>
            </a:r>
            <a:endParaRPr lang="en-US" sz="2400" dirty="0">
              <a:ea typeface="Calibri"/>
              <a:cs typeface="Calibri"/>
            </a:endParaRPr>
          </a:p>
          <a:p>
            <a:r>
              <a:rPr lang="en-US" sz="2400"/>
              <a:t>Proper completion of Official Annual Test Reports</a:t>
            </a:r>
            <a:endParaRPr lang="en-US" sz="2400" dirty="0">
              <a:ea typeface="Calibri"/>
              <a:cs typeface="Calibri"/>
            </a:endParaRPr>
          </a:p>
          <a:p>
            <a:r>
              <a:rPr lang="en-US" sz="2400"/>
              <a:t>Requirement to adjust device as close as practicable to zero</a:t>
            </a:r>
            <a:endParaRPr lang="en-US" sz="2400" dirty="0">
              <a:ea typeface="Calibri"/>
              <a:cs typeface="Calibri"/>
            </a:endParaRPr>
          </a:p>
          <a:p>
            <a:r>
              <a:rPr lang="en-US" sz="2400"/>
              <a:t>What to do if a report is rejected</a:t>
            </a:r>
            <a:endParaRPr lang="en-US" sz="2400" dirty="0">
              <a:ea typeface="Calibri"/>
              <a:cs typeface="Calibri"/>
            </a:endParaRPr>
          </a:p>
          <a:p>
            <a:r>
              <a:rPr lang="en-US" sz="2400"/>
              <a:t>Proper Completion of Placed in Service Report (Form 1822)</a:t>
            </a:r>
            <a:endParaRPr lang="en-US" sz="2400" dirty="0">
              <a:ea typeface="Calibri"/>
              <a:cs typeface="Calibri"/>
            </a:endParaRPr>
          </a:p>
          <a:p>
            <a:r>
              <a:rPr lang="en-US" sz="2400"/>
              <a:t>What to do if a device is rejected</a:t>
            </a:r>
            <a:endParaRPr lang="en-US" sz="2400" dirty="0">
              <a:ea typeface="Calibri"/>
              <a:cs typeface="Calibri"/>
            </a:endParaRPr>
          </a:p>
          <a:p>
            <a:endParaRPr lang="en-US" sz="2400"/>
          </a:p>
        </p:txBody>
      </p:sp>
      <p:sp>
        <p:nvSpPr>
          <p:cNvPr id="7" name="Slide Number Placeholder 6"/>
          <p:cNvSpPr>
            <a:spLocks noGrp="1"/>
          </p:cNvSpPr>
          <p:nvPr>
            <p:ph type="sldNum" sz="quarter" idx="12"/>
          </p:nvPr>
        </p:nvSpPr>
        <p:spPr/>
        <p:txBody>
          <a:bodyPr/>
          <a:lstStyle/>
          <a:p>
            <a:fld id="{10FE9F58-E944-4E46-9D61-D29AFA3E7B77}" type="slidenum">
              <a:rPr lang="en-US" dirty="0" smtClean="0"/>
              <a:t>2</a:t>
            </a:fld>
            <a:endParaRPr lang="en-US" dirty="0"/>
          </a:p>
        </p:txBody>
      </p:sp>
      <p:sp>
        <p:nvSpPr>
          <p:cNvPr id="8" name="Title 7">
            <a:extLst>
              <a:ext uri="{FF2B5EF4-FFF2-40B4-BE49-F238E27FC236}">
                <a16:creationId xmlns:a16="http://schemas.microsoft.com/office/drawing/2014/main" id="{F72F31BD-B427-46F0-9260-DCD73DEEEA99}"/>
              </a:ext>
            </a:extLst>
          </p:cNvPr>
          <p:cNvSpPr txBox="1">
            <a:spLocks noGrp="1"/>
          </p:cNvSpPr>
          <p:nvPr>
            <p:ph type="title"/>
          </p:nvPr>
        </p:nvSpPr>
        <p:spPr>
          <a:xfrm>
            <a:off x="622985" y="52387"/>
            <a:ext cx="10515600" cy="840230"/>
          </a:xfrm>
          <a:prstGeom prst="rect">
            <a:avLst/>
          </a:prstGeom>
          <a:noFill/>
        </p:spPr>
        <p:txBody>
          <a:bodyPr wrap="square" rtlCol="0">
            <a:spAutoFit/>
          </a:bodyPr>
          <a:lstStyle/>
          <a:p>
            <a:pPr algn="ctr"/>
            <a:r>
              <a:rPr lang="en-US" sz="5400" b="1">
                <a:cs typeface="Times New Roman" panose="02020603050405020304" pitchFamily="18" charset="0"/>
              </a:rPr>
              <a:t>Objectives</a:t>
            </a:r>
          </a:p>
        </p:txBody>
      </p:sp>
    </p:spTree>
    <p:extLst>
      <p:ext uri="{BB962C8B-B14F-4D97-AF65-F5344CB8AC3E}">
        <p14:creationId xmlns:p14="http://schemas.microsoft.com/office/powerpoint/2010/main" val="3838916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0FE9F58-E944-4E46-9D61-D29AFA3E7B77}" type="slidenum">
              <a:rPr lang="en-US" smtClean="0"/>
              <a:t>20</a:t>
            </a:fld>
            <a:endParaRPr lang="en-US"/>
          </a:p>
        </p:txBody>
      </p:sp>
      <p:sp>
        <p:nvSpPr>
          <p:cNvPr id="2" name="Title 7">
            <a:extLst>
              <a:ext uri="{FF2B5EF4-FFF2-40B4-BE49-F238E27FC236}">
                <a16:creationId xmlns:a16="http://schemas.microsoft.com/office/drawing/2014/main" id="{2B874A09-FEBB-9EDD-A634-B433024F7EC5}"/>
              </a:ext>
            </a:extLst>
          </p:cNvPr>
          <p:cNvSpPr txBox="1">
            <a:spLocks noGrp="1"/>
          </p:cNvSpPr>
          <p:nvPr>
            <p:ph type="title"/>
          </p:nvPr>
        </p:nvSpPr>
        <p:spPr>
          <a:xfrm>
            <a:off x="243702" y="114402"/>
            <a:ext cx="11702137" cy="1920526"/>
          </a:xfrm>
          <a:prstGeom prst="rect">
            <a:avLst/>
          </a:prstGeom>
          <a:noFill/>
        </p:spPr>
        <p:txBody>
          <a:bodyPr wrap="square" rtlCol="0">
            <a:spAutoFit/>
          </a:bodyPr>
          <a:lstStyle/>
          <a:p>
            <a:pPr algn="ctr"/>
            <a:r>
              <a:rPr lang="en-US" b="1">
                <a:cs typeface="Times New Roman" panose="02020603050405020304" pitchFamily="18" charset="0"/>
              </a:rPr>
              <a:t>Locating </a:t>
            </a:r>
            <a:r>
              <a:rPr lang="en-US">
                <a:cs typeface="Times New Roman" panose="02020603050405020304" pitchFamily="18" charset="0"/>
              </a:rPr>
              <a:t>the</a:t>
            </a:r>
            <a:r>
              <a:rPr lang="en-US" b="1">
                <a:cs typeface="Times New Roman" panose="02020603050405020304" pitchFamily="18" charset="0"/>
              </a:rPr>
              <a:t> Devices</a:t>
            </a:r>
            <a:br>
              <a:rPr lang="en-US">
                <a:cs typeface="Times New Roman" panose="02020603050405020304" pitchFamily="18" charset="0"/>
              </a:rPr>
            </a:br>
            <a:r>
              <a:rPr lang="en-US">
                <a:cs typeface="Times New Roman" panose="02020603050405020304" pitchFamily="18" charset="0"/>
              </a:rPr>
              <a:t>National Type Evaluation Program (NTEP)</a:t>
            </a:r>
            <a:br>
              <a:rPr lang="en-US">
                <a:cs typeface="Times New Roman" panose="02020603050405020304" pitchFamily="18" charset="0"/>
              </a:rPr>
            </a:br>
            <a:r>
              <a:rPr lang="en-US">
                <a:cs typeface="Times New Roman" panose="02020603050405020304" pitchFamily="18" charset="0"/>
              </a:rPr>
              <a:t>Certificate of Conformance (CC)</a:t>
            </a:r>
            <a:endParaRPr lang="en-US" sz="2800" b="1" i="1">
              <a:cs typeface="Times New Roman" panose="02020603050405020304" pitchFamily="18" charset="0"/>
            </a:endParaRPr>
          </a:p>
        </p:txBody>
      </p:sp>
      <p:sp>
        <p:nvSpPr>
          <p:cNvPr id="9" name="Slide Number Placeholder 6">
            <a:extLst>
              <a:ext uri="{FF2B5EF4-FFF2-40B4-BE49-F238E27FC236}">
                <a16:creationId xmlns:a16="http://schemas.microsoft.com/office/drawing/2014/main" id="{A0C8D2FE-711D-F55A-9396-882268ADCBB8}"/>
              </a:ext>
            </a:extLst>
          </p:cNvPr>
          <p:cNvSpPr txBox="1">
            <a:spLocks/>
          </p:cNvSpPr>
          <p:nvPr/>
        </p:nvSpPr>
        <p:spPr>
          <a:xfrm>
            <a:off x="11704208" y="6443680"/>
            <a:ext cx="43042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FE9F58-E944-4E46-9D61-D29AFA3E7B77}" type="slidenum">
              <a:rPr lang="en-US" smtClean="0"/>
              <a:pPr/>
              <a:t>20</a:t>
            </a:fld>
            <a:endParaRPr lang="en-US"/>
          </a:p>
        </p:txBody>
      </p:sp>
      <p:sp>
        <p:nvSpPr>
          <p:cNvPr id="14" name="Content Placeholder 8">
            <a:extLst>
              <a:ext uri="{FF2B5EF4-FFF2-40B4-BE49-F238E27FC236}">
                <a16:creationId xmlns:a16="http://schemas.microsoft.com/office/drawing/2014/main" id="{EFF23EF5-8AED-90B5-D6B9-A8E2028BE8AA}"/>
              </a:ext>
            </a:extLst>
          </p:cNvPr>
          <p:cNvSpPr txBox="1">
            <a:spLocks noGrp="1"/>
          </p:cNvSpPr>
          <p:nvPr>
            <p:ph idx="1"/>
          </p:nvPr>
        </p:nvSpPr>
        <p:spPr>
          <a:xfrm>
            <a:off x="838199" y="2573226"/>
            <a:ext cx="10515600" cy="2249847"/>
          </a:xfrm>
          <a:prstGeom prst="rect">
            <a:avLst/>
          </a:prstGeom>
          <a:noFill/>
        </p:spPr>
        <p:txBody>
          <a:bodyPr vert="horz" wrap="square" lIns="91440" tIns="45720" rIns="91440" bIns="45720" rtlCol="0" anchor="t">
            <a:spAutoFit/>
          </a:bodyPr>
          <a:lstStyle/>
          <a:p>
            <a:pPr marL="285750" indent="-285750"/>
            <a:r>
              <a:rPr lang="en-US" sz="3200"/>
              <a:t>Open Link - </a:t>
            </a:r>
            <a:r>
              <a:rPr lang="en-US" sz="3200">
                <a:hlinkClick r:id="rId2"/>
              </a:rPr>
              <a:t>https://www.ncwm.com/ntep-certificates</a:t>
            </a:r>
            <a:endParaRPr lang="en-US" sz="2000"/>
          </a:p>
          <a:p>
            <a:pPr marL="285750" indent="-285750">
              <a:buFont typeface="Arial" panose="020B0604020202020204" pitchFamily="34" charset="0"/>
              <a:buChar char="•"/>
            </a:pPr>
            <a:endParaRPr lang="en-US" sz="3200"/>
          </a:p>
          <a:p>
            <a:pPr marL="285750" indent="-285750">
              <a:buFont typeface="Arial" panose="020B0604020202020204" pitchFamily="34" charset="0"/>
              <a:buChar char="•"/>
            </a:pPr>
            <a:r>
              <a:rPr lang="en-US" sz="3200"/>
              <a:t>Enter in Devices NTEP # located on data plate:</a:t>
            </a:r>
          </a:p>
          <a:p>
            <a:pPr marL="0" indent="0">
              <a:buNone/>
            </a:pPr>
            <a:r>
              <a:rPr lang="en-US" sz="3200"/>
              <a:t>   Example NTEP CC No. 95-122</a:t>
            </a:r>
            <a:endParaRPr lang="en-US" sz="3200">
              <a:ea typeface="Calibri"/>
              <a:cs typeface="Calibri"/>
            </a:endParaRPr>
          </a:p>
        </p:txBody>
      </p:sp>
      <p:sp>
        <p:nvSpPr>
          <p:cNvPr id="3" name="Footer Placeholder 2">
            <a:extLst>
              <a:ext uri="{FF2B5EF4-FFF2-40B4-BE49-F238E27FC236}">
                <a16:creationId xmlns:a16="http://schemas.microsoft.com/office/drawing/2014/main" id="{1E4B9857-64FA-DFD9-65DA-D37257838711}"/>
              </a:ext>
            </a:extLst>
          </p:cNvPr>
          <p:cNvSpPr>
            <a:spLocks noGrp="1"/>
          </p:cNvSpPr>
          <p:nvPr>
            <p:ph type="ftr" sz="quarter" idx="11"/>
          </p:nvPr>
        </p:nvSpPr>
        <p:spPr/>
        <p:txBody>
          <a:bodyPr/>
          <a:lstStyle/>
          <a:p>
            <a:r>
              <a:rPr lang="en-US" dirty="0">
                <a:ea typeface="+mn-lt"/>
                <a:cs typeface="+mn-lt"/>
                <a:hlinkClick r:id="rId2"/>
              </a:rPr>
              <a:t>NTEP Certificates of Conformance Database Search | NCWM</a:t>
            </a:r>
            <a:endParaRPr lang="en-US"/>
          </a:p>
        </p:txBody>
      </p:sp>
    </p:spTree>
    <p:extLst>
      <p:ext uri="{BB962C8B-B14F-4D97-AF65-F5344CB8AC3E}">
        <p14:creationId xmlns:p14="http://schemas.microsoft.com/office/powerpoint/2010/main" val="2169113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5400"/>
              <a:t>National Type Evaluation Program</a:t>
            </a:r>
          </a:p>
        </p:txBody>
      </p:sp>
      <p:sp>
        <p:nvSpPr>
          <p:cNvPr id="7" name="Slide Number Placeholder 6"/>
          <p:cNvSpPr>
            <a:spLocks noGrp="1"/>
          </p:cNvSpPr>
          <p:nvPr>
            <p:ph type="sldNum" sz="quarter" idx="12"/>
          </p:nvPr>
        </p:nvSpPr>
        <p:spPr/>
        <p:txBody>
          <a:bodyPr/>
          <a:lstStyle/>
          <a:p>
            <a:fld id="{10FE9F58-E944-4E46-9D61-D29AFA3E7B77}" type="slidenum">
              <a:rPr lang="en-US" smtClean="0"/>
              <a:t>21</a:t>
            </a:fld>
            <a:endParaRPr lang="en-US"/>
          </a:p>
        </p:txBody>
      </p:sp>
      <p:sp>
        <p:nvSpPr>
          <p:cNvPr id="8" name="Content Placeholder 7">
            <a:extLst>
              <a:ext uri="{FF2B5EF4-FFF2-40B4-BE49-F238E27FC236}">
                <a16:creationId xmlns:a16="http://schemas.microsoft.com/office/drawing/2014/main" id="{1C71561A-FC41-451E-8B34-C747971CC6E9}"/>
              </a:ext>
            </a:extLst>
          </p:cNvPr>
          <p:cNvSpPr txBox="1">
            <a:spLocks noGrp="1"/>
          </p:cNvSpPr>
          <p:nvPr>
            <p:ph idx="1"/>
          </p:nvPr>
        </p:nvSpPr>
        <p:spPr>
          <a:xfrm>
            <a:off x="838200" y="1825625"/>
            <a:ext cx="10515600" cy="3579441"/>
          </a:xfrm>
          <a:prstGeom prst="rect">
            <a:avLst/>
          </a:prstGeom>
          <a:noFill/>
        </p:spPr>
        <p:txBody>
          <a:bodyPr vert="horz" wrap="square" lIns="91440" tIns="45720" rIns="91440" bIns="45720" rtlCol="0" anchor="t">
            <a:spAutoFit/>
          </a:bodyPr>
          <a:lstStyle/>
          <a:p>
            <a:r>
              <a:rPr lang="en-US" sz="3200" dirty="0">
                <a:cs typeface="Times New Roman"/>
              </a:rPr>
              <a:t>Devices installed in the state prior to January 01, 2003, are not required to have an NTEP CC marked on the device (</a:t>
            </a:r>
            <a:r>
              <a:rPr lang="en-US" sz="3200" i="1" dirty="0">
                <a:cs typeface="Times New Roman"/>
              </a:rPr>
              <a:t>Nonretroactive</a:t>
            </a:r>
            <a:r>
              <a:rPr lang="en-US" sz="3200" dirty="0">
                <a:cs typeface="Times New Roman"/>
              </a:rPr>
              <a:t>). </a:t>
            </a:r>
            <a:endParaRPr lang="en-US">
              <a:ea typeface="Calibri" panose="020F0502020204030204"/>
              <a:cs typeface="Calibri" panose="020F0502020204030204"/>
            </a:endParaRPr>
          </a:p>
          <a:p>
            <a:endParaRPr lang="en-US" sz="3200">
              <a:cs typeface="Times New Roman" panose="02020603050405020304" pitchFamily="18" charset="0"/>
            </a:endParaRPr>
          </a:p>
          <a:p>
            <a:r>
              <a:rPr lang="en-US" sz="3200" dirty="0">
                <a:cs typeface="Times New Roman"/>
              </a:rPr>
              <a:t>Devices can have certificates with both Inactive or Active status.</a:t>
            </a:r>
            <a:endParaRPr lang="en-US" sz="3200" dirty="0">
              <a:ea typeface="Calibri"/>
              <a:cs typeface="Times New Roman" panose="02020603050405020304" pitchFamily="18" charset="0"/>
            </a:endParaRPr>
          </a:p>
          <a:p>
            <a:endParaRPr lang="en-US" sz="3200">
              <a:cs typeface="Times New Roman" panose="02020603050405020304" pitchFamily="18" charset="0"/>
            </a:endParaRPr>
          </a:p>
        </p:txBody>
      </p:sp>
      <p:sp>
        <p:nvSpPr>
          <p:cNvPr id="2" name="Footer Placeholder 1">
            <a:extLst>
              <a:ext uri="{FF2B5EF4-FFF2-40B4-BE49-F238E27FC236}">
                <a16:creationId xmlns:a16="http://schemas.microsoft.com/office/drawing/2014/main" id="{2FEEE580-EF9D-4FAC-F36A-01B9007BC588}"/>
              </a:ext>
            </a:extLst>
          </p:cNvPr>
          <p:cNvSpPr>
            <a:spLocks noGrp="1"/>
          </p:cNvSpPr>
          <p:nvPr>
            <p:ph type="ftr" sz="quarter" idx="11"/>
          </p:nvPr>
        </p:nvSpPr>
        <p:spPr/>
        <p:txBody>
          <a:bodyPr/>
          <a:lstStyle/>
          <a:p>
            <a:r>
              <a:rPr lang="en-US" dirty="0">
                <a:ea typeface="+mn-lt"/>
                <a:cs typeface="+mn-lt"/>
                <a:hlinkClick r:id="rId2"/>
              </a:rPr>
              <a:t>NIST Handbook 44 - Current Edition | NIST</a:t>
            </a:r>
            <a:endParaRPr lang="en-US"/>
          </a:p>
        </p:txBody>
      </p:sp>
    </p:spTree>
    <p:extLst>
      <p:ext uri="{BB962C8B-B14F-4D97-AF65-F5344CB8AC3E}">
        <p14:creationId xmlns:p14="http://schemas.microsoft.com/office/powerpoint/2010/main" val="3690319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330B990-8983-C37D-E32E-CC5A1A54D67A}"/>
              </a:ext>
            </a:extLst>
          </p:cNvPr>
          <p:cNvSpPr>
            <a:spLocks noGrp="1"/>
          </p:cNvSpPr>
          <p:nvPr>
            <p:ph type="ftr" sz="quarter" idx="11"/>
          </p:nvPr>
        </p:nvSpPr>
        <p:spPr>
          <a:xfrm>
            <a:off x="1373659" y="6356350"/>
            <a:ext cx="9513729" cy="365125"/>
          </a:xfrm>
        </p:spPr>
        <p:txBody>
          <a:bodyPr/>
          <a:lstStyle/>
          <a:p>
            <a:r>
              <a:rPr lang="en-US" dirty="0">
                <a:ea typeface="+mn-lt"/>
                <a:cs typeface="+mn-lt"/>
                <a:hlinkClick r:id="rId2"/>
              </a:rPr>
              <a:t>NIST Handbook 130 - Current Edition | NIST</a:t>
            </a:r>
            <a:endParaRPr lang="en-US"/>
          </a:p>
        </p:txBody>
      </p:sp>
      <p:sp>
        <p:nvSpPr>
          <p:cNvPr id="5" name="Slide Number Placeholder 4">
            <a:extLst>
              <a:ext uri="{FF2B5EF4-FFF2-40B4-BE49-F238E27FC236}">
                <a16:creationId xmlns:a16="http://schemas.microsoft.com/office/drawing/2014/main" id="{0506C8CD-1760-ED19-2F69-856372994F67}"/>
              </a:ext>
            </a:extLst>
          </p:cNvPr>
          <p:cNvSpPr>
            <a:spLocks noGrp="1"/>
          </p:cNvSpPr>
          <p:nvPr>
            <p:ph type="sldNum" sz="quarter" idx="12"/>
          </p:nvPr>
        </p:nvSpPr>
        <p:spPr/>
        <p:txBody>
          <a:bodyPr/>
          <a:lstStyle/>
          <a:p>
            <a:fld id="{10FE9F58-E944-4E46-9D61-D29AFA3E7B77}" type="slidenum">
              <a:rPr lang="en-US" smtClean="0"/>
              <a:t>22</a:t>
            </a:fld>
            <a:endParaRPr lang="en-US"/>
          </a:p>
        </p:txBody>
      </p:sp>
      <p:sp>
        <p:nvSpPr>
          <p:cNvPr id="8" name="Title 7">
            <a:extLst>
              <a:ext uri="{FF2B5EF4-FFF2-40B4-BE49-F238E27FC236}">
                <a16:creationId xmlns:a16="http://schemas.microsoft.com/office/drawing/2014/main" id="{7F452887-76D7-CB4B-C3D9-7C89928133F8}"/>
              </a:ext>
            </a:extLst>
          </p:cNvPr>
          <p:cNvSpPr txBox="1">
            <a:spLocks noGrp="1"/>
          </p:cNvSpPr>
          <p:nvPr>
            <p:ph type="title"/>
          </p:nvPr>
        </p:nvSpPr>
        <p:spPr>
          <a:xfrm>
            <a:off x="226140" y="136525"/>
            <a:ext cx="11739717" cy="1089529"/>
          </a:xfrm>
          <a:prstGeom prst="rect">
            <a:avLst/>
          </a:prstGeom>
          <a:noFill/>
        </p:spPr>
        <p:txBody>
          <a:bodyPr wrap="square" rtlCol="0">
            <a:spAutoFit/>
          </a:bodyPr>
          <a:lstStyle/>
          <a:p>
            <a:pPr algn="ctr"/>
            <a:r>
              <a:rPr lang="en-US" sz="3600" b="1">
                <a:solidFill>
                  <a:srgbClr val="3F873F"/>
                </a:solidFill>
              </a:rPr>
              <a:t>NIST Handbook 130 – Regulation for National Type Evaluation</a:t>
            </a:r>
          </a:p>
        </p:txBody>
      </p:sp>
      <p:sp>
        <p:nvSpPr>
          <p:cNvPr id="9" name="Content Placeholder 8">
            <a:extLst>
              <a:ext uri="{FF2B5EF4-FFF2-40B4-BE49-F238E27FC236}">
                <a16:creationId xmlns:a16="http://schemas.microsoft.com/office/drawing/2014/main" id="{4BE92096-C8D2-02B3-0759-8B08C7B33AEF}"/>
              </a:ext>
            </a:extLst>
          </p:cNvPr>
          <p:cNvSpPr txBox="1">
            <a:spLocks noGrp="1"/>
          </p:cNvSpPr>
          <p:nvPr>
            <p:ph idx="1"/>
          </p:nvPr>
        </p:nvSpPr>
        <p:spPr>
          <a:xfrm>
            <a:off x="838198" y="2007881"/>
            <a:ext cx="10515600" cy="1550168"/>
          </a:xfrm>
          <a:prstGeom prst="rect">
            <a:avLst/>
          </a:prstGeom>
          <a:noFill/>
        </p:spPr>
        <p:txBody>
          <a:bodyPr wrap="square" rtlCol="0">
            <a:spAutoFit/>
          </a:bodyPr>
          <a:lstStyle/>
          <a:p>
            <a:pPr marL="285750" indent="-285750">
              <a:buFont typeface="Arial" panose="020B0604020202020204" pitchFamily="34" charset="0"/>
              <a:buChar char="•"/>
            </a:pPr>
            <a:r>
              <a:rPr lang="en-US" sz="3200"/>
              <a:t>Section IV. Uniform Regulation</a:t>
            </a:r>
          </a:p>
          <a:p>
            <a:pPr marL="285750" indent="-285750">
              <a:buFont typeface="Arial" panose="020B0604020202020204" pitchFamily="34" charset="0"/>
              <a:buChar char="•"/>
            </a:pPr>
            <a:r>
              <a:rPr lang="en-US" sz="3200"/>
              <a:t>Subsection E. Uniform Regulation for National Type Evaluation</a:t>
            </a:r>
          </a:p>
        </p:txBody>
      </p:sp>
    </p:spTree>
    <p:extLst>
      <p:ext uri="{BB962C8B-B14F-4D97-AF65-F5344CB8AC3E}">
        <p14:creationId xmlns:p14="http://schemas.microsoft.com/office/powerpoint/2010/main" val="3750763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ctrTitle"/>
          </p:nvPr>
        </p:nvSpPr>
        <p:spPr>
          <a:xfrm>
            <a:off x="0" y="4661012"/>
            <a:ext cx="12192000" cy="1295953"/>
          </a:xfrm>
        </p:spPr>
        <p:txBody>
          <a:bodyPr/>
          <a:lstStyle/>
          <a:p>
            <a:r>
              <a:rPr lang="en-US" sz="5400"/>
              <a:t>OFFICAL ANNUAL TEST REPORTS</a:t>
            </a:r>
            <a:endParaRPr lang="en-US" sz="3200"/>
          </a:p>
        </p:txBody>
      </p:sp>
      <p:sp>
        <p:nvSpPr>
          <p:cNvPr id="3" name="TextBox 2">
            <a:extLst>
              <a:ext uri="{FF2B5EF4-FFF2-40B4-BE49-F238E27FC236}">
                <a16:creationId xmlns:a16="http://schemas.microsoft.com/office/drawing/2014/main" id="{AE1C46D9-FE09-155D-53D1-ED805ACB9948}"/>
              </a:ext>
            </a:extLst>
          </p:cNvPr>
          <p:cNvSpPr txBox="1"/>
          <p:nvPr/>
        </p:nvSpPr>
        <p:spPr>
          <a:xfrm>
            <a:off x="11421979" y="6326297"/>
            <a:ext cx="770021" cy="369332"/>
          </a:xfrm>
          <a:prstGeom prst="rect">
            <a:avLst/>
          </a:prstGeom>
          <a:noFill/>
        </p:spPr>
        <p:txBody>
          <a:bodyPr wrap="square" lIns="91440" tIns="45720" rIns="91440" bIns="45720" rtlCol="0" anchor="t">
            <a:spAutoFit/>
          </a:bodyPr>
          <a:lstStyle/>
          <a:p>
            <a:r>
              <a:rPr lang="en-US">
                <a:solidFill>
                  <a:srgbClr val="3F873F"/>
                </a:solidFill>
              </a:rPr>
              <a:t>2026</a:t>
            </a:r>
          </a:p>
        </p:txBody>
      </p:sp>
    </p:spTree>
    <p:extLst>
      <p:ext uri="{BB962C8B-B14F-4D97-AF65-F5344CB8AC3E}">
        <p14:creationId xmlns:p14="http://schemas.microsoft.com/office/powerpoint/2010/main" val="1350816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36638" y="840280"/>
            <a:ext cx="10918723" cy="5172486"/>
          </a:xfrm>
        </p:spPr>
        <p:txBody>
          <a:bodyPr>
            <a:normAutofit/>
          </a:bodyPr>
          <a:lstStyle/>
          <a:p>
            <a:r>
              <a:rPr lang="en-US"/>
              <a:t>When to Perform Annual Tests</a:t>
            </a:r>
          </a:p>
          <a:p>
            <a:pPr marL="0" indent="0">
              <a:buNone/>
            </a:pPr>
            <a:endParaRPr lang="en-US"/>
          </a:p>
          <a:p>
            <a:r>
              <a:rPr lang="en-US"/>
              <a:t>Improper Testing</a:t>
            </a:r>
          </a:p>
          <a:p>
            <a:endParaRPr lang="en-US"/>
          </a:p>
          <a:p>
            <a:r>
              <a:rPr lang="en-US"/>
              <a:t>Adjustment and Calibrations</a:t>
            </a:r>
          </a:p>
          <a:p>
            <a:endParaRPr lang="en-US"/>
          </a:p>
          <a:p>
            <a:r>
              <a:rPr lang="en-US"/>
              <a:t>Official Annual Field Test Report and Examples (Report Revised 2023)</a:t>
            </a:r>
          </a:p>
          <a:p>
            <a:endParaRPr lang="en-US"/>
          </a:p>
          <a:p>
            <a:r>
              <a:rPr lang="en-US"/>
              <a:t>When a report is rejected</a:t>
            </a:r>
          </a:p>
          <a:p>
            <a:endParaRPr lang="en-US" sz="2400"/>
          </a:p>
        </p:txBody>
      </p:sp>
      <p:sp>
        <p:nvSpPr>
          <p:cNvPr id="7" name="Slide Number Placeholder 6"/>
          <p:cNvSpPr>
            <a:spLocks noGrp="1"/>
          </p:cNvSpPr>
          <p:nvPr>
            <p:ph type="sldNum" sz="quarter" idx="12"/>
          </p:nvPr>
        </p:nvSpPr>
        <p:spPr/>
        <p:txBody>
          <a:bodyPr/>
          <a:lstStyle/>
          <a:p>
            <a:fld id="{10FE9F58-E944-4E46-9D61-D29AFA3E7B77}" type="slidenum">
              <a:rPr lang="en-US" smtClean="0"/>
              <a:t>24</a:t>
            </a:fld>
            <a:endParaRPr lang="en-US"/>
          </a:p>
        </p:txBody>
      </p:sp>
      <p:sp>
        <p:nvSpPr>
          <p:cNvPr id="8" name="Title 7">
            <a:extLst>
              <a:ext uri="{FF2B5EF4-FFF2-40B4-BE49-F238E27FC236}">
                <a16:creationId xmlns:a16="http://schemas.microsoft.com/office/drawing/2014/main" id="{F72F31BD-B427-46F0-9260-DCD73DEEEA99}"/>
              </a:ext>
            </a:extLst>
          </p:cNvPr>
          <p:cNvSpPr txBox="1">
            <a:spLocks noGrp="1"/>
          </p:cNvSpPr>
          <p:nvPr>
            <p:ph type="title"/>
          </p:nvPr>
        </p:nvSpPr>
        <p:spPr>
          <a:xfrm>
            <a:off x="838200" y="-1058"/>
            <a:ext cx="10515600" cy="840230"/>
          </a:xfrm>
          <a:prstGeom prst="rect">
            <a:avLst/>
          </a:prstGeom>
          <a:noFill/>
        </p:spPr>
        <p:txBody>
          <a:bodyPr wrap="square" rtlCol="0">
            <a:spAutoFit/>
          </a:bodyPr>
          <a:lstStyle/>
          <a:p>
            <a:pPr algn="ctr"/>
            <a:r>
              <a:rPr lang="en-US" sz="5400" b="1">
                <a:cs typeface="Times New Roman" panose="02020603050405020304" pitchFamily="18" charset="0"/>
              </a:rPr>
              <a:t>Official Annual Test Reports</a:t>
            </a:r>
          </a:p>
        </p:txBody>
      </p:sp>
      <p:sp>
        <p:nvSpPr>
          <p:cNvPr id="2" name="Footer Placeholder 1">
            <a:extLst>
              <a:ext uri="{FF2B5EF4-FFF2-40B4-BE49-F238E27FC236}">
                <a16:creationId xmlns:a16="http://schemas.microsoft.com/office/drawing/2014/main" id="{F514CB1E-EB9F-B931-7DFA-7A6D9EA335AD}"/>
              </a:ext>
            </a:extLst>
          </p:cNvPr>
          <p:cNvSpPr>
            <a:spLocks noGrp="1"/>
          </p:cNvSpPr>
          <p:nvPr>
            <p:ph type="ftr" sz="quarter" idx="11"/>
          </p:nvPr>
        </p:nvSpPr>
        <p:spPr>
          <a:xfrm>
            <a:off x="1333020" y="6407150"/>
            <a:ext cx="4541520" cy="273685"/>
          </a:xfrm>
        </p:spPr>
        <p:txBody>
          <a:bodyPr/>
          <a:lstStyle/>
          <a:p>
            <a:r>
              <a:rPr lang="en-US" dirty="0">
                <a:ea typeface="+mn-lt"/>
                <a:cs typeface="+mn-lt"/>
                <a:hlinkClick r:id="rId2"/>
              </a:rPr>
              <a:t>Service Agencies Information - Arkansas Department of Agriculture</a:t>
            </a:r>
            <a:endParaRPr lang="en-US"/>
          </a:p>
        </p:txBody>
      </p:sp>
    </p:spTree>
    <p:extLst>
      <p:ext uri="{BB962C8B-B14F-4D97-AF65-F5344CB8AC3E}">
        <p14:creationId xmlns:p14="http://schemas.microsoft.com/office/powerpoint/2010/main" val="4267981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90525" y="1206805"/>
            <a:ext cx="11410950" cy="3398481"/>
          </a:xfrm>
        </p:spPr>
        <p:txBody>
          <a:bodyPr vert="horz" lIns="91440" tIns="45720" rIns="91440" bIns="45720" rtlCol="0" anchor="t">
            <a:normAutofit/>
          </a:bodyPr>
          <a:lstStyle/>
          <a:p>
            <a:r>
              <a:rPr lang="en-US" dirty="0"/>
              <a:t>When hired to do so by a customer in Arkansas.</a:t>
            </a:r>
          </a:p>
          <a:p>
            <a:endParaRPr lang="en-US"/>
          </a:p>
          <a:p>
            <a:r>
              <a:rPr lang="en-US" dirty="0"/>
              <a:t>Anytime a new or used device is newly installed.</a:t>
            </a:r>
            <a:endParaRPr lang="en-US" dirty="0">
              <a:ea typeface="Calibri"/>
              <a:cs typeface="Calibri"/>
            </a:endParaRPr>
          </a:p>
          <a:p>
            <a:endParaRPr lang="en-US"/>
          </a:p>
          <a:p>
            <a:r>
              <a:rPr lang="en-US" dirty="0"/>
              <a:t>Need only complete ONE Official Annual Inspection Report per year (when placing decals)</a:t>
            </a:r>
            <a:endParaRPr lang="en-US" dirty="0">
              <a:ea typeface="Calibri"/>
              <a:cs typeface="Calibri"/>
            </a:endParaRPr>
          </a:p>
          <a:p>
            <a:endParaRPr lang="en-US" sz="2400"/>
          </a:p>
        </p:txBody>
      </p:sp>
      <p:sp>
        <p:nvSpPr>
          <p:cNvPr id="7" name="Slide Number Placeholder 6"/>
          <p:cNvSpPr>
            <a:spLocks noGrp="1"/>
          </p:cNvSpPr>
          <p:nvPr>
            <p:ph type="sldNum" sz="quarter" idx="12"/>
          </p:nvPr>
        </p:nvSpPr>
        <p:spPr/>
        <p:txBody>
          <a:bodyPr/>
          <a:lstStyle/>
          <a:p>
            <a:fld id="{10FE9F58-E944-4E46-9D61-D29AFA3E7B77}" type="slidenum">
              <a:rPr lang="en-US" smtClean="0"/>
              <a:t>25</a:t>
            </a:fld>
            <a:endParaRPr lang="en-US"/>
          </a:p>
        </p:txBody>
      </p:sp>
      <p:sp>
        <p:nvSpPr>
          <p:cNvPr id="8" name="Title 7">
            <a:extLst>
              <a:ext uri="{FF2B5EF4-FFF2-40B4-BE49-F238E27FC236}">
                <a16:creationId xmlns:a16="http://schemas.microsoft.com/office/drawing/2014/main" id="{F72F31BD-B427-46F0-9260-DCD73DEEEA99}"/>
              </a:ext>
            </a:extLst>
          </p:cNvPr>
          <p:cNvSpPr txBox="1">
            <a:spLocks noGrp="1"/>
          </p:cNvSpPr>
          <p:nvPr>
            <p:ph type="title"/>
          </p:nvPr>
        </p:nvSpPr>
        <p:spPr>
          <a:xfrm>
            <a:off x="838200" y="160085"/>
            <a:ext cx="10515600" cy="757130"/>
          </a:xfrm>
          <a:prstGeom prst="rect">
            <a:avLst/>
          </a:prstGeom>
          <a:noFill/>
        </p:spPr>
        <p:txBody>
          <a:bodyPr wrap="square" rtlCol="0">
            <a:spAutoFit/>
          </a:bodyPr>
          <a:lstStyle/>
          <a:p>
            <a:pPr algn="ctr"/>
            <a:r>
              <a:rPr lang="en-US" sz="4800" b="1">
                <a:cs typeface="Times New Roman" panose="02020603050405020304" pitchFamily="18" charset="0"/>
              </a:rPr>
              <a:t>When to Perform an Annual Inspection</a:t>
            </a:r>
          </a:p>
        </p:txBody>
      </p:sp>
      <p:sp>
        <p:nvSpPr>
          <p:cNvPr id="2" name="Footer Placeholder 1">
            <a:extLst>
              <a:ext uri="{FF2B5EF4-FFF2-40B4-BE49-F238E27FC236}">
                <a16:creationId xmlns:a16="http://schemas.microsoft.com/office/drawing/2014/main" id="{5490E6C5-0382-703E-E581-73010168311E}"/>
              </a:ext>
            </a:extLst>
          </p:cNvPr>
          <p:cNvSpPr>
            <a:spLocks noGrp="1"/>
          </p:cNvSpPr>
          <p:nvPr>
            <p:ph type="ftr" sz="quarter" idx="11"/>
          </p:nvPr>
        </p:nvSpPr>
        <p:spPr>
          <a:xfrm>
            <a:off x="1373660" y="6356350"/>
            <a:ext cx="5171440" cy="344805"/>
          </a:xfrm>
        </p:spPr>
        <p:txBody>
          <a:bodyPr/>
          <a:lstStyle/>
          <a:p>
            <a:r>
              <a:rPr lang="en-US" dirty="0">
                <a:ea typeface="+mn-lt"/>
                <a:cs typeface="+mn-lt"/>
                <a:hlinkClick r:id="rId2"/>
              </a:rPr>
              <a:t>Service Agencies Information - Arkansas Department of Agriculture</a:t>
            </a:r>
            <a:endParaRPr lang="en-US"/>
          </a:p>
        </p:txBody>
      </p:sp>
    </p:spTree>
    <p:extLst>
      <p:ext uri="{BB962C8B-B14F-4D97-AF65-F5344CB8AC3E}">
        <p14:creationId xmlns:p14="http://schemas.microsoft.com/office/powerpoint/2010/main" val="1415163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0"/>
            <a:ext cx="10515600" cy="1156230"/>
          </a:xfrm>
        </p:spPr>
        <p:txBody>
          <a:bodyPr>
            <a:normAutofit/>
          </a:bodyPr>
          <a:lstStyle/>
          <a:p>
            <a:pPr algn="ctr"/>
            <a:r>
              <a:rPr lang="en-US" sz="5400"/>
              <a:t>Improper Testing</a:t>
            </a:r>
          </a:p>
        </p:txBody>
      </p:sp>
      <p:sp>
        <p:nvSpPr>
          <p:cNvPr id="7" name="Slide Number Placeholder 6"/>
          <p:cNvSpPr>
            <a:spLocks noGrp="1"/>
          </p:cNvSpPr>
          <p:nvPr>
            <p:ph type="sldNum" sz="quarter" idx="12"/>
          </p:nvPr>
        </p:nvSpPr>
        <p:spPr/>
        <p:txBody>
          <a:bodyPr/>
          <a:lstStyle/>
          <a:p>
            <a:fld id="{10FE9F58-E944-4E46-9D61-D29AFA3E7B77}" type="slidenum">
              <a:rPr lang="en-US" smtClean="0"/>
              <a:t>26</a:t>
            </a:fld>
            <a:endParaRPr lang="en-US"/>
          </a:p>
        </p:txBody>
      </p:sp>
      <p:sp>
        <p:nvSpPr>
          <p:cNvPr id="2" name="Content Placeholder 4">
            <a:extLst>
              <a:ext uri="{FF2B5EF4-FFF2-40B4-BE49-F238E27FC236}">
                <a16:creationId xmlns:a16="http://schemas.microsoft.com/office/drawing/2014/main" id="{D1C6AB9F-1117-2354-BE8C-8EF1713A0DF4}"/>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6" name="Content Placeholder 4">
            <a:extLst>
              <a:ext uri="{FF2B5EF4-FFF2-40B4-BE49-F238E27FC236}">
                <a16:creationId xmlns:a16="http://schemas.microsoft.com/office/drawing/2014/main" id="{6D928577-04D4-9A71-812B-AC3CA272AFDA}"/>
              </a:ext>
            </a:extLst>
          </p:cNvPr>
          <p:cNvSpPr>
            <a:spLocks noGrp="1"/>
          </p:cNvSpPr>
          <p:nvPr>
            <p:ph idx="1"/>
          </p:nvPr>
        </p:nvSpPr>
        <p:spPr>
          <a:xfrm>
            <a:off x="468261" y="1405048"/>
            <a:ext cx="11255477" cy="4047485"/>
          </a:xfrm>
        </p:spPr>
        <p:txBody>
          <a:bodyPr vert="horz" lIns="91440" tIns="45720" rIns="91440" bIns="45720" rtlCol="0" anchor="t">
            <a:normAutofit/>
          </a:bodyPr>
          <a:lstStyle/>
          <a:p>
            <a:r>
              <a:rPr lang="en-US" sz="2200"/>
              <a:t>Tests should be performed in accordance with the prescribed Examination Procedure Outline (EPO) as written in NIST Handbook 112. EPO’s No. 1.</a:t>
            </a:r>
          </a:p>
          <a:p>
            <a:endParaRPr lang="en-US" sz="2200"/>
          </a:p>
          <a:p>
            <a:r>
              <a:rPr lang="en-US" sz="2200"/>
              <a:t>Any scale 300lbs or less shall be tested to capacity. </a:t>
            </a:r>
            <a:endParaRPr lang="en-US" sz="2200">
              <a:ea typeface="Calibri"/>
              <a:cs typeface="Calibri"/>
            </a:endParaRPr>
          </a:p>
          <a:p>
            <a:pPr marL="0" indent="0">
              <a:buNone/>
            </a:pPr>
            <a:endParaRPr lang="en-US" sz="2200"/>
          </a:p>
          <a:p>
            <a:r>
              <a:rPr lang="en-US" sz="2200"/>
              <a:t>If a device is adjusted, it must be retested to ensure compliance.</a:t>
            </a:r>
            <a:endParaRPr lang="en-US" sz="2200">
              <a:ea typeface="Calibri"/>
              <a:cs typeface="Calibri"/>
            </a:endParaRPr>
          </a:p>
          <a:p>
            <a:pPr marL="0" indent="0">
              <a:buNone/>
            </a:pPr>
            <a:endParaRPr lang="en-US" sz="2200"/>
          </a:p>
          <a:p>
            <a:r>
              <a:rPr lang="en-US" sz="2200"/>
              <a:t>Service agencies are subject to fines and penalties if repeated offenses occur.</a:t>
            </a:r>
            <a:endParaRPr lang="en-US"/>
          </a:p>
          <a:p>
            <a:endParaRPr lang="en-US"/>
          </a:p>
          <a:p>
            <a:endParaRPr lang="en-US"/>
          </a:p>
        </p:txBody>
      </p:sp>
      <p:sp>
        <p:nvSpPr>
          <p:cNvPr id="3" name="Footer Placeholder 2">
            <a:extLst>
              <a:ext uri="{FF2B5EF4-FFF2-40B4-BE49-F238E27FC236}">
                <a16:creationId xmlns:a16="http://schemas.microsoft.com/office/drawing/2014/main" id="{957DDDA5-4324-37C7-6FF9-0807777C37D7}"/>
              </a:ext>
            </a:extLst>
          </p:cNvPr>
          <p:cNvSpPr>
            <a:spLocks noGrp="1"/>
          </p:cNvSpPr>
          <p:nvPr>
            <p:ph type="ftr" sz="quarter" idx="11"/>
          </p:nvPr>
        </p:nvSpPr>
        <p:spPr/>
        <p:txBody>
          <a:bodyPr/>
          <a:lstStyle/>
          <a:p>
            <a:r>
              <a:rPr lang="en-US" dirty="0">
                <a:ea typeface="+mn-lt"/>
                <a:cs typeface="+mn-lt"/>
                <a:hlinkClick r:id="rId2"/>
              </a:rPr>
              <a:t>OWM Examination Procedure Outlines (EPOs) | NIST</a:t>
            </a:r>
            <a:endParaRPr lang="en-US"/>
          </a:p>
        </p:txBody>
      </p:sp>
    </p:spTree>
    <p:extLst>
      <p:ext uri="{BB962C8B-B14F-4D97-AF65-F5344CB8AC3E}">
        <p14:creationId xmlns:p14="http://schemas.microsoft.com/office/powerpoint/2010/main" val="26560895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199" y="50493"/>
            <a:ext cx="10515600" cy="1325563"/>
          </a:xfrm>
        </p:spPr>
        <p:txBody>
          <a:bodyPr>
            <a:normAutofit/>
          </a:bodyPr>
          <a:lstStyle/>
          <a:p>
            <a:pPr algn="ctr"/>
            <a:r>
              <a:rPr lang="en-US" sz="5400"/>
              <a:t>Adjustments or Calibrations</a:t>
            </a:r>
          </a:p>
        </p:txBody>
      </p:sp>
      <p:sp>
        <p:nvSpPr>
          <p:cNvPr id="7" name="Slide Number Placeholder 6"/>
          <p:cNvSpPr>
            <a:spLocks noGrp="1"/>
          </p:cNvSpPr>
          <p:nvPr>
            <p:ph type="sldNum" sz="quarter" idx="12"/>
          </p:nvPr>
        </p:nvSpPr>
        <p:spPr/>
        <p:txBody>
          <a:bodyPr/>
          <a:lstStyle/>
          <a:p>
            <a:fld id="{10FE9F58-E944-4E46-9D61-D29AFA3E7B77}" type="slidenum">
              <a:rPr lang="en-US" smtClean="0"/>
              <a:t>27</a:t>
            </a:fld>
            <a:endParaRPr lang="en-US"/>
          </a:p>
        </p:txBody>
      </p:sp>
      <p:sp>
        <p:nvSpPr>
          <p:cNvPr id="9" name="Content Placeholder 4">
            <a:extLst>
              <a:ext uri="{FF2B5EF4-FFF2-40B4-BE49-F238E27FC236}">
                <a16:creationId xmlns:a16="http://schemas.microsoft.com/office/drawing/2014/main" id="{0761B728-5915-454B-92C6-08FC085D4A0E}"/>
              </a:ext>
            </a:extLst>
          </p:cNvPr>
          <p:cNvSpPr txBox="1">
            <a:spLocks/>
          </p:cNvSpPr>
          <p:nvPr/>
        </p:nvSpPr>
        <p:spPr>
          <a:xfrm>
            <a:off x="838199" y="1182494"/>
            <a:ext cx="10515600" cy="16440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5080" indent="0" algn="just">
              <a:lnSpc>
                <a:spcPct val="100000"/>
              </a:lnSpc>
              <a:spcBef>
                <a:spcPts val="645"/>
              </a:spcBef>
              <a:buNone/>
            </a:pPr>
            <a:r>
              <a:rPr lang="en-US" spc="-5">
                <a:latin typeface="Arial"/>
                <a:cs typeface="Arial"/>
              </a:rPr>
              <a:t>“The</a:t>
            </a:r>
            <a:r>
              <a:rPr lang="en-US">
                <a:latin typeface="Arial"/>
                <a:cs typeface="Arial"/>
              </a:rPr>
              <a:t> Registered</a:t>
            </a:r>
            <a:r>
              <a:rPr lang="en-US" spc="5">
                <a:latin typeface="Arial"/>
                <a:cs typeface="Arial"/>
              </a:rPr>
              <a:t> </a:t>
            </a:r>
            <a:r>
              <a:rPr lang="en-US">
                <a:latin typeface="Arial"/>
                <a:cs typeface="Arial"/>
              </a:rPr>
              <a:t>Serviceperson</a:t>
            </a:r>
            <a:r>
              <a:rPr lang="en-US" spc="5">
                <a:latin typeface="Arial"/>
                <a:cs typeface="Arial"/>
              </a:rPr>
              <a:t> </a:t>
            </a:r>
            <a:r>
              <a:rPr lang="en-US" spc="-5">
                <a:latin typeface="Arial"/>
                <a:cs typeface="Arial"/>
              </a:rPr>
              <a:t>or</a:t>
            </a:r>
            <a:r>
              <a:rPr lang="en-US">
                <a:latin typeface="Arial"/>
                <a:cs typeface="Arial"/>
              </a:rPr>
              <a:t> </a:t>
            </a:r>
            <a:r>
              <a:rPr lang="en-US" spc="-5">
                <a:latin typeface="Arial"/>
                <a:cs typeface="Arial"/>
              </a:rPr>
              <a:t>Service </a:t>
            </a:r>
            <a:r>
              <a:rPr lang="en-US">
                <a:latin typeface="Arial"/>
                <a:cs typeface="Arial"/>
              </a:rPr>
              <a:t>Agency is responsible </a:t>
            </a:r>
            <a:r>
              <a:rPr lang="en-US" spc="-5">
                <a:latin typeface="Arial"/>
                <a:cs typeface="Arial"/>
              </a:rPr>
              <a:t>for </a:t>
            </a:r>
            <a:r>
              <a:rPr lang="en-US">
                <a:latin typeface="Arial"/>
                <a:cs typeface="Arial"/>
              </a:rPr>
              <a:t>installing, </a:t>
            </a:r>
            <a:r>
              <a:rPr lang="en-US" spc="-5">
                <a:latin typeface="Arial"/>
                <a:cs typeface="Arial"/>
              </a:rPr>
              <a:t>repairing, </a:t>
            </a:r>
            <a:r>
              <a:rPr lang="en-US">
                <a:latin typeface="Arial"/>
                <a:cs typeface="Arial"/>
              </a:rPr>
              <a:t>and</a:t>
            </a:r>
            <a:r>
              <a:rPr lang="en-US" spc="5">
                <a:latin typeface="Arial"/>
                <a:cs typeface="Arial"/>
              </a:rPr>
              <a:t> </a:t>
            </a:r>
            <a:r>
              <a:rPr lang="en-US" spc="-5">
                <a:latin typeface="Arial"/>
                <a:cs typeface="Arial"/>
              </a:rPr>
              <a:t>adjusting</a:t>
            </a:r>
            <a:r>
              <a:rPr lang="en-US">
                <a:latin typeface="Arial"/>
                <a:cs typeface="Arial"/>
              </a:rPr>
              <a:t> devices</a:t>
            </a:r>
            <a:r>
              <a:rPr lang="en-US" spc="5">
                <a:latin typeface="Arial"/>
                <a:cs typeface="Arial"/>
              </a:rPr>
              <a:t> </a:t>
            </a:r>
            <a:r>
              <a:rPr lang="en-US">
                <a:latin typeface="Arial"/>
                <a:cs typeface="Arial"/>
              </a:rPr>
              <a:t>such</a:t>
            </a:r>
            <a:r>
              <a:rPr lang="en-US" spc="5">
                <a:latin typeface="Arial"/>
                <a:cs typeface="Arial"/>
              </a:rPr>
              <a:t> </a:t>
            </a:r>
            <a:r>
              <a:rPr lang="en-US" spc="-5">
                <a:latin typeface="Arial"/>
                <a:cs typeface="Arial"/>
              </a:rPr>
              <a:t>that</a:t>
            </a:r>
            <a:r>
              <a:rPr lang="en-US">
                <a:latin typeface="Arial"/>
                <a:cs typeface="Arial"/>
              </a:rPr>
              <a:t> </a:t>
            </a:r>
            <a:r>
              <a:rPr lang="en-US" spc="-5">
                <a:latin typeface="Arial"/>
                <a:cs typeface="Arial"/>
              </a:rPr>
              <a:t>the</a:t>
            </a:r>
            <a:r>
              <a:rPr lang="en-US" spc="765">
                <a:latin typeface="Arial"/>
                <a:cs typeface="Arial"/>
              </a:rPr>
              <a:t> </a:t>
            </a:r>
            <a:r>
              <a:rPr lang="en-US">
                <a:latin typeface="Arial"/>
                <a:cs typeface="Arial"/>
              </a:rPr>
              <a:t>devices </a:t>
            </a:r>
            <a:r>
              <a:rPr lang="en-US" spc="-765">
                <a:latin typeface="Arial"/>
                <a:cs typeface="Arial"/>
              </a:rPr>
              <a:t> </a:t>
            </a:r>
            <a:r>
              <a:rPr lang="en-US" spc="-5">
                <a:latin typeface="Arial"/>
                <a:cs typeface="Arial"/>
              </a:rPr>
              <a:t>are adjusted as </a:t>
            </a:r>
            <a:r>
              <a:rPr lang="en-US">
                <a:latin typeface="Arial"/>
                <a:cs typeface="Arial"/>
              </a:rPr>
              <a:t>closely </a:t>
            </a:r>
            <a:r>
              <a:rPr lang="en-US" spc="-5">
                <a:latin typeface="Arial"/>
                <a:cs typeface="Arial"/>
              </a:rPr>
              <a:t>as practicable to zero </a:t>
            </a:r>
            <a:r>
              <a:rPr lang="en-US" spc="-30">
                <a:latin typeface="Arial"/>
                <a:cs typeface="Arial"/>
              </a:rPr>
              <a:t>error.”</a:t>
            </a:r>
            <a:endParaRPr lang="en-US">
              <a:latin typeface="Arial"/>
              <a:cs typeface="Arial"/>
            </a:endParaRPr>
          </a:p>
        </p:txBody>
      </p:sp>
      <p:sp>
        <p:nvSpPr>
          <p:cNvPr id="2" name="Footer Placeholder 3">
            <a:extLst>
              <a:ext uri="{FF2B5EF4-FFF2-40B4-BE49-F238E27FC236}">
                <a16:creationId xmlns:a16="http://schemas.microsoft.com/office/drawing/2014/main" id="{66BFEDAA-D11D-A792-CD48-5617996CFFB5}"/>
              </a:ext>
            </a:extLst>
          </p:cNvPr>
          <p:cNvSpPr>
            <a:spLocks noGrp="1"/>
          </p:cNvSpPr>
          <p:nvPr>
            <p:ph type="ftr" sz="quarter" idx="11"/>
          </p:nvPr>
        </p:nvSpPr>
        <p:spPr>
          <a:xfrm>
            <a:off x="1373659" y="6356350"/>
            <a:ext cx="9513729" cy="365125"/>
          </a:xfrm>
        </p:spPr>
        <p:txBody>
          <a:bodyPr/>
          <a:lstStyle/>
          <a:p>
            <a:r>
              <a:rPr lang="en-US" dirty="0">
                <a:ea typeface="+mn-lt"/>
                <a:cs typeface="+mn-lt"/>
                <a:hlinkClick r:id="rId2"/>
              </a:rPr>
              <a:t>NIST Handbook 44 - Current Edition | NIST</a:t>
            </a:r>
            <a:endParaRPr lang="en-US"/>
          </a:p>
        </p:txBody>
      </p:sp>
      <p:sp>
        <p:nvSpPr>
          <p:cNvPr id="5" name="TextBox 4">
            <a:extLst>
              <a:ext uri="{FF2B5EF4-FFF2-40B4-BE49-F238E27FC236}">
                <a16:creationId xmlns:a16="http://schemas.microsoft.com/office/drawing/2014/main" id="{2E6DC878-F657-5F2A-4218-0D47F09111A5}"/>
              </a:ext>
            </a:extLst>
          </p:cNvPr>
          <p:cNvSpPr txBox="1"/>
          <p:nvPr/>
        </p:nvSpPr>
        <p:spPr>
          <a:xfrm>
            <a:off x="838199" y="2721649"/>
            <a:ext cx="10913706" cy="3046988"/>
          </a:xfrm>
          <a:prstGeom prst="rect">
            <a:avLst/>
          </a:prstGeom>
          <a:noFill/>
        </p:spPr>
        <p:txBody>
          <a:bodyPr wrap="square" lIns="91440" tIns="45720" rIns="91440" bIns="45720" anchor="t">
            <a:spAutoFit/>
          </a:bodyPr>
          <a:lstStyle/>
          <a:p>
            <a:r>
              <a:rPr lang="en-US" sz="2400"/>
              <a:t>Appendix A (A-4) HB44 2.3. Tolerances and Adjustments. – </a:t>
            </a:r>
            <a:r>
              <a:rPr lang="en-US" sz="2400">
                <a:solidFill>
                  <a:srgbClr val="FF0000"/>
                </a:solidFill>
              </a:rPr>
              <a:t>Tolerances are primarily accuracy criteria for use by the regulatory official. </a:t>
            </a:r>
            <a:r>
              <a:rPr lang="en-US" sz="2400"/>
              <a:t>However, when equipment is being adjusted for accuracy, either initially or following repair or official rejection, the objective should be to adjust as closely as </a:t>
            </a:r>
            <a:r>
              <a:rPr lang="en-US" sz="2400">
                <a:highlight>
                  <a:srgbClr val="FFFF00"/>
                </a:highlight>
              </a:rPr>
              <a:t>practicable to zero error</a:t>
            </a:r>
            <a:r>
              <a:rPr lang="en-US" sz="2400"/>
              <a:t>. Equipment owners should not take advantage of tolerances by deliberately adjusting their equipment to have a value, or to give performance, at or close to the tolerance limit. Nor should the repair or service personnel bring equipment merely within tolerance range when it is possible to adjust closer to zero error. </a:t>
            </a:r>
            <a:endParaRPr lang="en-US" sz="2400">
              <a:ea typeface="Calibri"/>
              <a:cs typeface="Calibri"/>
            </a:endParaRPr>
          </a:p>
        </p:txBody>
      </p:sp>
    </p:spTree>
    <p:extLst>
      <p:ext uri="{BB962C8B-B14F-4D97-AF65-F5344CB8AC3E}">
        <p14:creationId xmlns:p14="http://schemas.microsoft.com/office/powerpoint/2010/main" val="31781402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A4235B-25E5-DFA8-0A1F-BC5346DC1300}"/>
              </a:ext>
            </a:extLst>
          </p:cNvPr>
          <p:cNvPicPr>
            <a:picLocks noChangeAspect="1"/>
          </p:cNvPicPr>
          <p:nvPr/>
        </p:nvPicPr>
        <p:blipFill>
          <a:blip r:embed="rId2"/>
          <a:stretch>
            <a:fillRect/>
          </a:stretch>
        </p:blipFill>
        <p:spPr>
          <a:xfrm>
            <a:off x="3441685" y="0"/>
            <a:ext cx="5308630" cy="6858000"/>
          </a:xfrm>
          <a:prstGeom prst="rect">
            <a:avLst/>
          </a:prstGeom>
        </p:spPr>
      </p:pic>
      <p:sp>
        <p:nvSpPr>
          <p:cNvPr id="4" name="TextBox 3">
            <a:extLst>
              <a:ext uri="{FF2B5EF4-FFF2-40B4-BE49-F238E27FC236}">
                <a16:creationId xmlns:a16="http://schemas.microsoft.com/office/drawing/2014/main" id="{208E4571-D055-CA1C-F94C-BEDA5817853E}"/>
              </a:ext>
            </a:extLst>
          </p:cNvPr>
          <p:cNvSpPr txBox="1"/>
          <p:nvPr/>
        </p:nvSpPr>
        <p:spPr>
          <a:xfrm>
            <a:off x="3858152" y="971073"/>
            <a:ext cx="1144671" cy="215444"/>
          </a:xfrm>
          <a:prstGeom prst="rect">
            <a:avLst/>
          </a:prstGeom>
          <a:noFill/>
        </p:spPr>
        <p:txBody>
          <a:bodyPr wrap="square" rtlCol="0">
            <a:spAutoFit/>
          </a:bodyPr>
          <a:lstStyle/>
          <a:p>
            <a:r>
              <a:rPr lang="en-US" sz="800" b="1">
                <a:highlight>
                  <a:srgbClr val="FFFF00"/>
                </a:highlight>
              </a:rPr>
              <a:t>11/12/2024</a:t>
            </a:r>
          </a:p>
        </p:txBody>
      </p:sp>
      <p:sp>
        <p:nvSpPr>
          <p:cNvPr id="5" name="TextBox 4">
            <a:extLst>
              <a:ext uri="{FF2B5EF4-FFF2-40B4-BE49-F238E27FC236}">
                <a16:creationId xmlns:a16="http://schemas.microsoft.com/office/drawing/2014/main" id="{C2CB6F83-0CB8-F13D-128D-474D6EE768DB}"/>
              </a:ext>
            </a:extLst>
          </p:cNvPr>
          <p:cNvSpPr txBox="1"/>
          <p:nvPr/>
        </p:nvSpPr>
        <p:spPr>
          <a:xfrm>
            <a:off x="5083214" y="971073"/>
            <a:ext cx="1144671" cy="215444"/>
          </a:xfrm>
          <a:prstGeom prst="rect">
            <a:avLst/>
          </a:prstGeom>
          <a:noFill/>
        </p:spPr>
        <p:txBody>
          <a:bodyPr wrap="square" rtlCol="0">
            <a:spAutoFit/>
          </a:bodyPr>
          <a:lstStyle/>
          <a:p>
            <a:r>
              <a:rPr lang="en-US" sz="800" b="1">
                <a:highlight>
                  <a:srgbClr val="FFFF00"/>
                </a:highlight>
              </a:rPr>
              <a:t>Store #123</a:t>
            </a:r>
          </a:p>
        </p:txBody>
      </p:sp>
      <p:sp>
        <p:nvSpPr>
          <p:cNvPr id="7" name="TextBox 6">
            <a:extLst>
              <a:ext uri="{FF2B5EF4-FFF2-40B4-BE49-F238E27FC236}">
                <a16:creationId xmlns:a16="http://schemas.microsoft.com/office/drawing/2014/main" id="{DF1BC503-673A-12EF-36B1-DE3C3EE0E8CD}"/>
              </a:ext>
            </a:extLst>
          </p:cNvPr>
          <p:cNvSpPr txBox="1"/>
          <p:nvPr/>
        </p:nvSpPr>
        <p:spPr>
          <a:xfrm>
            <a:off x="7539198" y="971073"/>
            <a:ext cx="1144671" cy="215444"/>
          </a:xfrm>
          <a:prstGeom prst="rect">
            <a:avLst/>
          </a:prstGeom>
          <a:noFill/>
        </p:spPr>
        <p:txBody>
          <a:bodyPr wrap="square" rtlCol="0">
            <a:spAutoFit/>
          </a:bodyPr>
          <a:lstStyle/>
          <a:p>
            <a:r>
              <a:rPr lang="en-US" sz="800" b="1">
                <a:highlight>
                  <a:srgbClr val="FFFF00"/>
                </a:highlight>
              </a:rPr>
              <a:t>(555) 555-5555</a:t>
            </a:r>
          </a:p>
        </p:txBody>
      </p:sp>
      <p:sp>
        <p:nvSpPr>
          <p:cNvPr id="8" name="TextBox 7">
            <a:extLst>
              <a:ext uri="{FF2B5EF4-FFF2-40B4-BE49-F238E27FC236}">
                <a16:creationId xmlns:a16="http://schemas.microsoft.com/office/drawing/2014/main" id="{560DB048-6C6B-87B9-B439-F1B0FD4D0F43}"/>
              </a:ext>
            </a:extLst>
          </p:cNvPr>
          <p:cNvSpPr txBox="1"/>
          <p:nvPr/>
        </p:nvSpPr>
        <p:spPr>
          <a:xfrm>
            <a:off x="4209844" y="1131104"/>
            <a:ext cx="1144671" cy="215444"/>
          </a:xfrm>
          <a:prstGeom prst="rect">
            <a:avLst/>
          </a:prstGeom>
          <a:noFill/>
        </p:spPr>
        <p:txBody>
          <a:bodyPr wrap="square" rtlCol="0">
            <a:spAutoFit/>
          </a:bodyPr>
          <a:lstStyle/>
          <a:p>
            <a:r>
              <a:rPr lang="en-US" sz="800" b="1">
                <a:highlight>
                  <a:srgbClr val="FFFF00"/>
                </a:highlight>
              </a:rPr>
              <a:t>Store123@aol.com</a:t>
            </a:r>
          </a:p>
        </p:txBody>
      </p:sp>
      <p:sp>
        <p:nvSpPr>
          <p:cNvPr id="9" name="TextBox 8">
            <a:extLst>
              <a:ext uri="{FF2B5EF4-FFF2-40B4-BE49-F238E27FC236}">
                <a16:creationId xmlns:a16="http://schemas.microsoft.com/office/drawing/2014/main" id="{F6E945FA-BF12-0F73-D199-FE41A1F035F8}"/>
              </a:ext>
            </a:extLst>
          </p:cNvPr>
          <p:cNvSpPr txBox="1"/>
          <p:nvPr/>
        </p:nvSpPr>
        <p:spPr>
          <a:xfrm>
            <a:off x="3938543" y="1291135"/>
            <a:ext cx="1144671" cy="215444"/>
          </a:xfrm>
          <a:prstGeom prst="rect">
            <a:avLst/>
          </a:prstGeom>
          <a:noFill/>
        </p:spPr>
        <p:txBody>
          <a:bodyPr wrap="square" rtlCol="0">
            <a:spAutoFit/>
          </a:bodyPr>
          <a:lstStyle/>
          <a:p>
            <a:r>
              <a:rPr lang="en-US" sz="800" b="1">
                <a:highlight>
                  <a:srgbClr val="FFFF00"/>
                </a:highlight>
              </a:rPr>
              <a:t>Garland</a:t>
            </a:r>
          </a:p>
        </p:txBody>
      </p:sp>
      <p:sp>
        <p:nvSpPr>
          <p:cNvPr id="10" name="TextBox 9">
            <a:extLst>
              <a:ext uri="{FF2B5EF4-FFF2-40B4-BE49-F238E27FC236}">
                <a16:creationId xmlns:a16="http://schemas.microsoft.com/office/drawing/2014/main" id="{BFD8C183-368C-791C-3511-665A9C95ED23}"/>
              </a:ext>
            </a:extLst>
          </p:cNvPr>
          <p:cNvSpPr txBox="1"/>
          <p:nvPr/>
        </p:nvSpPr>
        <p:spPr>
          <a:xfrm>
            <a:off x="5007736" y="1291135"/>
            <a:ext cx="1144671" cy="215444"/>
          </a:xfrm>
          <a:prstGeom prst="rect">
            <a:avLst/>
          </a:prstGeom>
          <a:noFill/>
        </p:spPr>
        <p:txBody>
          <a:bodyPr wrap="square" rtlCol="0">
            <a:spAutoFit/>
          </a:bodyPr>
          <a:lstStyle/>
          <a:p>
            <a:r>
              <a:rPr lang="en-US" sz="800" b="1">
                <a:highlight>
                  <a:srgbClr val="FFFF00"/>
                </a:highlight>
              </a:rPr>
              <a:t>Hot Springs</a:t>
            </a:r>
          </a:p>
        </p:txBody>
      </p:sp>
      <p:sp>
        <p:nvSpPr>
          <p:cNvPr id="12" name="TextBox 11">
            <a:extLst>
              <a:ext uri="{FF2B5EF4-FFF2-40B4-BE49-F238E27FC236}">
                <a16:creationId xmlns:a16="http://schemas.microsoft.com/office/drawing/2014/main" id="{ECD22706-E014-D606-519F-B0394E099C69}"/>
              </a:ext>
            </a:extLst>
          </p:cNvPr>
          <p:cNvSpPr txBox="1"/>
          <p:nvPr/>
        </p:nvSpPr>
        <p:spPr>
          <a:xfrm>
            <a:off x="4337489" y="1444578"/>
            <a:ext cx="1957465" cy="215444"/>
          </a:xfrm>
          <a:prstGeom prst="rect">
            <a:avLst/>
          </a:prstGeom>
          <a:noFill/>
        </p:spPr>
        <p:txBody>
          <a:bodyPr wrap="square" rtlCol="0">
            <a:spAutoFit/>
          </a:bodyPr>
          <a:lstStyle/>
          <a:p>
            <a:r>
              <a:rPr lang="en-US" sz="800" b="1">
                <a:highlight>
                  <a:srgbClr val="FFFF00"/>
                </a:highlight>
              </a:rPr>
              <a:t>Same or Write if Different than Physical</a:t>
            </a:r>
          </a:p>
        </p:txBody>
      </p:sp>
      <p:sp>
        <p:nvSpPr>
          <p:cNvPr id="13" name="TextBox 12">
            <a:extLst>
              <a:ext uri="{FF2B5EF4-FFF2-40B4-BE49-F238E27FC236}">
                <a16:creationId xmlns:a16="http://schemas.microsoft.com/office/drawing/2014/main" id="{9A48A56B-A99A-F433-CCBD-5F22CB4F5FD2}"/>
              </a:ext>
            </a:extLst>
          </p:cNvPr>
          <p:cNvSpPr txBox="1"/>
          <p:nvPr/>
        </p:nvSpPr>
        <p:spPr>
          <a:xfrm>
            <a:off x="6950299" y="1299038"/>
            <a:ext cx="1144671" cy="215444"/>
          </a:xfrm>
          <a:prstGeom prst="rect">
            <a:avLst/>
          </a:prstGeom>
          <a:noFill/>
        </p:spPr>
        <p:txBody>
          <a:bodyPr wrap="square" rtlCol="0">
            <a:spAutoFit/>
          </a:bodyPr>
          <a:lstStyle/>
          <a:p>
            <a:r>
              <a:rPr lang="en-US" sz="800" b="1">
                <a:highlight>
                  <a:srgbClr val="FFFF00"/>
                </a:highlight>
              </a:rPr>
              <a:t>123 Main Street</a:t>
            </a:r>
          </a:p>
        </p:txBody>
      </p:sp>
      <p:sp>
        <p:nvSpPr>
          <p:cNvPr id="14" name="TextBox 13">
            <a:extLst>
              <a:ext uri="{FF2B5EF4-FFF2-40B4-BE49-F238E27FC236}">
                <a16:creationId xmlns:a16="http://schemas.microsoft.com/office/drawing/2014/main" id="{DD91C3CD-6728-9C8D-2271-24701570B4DE}"/>
              </a:ext>
            </a:extLst>
          </p:cNvPr>
          <p:cNvSpPr txBox="1"/>
          <p:nvPr/>
        </p:nvSpPr>
        <p:spPr>
          <a:xfrm>
            <a:off x="7102699" y="1451438"/>
            <a:ext cx="1144671" cy="215444"/>
          </a:xfrm>
          <a:prstGeom prst="rect">
            <a:avLst/>
          </a:prstGeom>
          <a:noFill/>
        </p:spPr>
        <p:txBody>
          <a:bodyPr wrap="square" rtlCol="0">
            <a:spAutoFit/>
          </a:bodyPr>
          <a:lstStyle/>
          <a:p>
            <a:r>
              <a:rPr lang="en-US" sz="800" b="1">
                <a:highlight>
                  <a:srgbClr val="FFFF00"/>
                </a:highlight>
              </a:rPr>
              <a:t>123 Main Street</a:t>
            </a:r>
          </a:p>
        </p:txBody>
      </p:sp>
      <p:sp>
        <p:nvSpPr>
          <p:cNvPr id="15" name="TextBox 14">
            <a:extLst>
              <a:ext uri="{FF2B5EF4-FFF2-40B4-BE49-F238E27FC236}">
                <a16:creationId xmlns:a16="http://schemas.microsoft.com/office/drawing/2014/main" id="{86D6E42D-4BA1-E030-3C88-D0879D59EB42}"/>
              </a:ext>
            </a:extLst>
          </p:cNvPr>
          <p:cNvSpPr txBox="1"/>
          <p:nvPr/>
        </p:nvSpPr>
        <p:spPr>
          <a:xfrm>
            <a:off x="6236027" y="1603838"/>
            <a:ext cx="1144671" cy="215444"/>
          </a:xfrm>
          <a:prstGeom prst="rect">
            <a:avLst/>
          </a:prstGeom>
          <a:noFill/>
        </p:spPr>
        <p:txBody>
          <a:bodyPr wrap="square" rtlCol="0">
            <a:spAutoFit/>
          </a:bodyPr>
          <a:lstStyle/>
          <a:p>
            <a:r>
              <a:rPr lang="en-US" sz="800" b="1">
                <a:highlight>
                  <a:srgbClr val="FFFF00"/>
                </a:highlight>
              </a:rPr>
              <a:t>S123</a:t>
            </a:r>
          </a:p>
        </p:txBody>
      </p:sp>
      <p:sp>
        <p:nvSpPr>
          <p:cNvPr id="16" name="TextBox 15">
            <a:extLst>
              <a:ext uri="{FF2B5EF4-FFF2-40B4-BE49-F238E27FC236}">
                <a16:creationId xmlns:a16="http://schemas.microsoft.com/office/drawing/2014/main" id="{BA49A04C-BC32-3129-3FBF-D9C0329F515C}"/>
              </a:ext>
            </a:extLst>
          </p:cNvPr>
          <p:cNvSpPr txBox="1"/>
          <p:nvPr/>
        </p:nvSpPr>
        <p:spPr>
          <a:xfrm>
            <a:off x="4337489" y="1598021"/>
            <a:ext cx="1144671" cy="215444"/>
          </a:xfrm>
          <a:prstGeom prst="rect">
            <a:avLst/>
          </a:prstGeom>
          <a:noFill/>
        </p:spPr>
        <p:txBody>
          <a:bodyPr wrap="square" rtlCol="0">
            <a:spAutoFit/>
          </a:bodyPr>
          <a:lstStyle/>
          <a:p>
            <a:r>
              <a:rPr lang="en-US" sz="800" b="1">
                <a:highlight>
                  <a:srgbClr val="FFFF00"/>
                </a:highlight>
              </a:rPr>
              <a:t>Cool Agency LLC</a:t>
            </a:r>
          </a:p>
        </p:txBody>
      </p:sp>
      <p:sp>
        <p:nvSpPr>
          <p:cNvPr id="17" name="TextBox 16">
            <a:extLst>
              <a:ext uri="{FF2B5EF4-FFF2-40B4-BE49-F238E27FC236}">
                <a16:creationId xmlns:a16="http://schemas.microsoft.com/office/drawing/2014/main" id="{17709309-8CB5-46D9-BE51-B1B0E63B98A2}"/>
              </a:ext>
            </a:extLst>
          </p:cNvPr>
          <p:cNvSpPr txBox="1"/>
          <p:nvPr/>
        </p:nvSpPr>
        <p:spPr>
          <a:xfrm>
            <a:off x="3568751" y="2254781"/>
            <a:ext cx="5987999" cy="215444"/>
          </a:xfrm>
          <a:prstGeom prst="rect">
            <a:avLst/>
          </a:prstGeom>
          <a:noFill/>
        </p:spPr>
        <p:txBody>
          <a:bodyPr wrap="square" lIns="91440" tIns="45720" rIns="91440" bIns="45720" rtlCol="0" anchor="t">
            <a:spAutoFit/>
          </a:bodyPr>
          <a:lstStyle/>
          <a:p>
            <a:r>
              <a:rPr lang="en-US" sz="800" b="1" dirty="0">
                <a:highlight>
                  <a:srgbClr val="FFFF00"/>
                </a:highlight>
              </a:rPr>
              <a:t>POS</a:t>
            </a:r>
            <a:r>
              <a:rPr lang="en-US" sz="800" b="1" dirty="0"/>
              <a:t>                   </a:t>
            </a:r>
            <a:r>
              <a:rPr lang="en-US" sz="800" b="1" dirty="0">
                <a:highlight>
                  <a:srgbClr val="FFFF00"/>
                </a:highlight>
              </a:rPr>
              <a:t>#1</a:t>
            </a:r>
            <a:r>
              <a:rPr lang="en-US" sz="800" b="1" dirty="0"/>
              <a:t>                   </a:t>
            </a:r>
            <a:r>
              <a:rPr lang="en-US" sz="800" b="1" dirty="0">
                <a:highlight>
                  <a:srgbClr val="FFFF00"/>
                </a:highlight>
              </a:rPr>
              <a:t>Front End</a:t>
            </a:r>
            <a:r>
              <a:rPr lang="en-US" sz="800" b="1" dirty="0"/>
              <a:t>                    </a:t>
            </a:r>
            <a:r>
              <a:rPr lang="en-US" sz="800" b="1" dirty="0">
                <a:highlight>
                  <a:srgbClr val="FFFF00"/>
                </a:highlight>
              </a:rPr>
              <a:t>Zebra</a:t>
            </a:r>
            <a:r>
              <a:rPr lang="en-US" sz="800" b="1" dirty="0"/>
              <a:t>               </a:t>
            </a:r>
            <a:r>
              <a:rPr lang="en-US" sz="800" b="1" dirty="0">
                <a:highlight>
                  <a:srgbClr val="FFFF00"/>
                </a:highlight>
              </a:rPr>
              <a:t> MP7001</a:t>
            </a:r>
            <a:r>
              <a:rPr lang="en-US" sz="800" b="1" dirty="0"/>
              <a:t>          </a:t>
            </a:r>
            <a:r>
              <a:rPr lang="en-US" sz="800" b="1" dirty="0">
                <a:highlight>
                  <a:srgbClr val="FFFF00"/>
                </a:highlight>
              </a:rPr>
              <a:t>18202466594</a:t>
            </a:r>
            <a:r>
              <a:rPr lang="en-US" sz="800" b="1" dirty="0"/>
              <a:t>        </a:t>
            </a:r>
            <a:r>
              <a:rPr lang="en-US" sz="800" b="1" dirty="0">
                <a:highlight>
                  <a:srgbClr val="FFFF00"/>
                </a:highlight>
              </a:rPr>
              <a:t> 17-056</a:t>
            </a:r>
            <a:r>
              <a:rPr lang="en-US" sz="800" b="1" dirty="0"/>
              <a:t>                </a:t>
            </a:r>
            <a:r>
              <a:rPr lang="en-US" sz="800" b="1" dirty="0">
                <a:highlight>
                  <a:srgbClr val="FFFF00"/>
                </a:highlight>
              </a:rPr>
              <a:t>30lbs</a:t>
            </a:r>
          </a:p>
        </p:txBody>
      </p:sp>
      <p:sp>
        <p:nvSpPr>
          <p:cNvPr id="18" name="TextBox 17">
            <a:extLst>
              <a:ext uri="{FF2B5EF4-FFF2-40B4-BE49-F238E27FC236}">
                <a16:creationId xmlns:a16="http://schemas.microsoft.com/office/drawing/2014/main" id="{19F28757-A9AC-BCC3-CF50-7EC68CA8F25A}"/>
              </a:ext>
            </a:extLst>
          </p:cNvPr>
          <p:cNvSpPr txBox="1"/>
          <p:nvPr/>
        </p:nvSpPr>
        <p:spPr>
          <a:xfrm>
            <a:off x="8035343" y="1444578"/>
            <a:ext cx="1144671" cy="215444"/>
          </a:xfrm>
          <a:prstGeom prst="rect">
            <a:avLst/>
          </a:prstGeom>
          <a:noFill/>
        </p:spPr>
        <p:txBody>
          <a:bodyPr wrap="square" rtlCol="0">
            <a:spAutoFit/>
          </a:bodyPr>
          <a:lstStyle/>
          <a:p>
            <a:r>
              <a:rPr lang="en-US" sz="800" b="1">
                <a:highlight>
                  <a:srgbClr val="FFFF00"/>
                </a:highlight>
              </a:rPr>
              <a:t>56245</a:t>
            </a:r>
          </a:p>
        </p:txBody>
      </p:sp>
      <p:sp>
        <p:nvSpPr>
          <p:cNvPr id="19" name="TextBox 18">
            <a:extLst>
              <a:ext uri="{FF2B5EF4-FFF2-40B4-BE49-F238E27FC236}">
                <a16:creationId xmlns:a16="http://schemas.microsoft.com/office/drawing/2014/main" id="{B3B53E9C-F6B9-044A-C4BF-4E071A9FA686}"/>
              </a:ext>
            </a:extLst>
          </p:cNvPr>
          <p:cNvSpPr txBox="1"/>
          <p:nvPr/>
        </p:nvSpPr>
        <p:spPr>
          <a:xfrm>
            <a:off x="7569371" y="1596978"/>
            <a:ext cx="1144671" cy="215444"/>
          </a:xfrm>
          <a:prstGeom prst="rect">
            <a:avLst/>
          </a:prstGeom>
          <a:noFill/>
        </p:spPr>
        <p:txBody>
          <a:bodyPr wrap="square" rtlCol="0">
            <a:spAutoFit/>
          </a:bodyPr>
          <a:lstStyle/>
          <a:p>
            <a:r>
              <a:rPr lang="en-US" sz="800" b="1">
                <a:highlight>
                  <a:srgbClr val="FFFF00"/>
                </a:highlight>
              </a:rPr>
              <a:t>(777) 777-7777</a:t>
            </a:r>
          </a:p>
        </p:txBody>
      </p:sp>
      <p:sp>
        <p:nvSpPr>
          <p:cNvPr id="20" name="TextBox 19">
            <a:extLst>
              <a:ext uri="{FF2B5EF4-FFF2-40B4-BE49-F238E27FC236}">
                <a16:creationId xmlns:a16="http://schemas.microsoft.com/office/drawing/2014/main" id="{B8FC6020-CF63-F5B1-E280-E50F6B4E005C}"/>
              </a:ext>
            </a:extLst>
          </p:cNvPr>
          <p:cNvSpPr txBox="1"/>
          <p:nvPr/>
        </p:nvSpPr>
        <p:spPr>
          <a:xfrm>
            <a:off x="3646088" y="2415651"/>
            <a:ext cx="4899823" cy="215444"/>
          </a:xfrm>
          <a:prstGeom prst="rect">
            <a:avLst/>
          </a:prstGeom>
          <a:noFill/>
        </p:spPr>
        <p:txBody>
          <a:bodyPr wrap="square" lIns="91440" tIns="45720" rIns="91440" bIns="45720" rtlCol="0" anchor="t">
            <a:spAutoFit/>
          </a:bodyPr>
          <a:lstStyle/>
          <a:p>
            <a:r>
              <a:rPr lang="en-US" sz="800" b="1" dirty="0">
                <a:highlight>
                  <a:srgbClr val="FFFF00"/>
                </a:highlight>
              </a:rPr>
              <a:t>Computing</a:t>
            </a:r>
            <a:r>
              <a:rPr lang="en-US" sz="800" b="1" dirty="0"/>
              <a:t>                     </a:t>
            </a:r>
            <a:r>
              <a:rPr lang="en-US" sz="800" b="1" dirty="0">
                <a:highlight>
                  <a:srgbClr val="FFFF00"/>
                </a:highlight>
              </a:rPr>
              <a:t>Meat Dept</a:t>
            </a:r>
            <a:r>
              <a:rPr lang="en-US" sz="800" b="1" dirty="0"/>
              <a:t>                  </a:t>
            </a:r>
            <a:r>
              <a:rPr lang="en-US" sz="800" b="1" dirty="0">
                <a:highlight>
                  <a:srgbClr val="FFFF00"/>
                </a:highlight>
              </a:rPr>
              <a:t>Hobart</a:t>
            </a:r>
            <a:r>
              <a:rPr lang="en-US" sz="800" b="1" dirty="0"/>
              <a:t>              </a:t>
            </a:r>
            <a:r>
              <a:rPr lang="en-US" sz="800" b="1" dirty="0">
                <a:highlight>
                  <a:srgbClr val="FFFF00"/>
                </a:highlight>
              </a:rPr>
              <a:t>Quantum</a:t>
            </a:r>
            <a:r>
              <a:rPr lang="en-US" sz="800" b="1" dirty="0"/>
              <a:t>          </a:t>
            </a:r>
            <a:r>
              <a:rPr lang="en-US" sz="800" b="1" dirty="0">
                <a:highlight>
                  <a:srgbClr val="FFFF00"/>
                </a:highlight>
              </a:rPr>
              <a:t>25-5565-654 </a:t>
            </a:r>
            <a:r>
              <a:rPr lang="en-US" sz="800" b="1" dirty="0"/>
              <a:t>             </a:t>
            </a:r>
            <a:r>
              <a:rPr lang="en-US" sz="800" b="1" dirty="0">
                <a:highlight>
                  <a:srgbClr val="FFFF00"/>
                </a:highlight>
              </a:rPr>
              <a:t>95-122</a:t>
            </a:r>
            <a:r>
              <a:rPr lang="en-US" sz="800" b="1" dirty="0"/>
              <a:t>               </a:t>
            </a:r>
            <a:r>
              <a:rPr lang="en-US" sz="800" b="1" dirty="0">
                <a:highlight>
                  <a:srgbClr val="FFFF00"/>
                </a:highlight>
              </a:rPr>
              <a:t>30lbs</a:t>
            </a:r>
          </a:p>
        </p:txBody>
      </p:sp>
      <p:sp>
        <p:nvSpPr>
          <p:cNvPr id="21" name="TextBox 20">
            <a:extLst>
              <a:ext uri="{FF2B5EF4-FFF2-40B4-BE49-F238E27FC236}">
                <a16:creationId xmlns:a16="http://schemas.microsoft.com/office/drawing/2014/main" id="{5A6EF1FF-C83D-93A6-D72B-1D19520E124D}"/>
              </a:ext>
            </a:extLst>
          </p:cNvPr>
          <p:cNvSpPr txBox="1"/>
          <p:nvPr/>
        </p:nvSpPr>
        <p:spPr>
          <a:xfrm>
            <a:off x="5099491" y="5756122"/>
            <a:ext cx="961160" cy="261610"/>
          </a:xfrm>
          <a:prstGeom prst="rect">
            <a:avLst/>
          </a:prstGeom>
          <a:noFill/>
        </p:spPr>
        <p:txBody>
          <a:bodyPr wrap="square" rtlCol="0">
            <a:spAutoFit/>
          </a:bodyPr>
          <a:lstStyle/>
          <a:p>
            <a:r>
              <a:rPr lang="en-US" sz="1100" b="1" err="1">
                <a:highlight>
                  <a:srgbClr val="FFFF00"/>
                </a:highlight>
                <a:latin typeface="Kunstler Script" panose="030304020206070D0D06" pitchFamily="66" charset="0"/>
              </a:rPr>
              <a:t>JoeDirt</a:t>
            </a:r>
            <a:r>
              <a:rPr lang="en-US" sz="1100" b="1">
                <a:highlight>
                  <a:srgbClr val="FFFF00"/>
                </a:highlight>
                <a:latin typeface="Kunstler Script" panose="030304020206070D0D06" pitchFamily="66" charset="0"/>
              </a:rPr>
              <a:t> </a:t>
            </a:r>
          </a:p>
        </p:txBody>
      </p:sp>
      <p:sp>
        <p:nvSpPr>
          <p:cNvPr id="22" name="TextBox 21">
            <a:extLst>
              <a:ext uri="{FF2B5EF4-FFF2-40B4-BE49-F238E27FC236}">
                <a16:creationId xmlns:a16="http://schemas.microsoft.com/office/drawing/2014/main" id="{D7772E79-80FC-9658-1478-CC2177F6091F}"/>
              </a:ext>
            </a:extLst>
          </p:cNvPr>
          <p:cNvSpPr txBox="1"/>
          <p:nvPr/>
        </p:nvSpPr>
        <p:spPr>
          <a:xfrm>
            <a:off x="7569371" y="5756122"/>
            <a:ext cx="961160" cy="261610"/>
          </a:xfrm>
          <a:prstGeom prst="rect">
            <a:avLst/>
          </a:prstGeom>
          <a:noFill/>
        </p:spPr>
        <p:txBody>
          <a:bodyPr wrap="square" rtlCol="0">
            <a:spAutoFit/>
          </a:bodyPr>
          <a:lstStyle/>
          <a:p>
            <a:r>
              <a:rPr lang="en-US" sz="1100" b="1" err="1">
                <a:highlight>
                  <a:srgbClr val="FFFF00"/>
                </a:highlight>
                <a:latin typeface="Kunstler Script" panose="030304020206070D0D06" pitchFamily="66" charset="0"/>
              </a:rPr>
              <a:t>CHarlesSmith</a:t>
            </a:r>
            <a:r>
              <a:rPr lang="en-US" sz="1100" b="1">
                <a:highlight>
                  <a:srgbClr val="FFFF00"/>
                </a:highlight>
                <a:latin typeface="Kunstler Script" panose="030304020206070D0D06" pitchFamily="66" charset="0"/>
              </a:rPr>
              <a:t> </a:t>
            </a:r>
          </a:p>
        </p:txBody>
      </p:sp>
      <p:sp>
        <p:nvSpPr>
          <p:cNvPr id="23" name="TextBox 22">
            <a:extLst>
              <a:ext uri="{FF2B5EF4-FFF2-40B4-BE49-F238E27FC236}">
                <a16:creationId xmlns:a16="http://schemas.microsoft.com/office/drawing/2014/main" id="{0397780D-64DD-7A8F-E919-E853FB4F7F9F}"/>
              </a:ext>
            </a:extLst>
          </p:cNvPr>
          <p:cNvSpPr txBox="1"/>
          <p:nvPr/>
        </p:nvSpPr>
        <p:spPr>
          <a:xfrm>
            <a:off x="6259412" y="5756122"/>
            <a:ext cx="1327093" cy="261610"/>
          </a:xfrm>
          <a:prstGeom prst="rect">
            <a:avLst/>
          </a:prstGeom>
          <a:noFill/>
        </p:spPr>
        <p:txBody>
          <a:bodyPr wrap="square" rtlCol="0">
            <a:spAutoFit/>
          </a:bodyPr>
          <a:lstStyle/>
          <a:p>
            <a:r>
              <a:rPr lang="en-US" sz="1100" b="1">
                <a:highlight>
                  <a:srgbClr val="FFFF00"/>
                </a:highlight>
              </a:rPr>
              <a:t>Charles Smith </a:t>
            </a:r>
          </a:p>
        </p:txBody>
      </p:sp>
      <p:sp>
        <p:nvSpPr>
          <p:cNvPr id="24" name="TextBox 23">
            <a:extLst>
              <a:ext uri="{FF2B5EF4-FFF2-40B4-BE49-F238E27FC236}">
                <a16:creationId xmlns:a16="http://schemas.microsoft.com/office/drawing/2014/main" id="{7AB94F36-3901-E831-BD75-F6FAD5638B7B}"/>
              </a:ext>
            </a:extLst>
          </p:cNvPr>
          <p:cNvSpPr txBox="1"/>
          <p:nvPr/>
        </p:nvSpPr>
        <p:spPr>
          <a:xfrm>
            <a:off x="3939570" y="5756122"/>
            <a:ext cx="961160" cy="261610"/>
          </a:xfrm>
          <a:prstGeom prst="rect">
            <a:avLst/>
          </a:prstGeom>
          <a:noFill/>
        </p:spPr>
        <p:txBody>
          <a:bodyPr wrap="square" rtlCol="0">
            <a:spAutoFit/>
          </a:bodyPr>
          <a:lstStyle/>
          <a:p>
            <a:r>
              <a:rPr lang="en-US" sz="1100" b="1">
                <a:highlight>
                  <a:srgbClr val="FFFF00"/>
                </a:highlight>
              </a:rPr>
              <a:t>Joe Dirt </a:t>
            </a:r>
          </a:p>
        </p:txBody>
      </p:sp>
      <p:sp>
        <p:nvSpPr>
          <p:cNvPr id="6" name="Slide Number Placeholder 5">
            <a:extLst>
              <a:ext uri="{FF2B5EF4-FFF2-40B4-BE49-F238E27FC236}">
                <a16:creationId xmlns:a16="http://schemas.microsoft.com/office/drawing/2014/main" id="{CFB3C6B9-255C-24C9-25FF-7FD9BEC17636}"/>
              </a:ext>
            </a:extLst>
          </p:cNvPr>
          <p:cNvSpPr>
            <a:spLocks noGrp="1"/>
          </p:cNvSpPr>
          <p:nvPr>
            <p:ph type="sldNum" sz="quarter" idx="12"/>
          </p:nvPr>
        </p:nvSpPr>
        <p:spPr/>
        <p:txBody>
          <a:bodyPr/>
          <a:lstStyle/>
          <a:p>
            <a:fld id="{10FE9F58-E944-4E46-9D61-D29AFA3E7B77}" type="slidenum">
              <a:rPr lang="en-US" smtClean="0"/>
              <a:t>28</a:t>
            </a:fld>
            <a:endParaRPr lang="en-US"/>
          </a:p>
        </p:txBody>
      </p:sp>
      <p:sp>
        <p:nvSpPr>
          <p:cNvPr id="2" name="Footer Placeholder 1">
            <a:extLst>
              <a:ext uri="{FF2B5EF4-FFF2-40B4-BE49-F238E27FC236}">
                <a16:creationId xmlns:a16="http://schemas.microsoft.com/office/drawing/2014/main" id="{5E07490A-A387-AA5F-34E9-E46002105903}"/>
              </a:ext>
            </a:extLst>
          </p:cNvPr>
          <p:cNvSpPr>
            <a:spLocks noGrp="1"/>
          </p:cNvSpPr>
          <p:nvPr>
            <p:ph type="ftr" sz="quarter" idx="11"/>
          </p:nvPr>
        </p:nvSpPr>
        <p:spPr>
          <a:xfrm>
            <a:off x="1373660" y="6356350"/>
            <a:ext cx="4561840" cy="365125"/>
          </a:xfrm>
        </p:spPr>
        <p:txBody>
          <a:bodyPr/>
          <a:lstStyle/>
          <a:p>
            <a:r>
              <a:rPr lang="en-US" dirty="0">
                <a:ea typeface="+mn-lt"/>
                <a:cs typeface="+mn-lt"/>
                <a:hlinkClick r:id="rId3"/>
              </a:rPr>
              <a:t>Service Agencies Information - Arkansas Department of Agriculture</a:t>
            </a:r>
            <a:endParaRPr lang="en-US"/>
          </a:p>
        </p:txBody>
      </p:sp>
    </p:spTree>
    <p:extLst>
      <p:ext uri="{BB962C8B-B14F-4D97-AF65-F5344CB8AC3E}">
        <p14:creationId xmlns:p14="http://schemas.microsoft.com/office/powerpoint/2010/main" val="695067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5D76789-A8CC-E071-0307-6BD4AE6B70CF}"/>
              </a:ext>
            </a:extLst>
          </p:cNvPr>
          <p:cNvPicPr>
            <a:picLocks noGrp="1" noChangeAspect="1"/>
          </p:cNvPicPr>
          <p:nvPr>
            <p:ph idx="1"/>
          </p:nvPr>
        </p:nvPicPr>
        <p:blipFill>
          <a:blip r:embed="rId2"/>
          <a:stretch>
            <a:fillRect/>
          </a:stretch>
        </p:blipFill>
        <p:spPr>
          <a:xfrm>
            <a:off x="1711329" y="0"/>
            <a:ext cx="8852120" cy="6858000"/>
          </a:xfrm>
        </p:spPr>
      </p:pic>
      <p:sp>
        <p:nvSpPr>
          <p:cNvPr id="7" name="Slide Number Placeholder 6"/>
          <p:cNvSpPr>
            <a:spLocks noGrp="1"/>
          </p:cNvSpPr>
          <p:nvPr>
            <p:ph type="sldNum" sz="quarter" idx="12"/>
          </p:nvPr>
        </p:nvSpPr>
        <p:spPr/>
        <p:txBody>
          <a:bodyPr/>
          <a:lstStyle/>
          <a:p>
            <a:fld id="{10FE9F58-E944-4E46-9D61-D29AFA3E7B77}" type="slidenum">
              <a:rPr lang="en-US" smtClean="0"/>
              <a:t>29</a:t>
            </a:fld>
            <a:endParaRPr lang="en-US"/>
          </a:p>
        </p:txBody>
      </p:sp>
      <p:sp>
        <p:nvSpPr>
          <p:cNvPr id="2" name="TextBox 1">
            <a:extLst>
              <a:ext uri="{FF2B5EF4-FFF2-40B4-BE49-F238E27FC236}">
                <a16:creationId xmlns:a16="http://schemas.microsoft.com/office/drawing/2014/main" id="{80CEFB24-28A0-DF1F-6469-848B150067B9}"/>
              </a:ext>
            </a:extLst>
          </p:cNvPr>
          <p:cNvSpPr txBox="1"/>
          <p:nvPr/>
        </p:nvSpPr>
        <p:spPr>
          <a:xfrm>
            <a:off x="2390093" y="1338283"/>
            <a:ext cx="1144671" cy="230832"/>
          </a:xfrm>
          <a:prstGeom prst="rect">
            <a:avLst/>
          </a:prstGeom>
          <a:noFill/>
        </p:spPr>
        <p:txBody>
          <a:bodyPr wrap="square" rtlCol="0">
            <a:spAutoFit/>
          </a:bodyPr>
          <a:lstStyle/>
          <a:p>
            <a:r>
              <a:rPr lang="en-US" sz="900" b="1">
                <a:highlight>
                  <a:srgbClr val="FFFF00"/>
                </a:highlight>
              </a:rPr>
              <a:t>11/12/2024</a:t>
            </a:r>
          </a:p>
        </p:txBody>
      </p:sp>
      <p:sp>
        <p:nvSpPr>
          <p:cNvPr id="11" name="TextBox 10">
            <a:extLst>
              <a:ext uri="{FF2B5EF4-FFF2-40B4-BE49-F238E27FC236}">
                <a16:creationId xmlns:a16="http://schemas.microsoft.com/office/drawing/2014/main" id="{FFFEBC09-927D-A90A-9C4B-ABAC31799BCB}"/>
              </a:ext>
            </a:extLst>
          </p:cNvPr>
          <p:cNvSpPr txBox="1"/>
          <p:nvPr/>
        </p:nvSpPr>
        <p:spPr>
          <a:xfrm>
            <a:off x="4423072" y="1338283"/>
            <a:ext cx="1144671" cy="230832"/>
          </a:xfrm>
          <a:prstGeom prst="rect">
            <a:avLst/>
          </a:prstGeom>
          <a:noFill/>
        </p:spPr>
        <p:txBody>
          <a:bodyPr wrap="square" rtlCol="0">
            <a:spAutoFit/>
          </a:bodyPr>
          <a:lstStyle/>
          <a:p>
            <a:r>
              <a:rPr lang="en-US" sz="900" b="1">
                <a:highlight>
                  <a:srgbClr val="FFFF00"/>
                </a:highlight>
              </a:rPr>
              <a:t>Store #123</a:t>
            </a:r>
          </a:p>
        </p:txBody>
      </p:sp>
      <p:sp>
        <p:nvSpPr>
          <p:cNvPr id="12" name="TextBox 11">
            <a:extLst>
              <a:ext uri="{FF2B5EF4-FFF2-40B4-BE49-F238E27FC236}">
                <a16:creationId xmlns:a16="http://schemas.microsoft.com/office/drawing/2014/main" id="{82E6EB8B-A0F5-9B61-9FAF-CF11C579F1C6}"/>
              </a:ext>
            </a:extLst>
          </p:cNvPr>
          <p:cNvSpPr txBox="1"/>
          <p:nvPr/>
        </p:nvSpPr>
        <p:spPr>
          <a:xfrm>
            <a:off x="8362164" y="1338283"/>
            <a:ext cx="1144671" cy="230832"/>
          </a:xfrm>
          <a:prstGeom prst="rect">
            <a:avLst/>
          </a:prstGeom>
          <a:noFill/>
        </p:spPr>
        <p:txBody>
          <a:bodyPr wrap="square" rtlCol="0">
            <a:spAutoFit/>
          </a:bodyPr>
          <a:lstStyle/>
          <a:p>
            <a:r>
              <a:rPr lang="en-US" sz="900" b="1">
                <a:highlight>
                  <a:srgbClr val="FFFF00"/>
                </a:highlight>
              </a:rPr>
              <a:t>555-555-5555</a:t>
            </a:r>
          </a:p>
        </p:txBody>
      </p:sp>
      <p:sp>
        <p:nvSpPr>
          <p:cNvPr id="13" name="TextBox 12">
            <a:extLst>
              <a:ext uri="{FF2B5EF4-FFF2-40B4-BE49-F238E27FC236}">
                <a16:creationId xmlns:a16="http://schemas.microsoft.com/office/drawing/2014/main" id="{8B798204-7EC7-4ACA-3255-4044FAEF30DC}"/>
              </a:ext>
            </a:extLst>
          </p:cNvPr>
          <p:cNvSpPr txBox="1"/>
          <p:nvPr/>
        </p:nvSpPr>
        <p:spPr>
          <a:xfrm>
            <a:off x="2474196" y="1471790"/>
            <a:ext cx="1420491" cy="246221"/>
          </a:xfrm>
          <a:prstGeom prst="rect">
            <a:avLst/>
          </a:prstGeom>
          <a:noFill/>
        </p:spPr>
        <p:txBody>
          <a:bodyPr wrap="square" rtlCol="0">
            <a:spAutoFit/>
          </a:bodyPr>
          <a:lstStyle/>
          <a:p>
            <a:r>
              <a:rPr lang="en-US" sz="1000" b="1">
                <a:highlight>
                  <a:srgbClr val="FFFF00"/>
                </a:highlight>
              </a:rPr>
              <a:t>Store123@aol.com</a:t>
            </a:r>
          </a:p>
        </p:txBody>
      </p:sp>
      <p:sp>
        <p:nvSpPr>
          <p:cNvPr id="14" name="TextBox 13">
            <a:extLst>
              <a:ext uri="{FF2B5EF4-FFF2-40B4-BE49-F238E27FC236}">
                <a16:creationId xmlns:a16="http://schemas.microsoft.com/office/drawing/2014/main" id="{0D768931-6668-0172-819B-9753AA509796}"/>
              </a:ext>
            </a:extLst>
          </p:cNvPr>
          <p:cNvSpPr txBox="1"/>
          <p:nvPr/>
        </p:nvSpPr>
        <p:spPr>
          <a:xfrm>
            <a:off x="5752716" y="1480737"/>
            <a:ext cx="1420491" cy="246221"/>
          </a:xfrm>
          <a:prstGeom prst="rect">
            <a:avLst/>
          </a:prstGeom>
          <a:noFill/>
        </p:spPr>
        <p:txBody>
          <a:bodyPr wrap="square" rtlCol="0">
            <a:spAutoFit/>
          </a:bodyPr>
          <a:lstStyle/>
          <a:p>
            <a:r>
              <a:rPr lang="en-US" sz="1000" b="1">
                <a:highlight>
                  <a:srgbClr val="FFFF00"/>
                </a:highlight>
              </a:rPr>
              <a:t>123 Main St</a:t>
            </a:r>
          </a:p>
        </p:txBody>
      </p:sp>
      <p:sp>
        <p:nvSpPr>
          <p:cNvPr id="15" name="TextBox 14">
            <a:extLst>
              <a:ext uri="{FF2B5EF4-FFF2-40B4-BE49-F238E27FC236}">
                <a16:creationId xmlns:a16="http://schemas.microsoft.com/office/drawing/2014/main" id="{575AA0A6-19F4-62D4-CF76-AB46C07807A5}"/>
              </a:ext>
            </a:extLst>
          </p:cNvPr>
          <p:cNvSpPr txBox="1"/>
          <p:nvPr/>
        </p:nvSpPr>
        <p:spPr>
          <a:xfrm>
            <a:off x="9506835" y="1471790"/>
            <a:ext cx="1420491" cy="246221"/>
          </a:xfrm>
          <a:prstGeom prst="rect">
            <a:avLst/>
          </a:prstGeom>
          <a:noFill/>
        </p:spPr>
        <p:txBody>
          <a:bodyPr wrap="square" rtlCol="0">
            <a:spAutoFit/>
          </a:bodyPr>
          <a:lstStyle/>
          <a:p>
            <a:r>
              <a:rPr lang="en-US" sz="1000" b="1">
                <a:highlight>
                  <a:srgbClr val="FFFF00"/>
                </a:highlight>
              </a:rPr>
              <a:t>72123</a:t>
            </a:r>
          </a:p>
        </p:txBody>
      </p:sp>
      <p:sp>
        <p:nvSpPr>
          <p:cNvPr id="16" name="TextBox 15">
            <a:extLst>
              <a:ext uri="{FF2B5EF4-FFF2-40B4-BE49-F238E27FC236}">
                <a16:creationId xmlns:a16="http://schemas.microsoft.com/office/drawing/2014/main" id="{541289B8-7C7F-E379-3096-4A40725DB49B}"/>
              </a:ext>
            </a:extLst>
          </p:cNvPr>
          <p:cNvSpPr txBox="1"/>
          <p:nvPr/>
        </p:nvSpPr>
        <p:spPr>
          <a:xfrm>
            <a:off x="7466945" y="1475634"/>
            <a:ext cx="1420491" cy="246221"/>
          </a:xfrm>
          <a:prstGeom prst="rect">
            <a:avLst/>
          </a:prstGeom>
          <a:noFill/>
        </p:spPr>
        <p:txBody>
          <a:bodyPr wrap="square" rtlCol="0">
            <a:spAutoFit/>
          </a:bodyPr>
          <a:lstStyle/>
          <a:p>
            <a:r>
              <a:rPr lang="en-US" sz="1000" b="1">
                <a:highlight>
                  <a:srgbClr val="FFFF00"/>
                </a:highlight>
              </a:rPr>
              <a:t>Hot Springs</a:t>
            </a:r>
          </a:p>
        </p:txBody>
      </p:sp>
      <p:sp>
        <p:nvSpPr>
          <p:cNvPr id="17" name="TextBox 16">
            <a:extLst>
              <a:ext uri="{FF2B5EF4-FFF2-40B4-BE49-F238E27FC236}">
                <a16:creationId xmlns:a16="http://schemas.microsoft.com/office/drawing/2014/main" id="{3395DEFC-A78E-944A-32F4-C14DD651CEC8}"/>
              </a:ext>
            </a:extLst>
          </p:cNvPr>
          <p:cNvSpPr txBox="1"/>
          <p:nvPr/>
        </p:nvSpPr>
        <p:spPr>
          <a:xfrm>
            <a:off x="3002581" y="1650084"/>
            <a:ext cx="3443939" cy="246221"/>
          </a:xfrm>
          <a:prstGeom prst="rect">
            <a:avLst/>
          </a:prstGeom>
          <a:noFill/>
        </p:spPr>
        <p:txBody>
          <a:bodyPr wrap="square" rtlCol="0">
            <a:spAutoFit/>
          </a:bodyPr>
          <a:lstStyle/>
          <a:p>
            <a:r>
              <a:rPr lang="en-US" sz="1000" b="1">
                <a:highlight>
                  <a:srgbClr val="FFFF00"/>
                </a:highlight>
              </a:rPr>
              <a:t>Write Same if Same as Physical/Write if different </a:t>
            </a:r>
          </a:p>
        </p:txBody>
      </p:sp>
      <p:sp>
        <p:nvSpPr>
          <p:cNvPr id="19" name="TextBox 18">
            <a:extLst>
              <a:ext uri="{FF2B5EF4-FFF2-40B4-BE49-F238E27FC236}">
                <a16:creationId xmlns:a16="http://schemas.microsoft.com/office/drawing/2014/main" id="{CD4110C8-4050-8F02-32D6-7CE40C236235}"/>
              </a:ext>
            </a:extLst>
          </p:cNvPr>
          <p:cNvSpPr txBox="1"/>
          <p:nvPr/>
        </p:nvSpPr>
        <p:spPr>
          <a:xfrm>
            <a:off x="8323816" y="1650083"/>
            <a:ext cx="1420491" cy="246221"/>
          </a:xfrm>
          <a:prstGeom prst="rect">
            <a:avLst/>
          </a:prstGeom>
          <a:noFill/>
        </p:spPr>
        <p:txBody>
          <a:bodyPr wrap="square" rtlCol="0">
            <a:spAutoFit/>
          </a:bodyPr>
          <a:lstStyle/>
          <a:p>
            <a:r>
              <a:rPr lang="en-US" sz="1000" b="1">
                <a:highlight>
                  <a:srgbClr val="FFFF00"/>
                </a:highlight>
              </a:rPr>
              <a:t> </a:t>
            </a:r>
          </a:p>
        </p:txBody>
      </p:sp>
      <p:sp>
        <p:nvSpPr>
          <p:cNvPr id="20" name="TextBox 19">
            <a:extLst>
              <a:ext uri="{FF2B5EF4-FFF2-40B4-BE49-F238E27FC236}">
                <a16:creationId xmlns:a16="http://schemas.microsoft.com/office/drawing/2014/main" id="{5738FDB3-F933-017E-02A6-F3BD7E8169DE}"/>
              </a:ext>
            </a:extLst>
          </p:cNvPr>
          <p:cNvSpPr txBox="1"/>
          <p:nvPr/>
        </p:nvSpPr>
        <p:spPr>
          <a:xfrm>
            <a:off x="6184364" y="1650083"/>
            <a:ext cx="1420491" cy="246221"/>
          </a:xfrm>
          <a:prstGeom prst="rect">
            <a:avLst/>
          </a:prstGeom>
          <a:noFill/>
        </p:spPr>
        <p:txBody>
          <a:bodyPr wrap="square" rtlCol="0">
            <a:spAutoFit/>
          </a:bodyPr>
          <a:lstStyle/>
          <a:p>
            <a:r>
              <a:rPr lang="en-US" sz="1000" b="1">
                <a:highlight>
                  <a:srgbClr val="FFFF00"/>
                </a:highlight>
              </a:rPr>
              <a:t>Same</a:t>
            </a:r>
          </a:p>
        </p:txBody>
      </p:sp>
      <p:sp>
        <p:nvSpPr>
          <p:cNvPr id="21" name="TextBox 20">
            <a:extLst>
              <a:ext uri="{FF2B5EF4-FFF2-40B4-BE49-F238E27FC236}">
                <a16:creationId xmlns:a16="http://schemas.microsoft.com/office/drawing/2014/main" id="{36E42144-AF10-ACF4-DFCD-D54CFA0E08B9}"/>
              </a:ext>
            </a:extLst>
          </p:cNvPr>
          <p:cNvSpPr txBox="1"/>
          <p:nvPr/>
        </p:nvSpPr>
        <p:spPr>
          <a:xfrm>
            <a:off x="8282332" y="1637095"/>
            <a:ext cx="1420491" cy="246221"/>
          </a:xfrm>
          <a:prstGeom prst="rect">
            <a:avLst/>
          </a:prstGeom>
          <a:noFill/>
        </p:spPr>
        <p:txBody>
          <a:bodyPr wrap="square" rtlCol="0">
            <a:spAutoFit/>
          </a:bodyPr>
          <a:lstStyle/>
          <a:p>
            <a:r>
              <a:rPr lang="en-US" sz="1000" b="1">
                <a:highlight>
                  <a:srgbClr val="FFFF00"/>
                </a:highlight>
              </a:rPr>
              <a:t>AR</a:t>
            </a:r>
          </a:p>
        </p:txBody>
      </p:sp>
      <p:sp>
        <p:nvSpPr>
          <p:cNvPr id="22" name="TextBox 21">
            <a:extLst>
              <a:ext uri="{FF2B5EF4-FFF2-40B4-BE49-F238E27FC236}">
                <a16:creationId xmlns:a16="http://schemas.microsoft.com/office/drawing/2014/main" id="{179A97B7-2551-0242-0F36-0163018ECF24}"/>
              </a:ext>
            </a:extLst>
          </p:cNvPr>
          <p:cNvSpPr txBox="1"/>
          <p:nvPr/>
        </p:nvSpPr>
        <p:spPr>
          <a:xfrm>
            <a:off x="9504057" y="1650082"/>
            <a:ext cx="1420491" cy="246221"/>
          </a:xfrm>
          <a:prstGeom prst="rect">
            <a:avLst/>
          </a:prstGeom>
          <a:noFill/>
        </p:spPr>
        <p:txBody>
          <a:bodyPr wrap="square" rtlCol="0">
            <a:spAutoFit/>
          </a:bodyPr>
          <a:lstStyle/>
          <a:p>
            <a:r>
              <a:rPr lang="en-US" sz="1000" b="1">
                <a:highlight>
                  <a:srgbClr val="FFFF00"/>
                </a:highlight>
              </a:rPr>
              <a:t>Same</a:t>
            </a:r>
          </a:p>
        </p:txBody>
      </p:sp>
      <p:sp>
        <p:nvSpPr>
          <p:cNvPr id="23" name="TextBox 22">
            <a:extLst>
              <a:ext uri="{FF2B5EF4-FFF2-40B4-BE49-F238E27FC236}">
                <a16:creationId xmlns:a16="http://schemas.microsoft.com/office/drawing/2014/main" id="{55CC3B6D-0624-4E74-0C4E-73ED3AD9E91B}"/>
              </a:ext>
            </a:extLst>
          </p:cNvPr>
          <p:cNvSpPr txBox="1"/>
          <p:nvPr/>
        </p:nvSpPr>
        <p:spPr>
          <a:xfrm>
            <a:off x="2941020" y="1819431"/>
            <a:ext cx="1420491" cy="246221"/>
          </a:xfrm>
          <a:prstGeom prst="rect">
            <a:avLst/>
          </a:prstGeom>
          <a:noFill/>
        </p:spPr>
        <p:txBody>
          <a:bodyPr wrap="square" rtlCol="0">
            <a:spAutoFit/>
          </a:bodyPr>
          <a:lstStyle/>
          <a:p>
            <a:r>
              <a:rPr lang="en-US" sz="1000" b="1">
                <a:highlight>
                  <a:srgbClr val="FFFF00"/>
                </a:highlight>
              </a:rPr>
              <a:t>Cool Scales LLC</a:t>
            </a:r>
          </a:p>
        </p:txBody>
      </p:sp>
      <p:sp>
        <p:nvSpPr>
          <p:cNvPr id="24" name="TextBox 23">
            <a:extLst>
              <a:ext uri="{FF2B5EF4-FFF2-40B4-BE49-F238E27FC236}">
                <a16:creationId xmlns:a16="http://schemas.microsoft.com/office/drawing/2014/main" id="{9BC3EDF3-7A84-71DC-BD3C-ADFBA11384DF}"/>
              </a:ext>
            </a:extLst>
          </p:cNvPr>
          <p:cNvSpPr txBox="1"/>
          <p:nvPr/>
        </p:nvSpPr>
        <p:spPr>
          <a:xfrm>
            <a:off x="6122803" y="1795850"/>
            <a:ext cx="1420491" cy="246221"/>
          </a:xfrm>
          <a:prstGeom prst="rect">
            <a:avLst/>
          </a:prstGeom>
          <a:noFill/>
        </p:spPr>
        <p:txBody>
          <a:bodyPr wrap="square" rtlCol="0">
            <a:spAutoFit/>
          </a:bodyPr>
          <a:lstStyle/>
          <a:p>
            <a:r>
              <a:rPr lang="en-US" sz="1000" b="1">
                <a:highlight>
                  <a:srgbClr val="FFFF00"/>
                </a:highlight>
              </a:rPr>
              <a:t>S123</a:t>
            </a:r>
          </a:p>
        </p:txBody>
      </p:sp>
      <p:sp>
        <p:nvSpPr>
          <p:cNvPr id="25" name="TextBox 24">
            <a:extLst>
              <a:ext uri="{FF2B5EF4-FFF2-40B4-BE49-F238E27FC236}">
                <a16:creationId xmlns:a16="http://schemas.microsoft.com/office/drawing/2014/main" id="{4E32E068-BFC7-0000-6E95-DDA545B44B94}"/>
              </a:ext>
            </a:extLst>
          </p:cNvPr>
          <p:cNvSpPr txBox="1"/>
          <p:nvPr/>
        </p:nvSpPr>
        <p:spPr>
          <a:xfrm>
            <a:off x="8358681" y="1810256"/>
            <a:ext cx="1420491" cy="246221"/>
          </a:xfrm>
          <a:prstGeom prst="rect">
            <a:avLst/>
          </a:prstGeom>
          <a:noFill/>
        </p:spPr>
        <p:txBody>
          <a:bodyPr wrap="square" rtlCol="0">
            <a:spAutoFit/>
          </a:bodyPr>
          <a:lstStyle/>
          <a:p>
            <a:r>
              <a:rPr lang="en-US" sz="1000" b="1">
                <a:highlight>
                  <a:srgbClr val="FFFF00"/>
                </a:highlight>
              </a:rPr>
              <a:t>555-555-555</a:t>
            </a:r>
          </a:p>
        </p:txBody>
      </p:sp>
      <p:sp>
        <p:nvSpPr>
          <p:cNvPr id="26" name="TextBox 25">
            <a:extLst>
              <a:ext uri="{FF2B5EF4-FFF2-40B4-BE49-F238E27FC236}">
                <a16:creationId xmlns:a16="http://schemas.microsoft.com/office/drawing/2014/main" id="{5F8DF712-544E-A8F8-DB20-511D3E12CE37}"/>
              </a:ext>
            </a:extLst>
          </p:cNvPr>
          <p:cNvSpPr txBox="1"/>
          <p:nvPr/>
        </p:nvSpPr>
        <p:spPr>
          <a:xfrm>
            <a:off x="2577143" y="1977274"/>
            <a:ext cx="1420491" cy="246221"/>
          </a:xfrm>
          <a:prstGeom prst="rect">
            <a:avLst/>
          </a:prstGeom>
          <a:noFill/>
        </p:spPr>
        <p:txBody>
          <a:bodyPr wrap="square" rtlCol="0">
            <a:spAutoFit/>
          </a:bodyPr>
          <a:lstStyle/>
          <a:p>
            <a:r>
              <a:rPr lang="en-US" sz="1000" b="1">
                <a:highlight>
                  <a:srgbClr val="FFFF00"/>
                </a:highlight>
              </a:rPr>
              <a:t>Garland</a:t>
            </a:r>
          </a:p>
        </p:txBody>
      </p:sp>
      <p:sp>
        <p:nvSpPr>
          <p:cNvPr id="27" name="TextBox 26">
            <a:extLst>
              <a:ext uri="{FF2B5EF4-FFF2-40B4-BE49-F238E27FC236}">
                <a16:creationId xmlns:a16="http://schemas.microsoft.com/office/drawing/2014/main" id="{A93BAB6A-85D3-AF60-C547-393973DB7C2C}"/>
              </a:ext>
            </a:extLst>
          </p:cNvPr>
          <p:cNvSpPr txBox="1"/>
          <p:nvPr/>
        </p:nvSpPr>
        <p:spPr>
          <a:xfrm>
            <a:off x="3683060" y="2124099"/>
            <a:ext cx="1420491" cy="246221"/>
          </a:xfrm>
          <a:prstGeom prst="rect">
            <a:avLst/>
          </a:prstGeom>
          <a:noFill/>
        </p:spPr>
        <p:txBody>
          <a:bodyPr wrap="square" lIns="91440" tIns="45720" rIns="91440" bIns="45720" rtlCol="0" anchor="t">
            <a:spAutoFit/>
          </a:bodyPr>
          <a:lstStyle/>
          <a:p>
            <a:r>
              <a:rPr lang="en-US" sz="1000" b="1">
                <a:highlight>
                  <a:srgbClr val="FFFF00"/>
                </a:highlight>
              </a:rPr>
              <a:t>Mettler - Toledo</a:t>
            </a:r>
          </a:p>
        </p:txBody>
      </p:sp>
      <p:sp>
        <p:nvSpPr>
          <p:cNvPr id="29" name="TextBox 28">
            <a:extLst>
              <a:ext uri="{FF2B5EF4-FFF2-40B4-BE49-F238E27FC236}">
                <a16:creationId xmlns:a16="http://schemas.microsoft.com/office/drawing/2014/main" id="{990F5A5A-C723-B327-5205-7FA07E4F014B}"/>
              </a:ext>
            </a:extLst>
          </p:cNvPr>
          <p:cNvSpPr txBox="1"/>
          <p:nvPr/>
        </p:nvSpPr>
        <p:spPr>
          <a:xfrm>
            <a:off x="3712825" y="2304464"/>
            <a:ext cx="1420491" cy="246221"/>
          </a:xfrm>
          <a:prstGeom prst="rect">
            <a:avLst/>
          </a:prstGeom>
          <a:noFill/>
        </p:spPr>
        <p:txBody>
          <a:bodyPr wrap="square" lIns="91440" tIns="45720" rIns="91440" bIns="45720" rtlCol="0" anchor="t">
            <a:spAutoFit/>
          </a:bodyPr>
          <a:lstStyle/>
          <a:p>
            <a:r>
              <a:rPr lang="en-US" sz="1000" b="1">
                <a:highlight>
                  <a:srgbClr val="FFFF00"/>
                </a:highlight>
              </a:rPr>
              <a:t>Thurman</a:t>
            </a:r>
          </a:p>
        </p:txBody>
      </p:sp>
      <p:sp>
        <p:nvSpPr>
          <p:cNvPr id="30" name="TextBox 29">
            <a:extLst>
              <a:ext uri="{FF2B5EF4-FFF2-40B4-BE49-F238E27FC236}">
                <a16:creationId xmlns:a16="http://schemas.microsoft.com/office/drawing/2014/main" id="{A2E0DD5F-CA5F-2D4A-0164-A88D32E0B7FF}"/>
              </a:ext>
            </a:extLst>
          </p:cNvPr>
          <p:cNvSpPr txBox="1"/>
          <p:nvPr/>
        </p:nvSpPr>
        <p:spPr>
          <a:xfrm>
            <a:off x="3712824" y="2475003"/>
            <a:ext cx="1420491" cy="246221"/>
          </a:xfrm>
          <a:prstGeom prst="rect">
            <a:avLst/>
          </a:prstGeom>
          <a:noFill/>
        </p:spPr>
        <p:txBody>
          <a:bodyPr wrap="square" lIns="91440" tIns="45720" rIns="91440" bIns="45720" rtlCol="0" anchor="t">
            <a:spAutoFit/>
          </a:bodyPr>
          <a:lstStyle/>
          <a:p>
            <a:r>
              <a:rPr lang="en-US" sz="1000" b="1">
                <a:highlight>
                  <a:srgbClr val="FFFF00"/>
                </a:highlight>
              </a:rPr>
              <a:t>Rice-Lake</a:t>
            </a:r>
          </a:p>
        </p:txBody>
      </p:sp>
      <p:sp>
        <p:nvSpPr>
          <p:cNvPr id="31" name="TextBox 30">
            <a:extLst>
              <a:ext uri="{FF2B5EF4-FFF2-40B4-BE49-F238E27FC236}">
                <a16:creationId xmlns:a16="http://schemas.microsoft.com/office/drawing/2014/main" id="{D823FAD8-8923-47CE-613F-C0B250E0A5CF}"/>
              </a:ext>
            </a:extLst>
          </p:cNvPr>
          <p:cNvSpPr txBox="1"/>
          <p:nvPr/>
        </p:nvSpPr>
        <p:spPr>
          <a:xfrm>
            <a:off x="5149805" y="2124099"/>
            <a:ext cx="1420491" cy="246221"/>
          </a:xfrm>
          <a:prstGeom prst="rect">
            <a:avLst/>
          </a:prstGeom>
          <a:noFill/>
        </p:spPr>
        <p:txBody>
          <a:bodyPr wrap="square" lIns="91440" tIns="45720" rIns="91440" bIns="45720" rtlCol="0" anchor="t">
            <a:spAutoFit/>
          </a:bodyPr>
          <a:lstStyle/>
          <a:p>
            <a:r>
              <a:rPr lang="en-US" sz="1000" b="1">
                <a:highlight>
                  <a:srgbClr val="FFFF00"/>
                </a:highlight>
              </a:rPr>
              <a:t>Jaguar</a:t>
            </a:r>
          </a:p>
        </p:txBody>
      </p:sp>
      <p:sp>
        <p:nvSpPr>
          <p:cNvPr id="32" name="TextBox 31">
            <a:extLst>
              <a:ext uri="{FF2B5EF4-FFF2-40B4-BE49-F238E27FC236}">
                <a16:creationId xmlns:a16="http://schemas.microsoft.com/office/drawing/2014/main" id="{240526A8-3F8C-358A-507F-1EE4A24B642A}"/>
              </a:ext>
            </a:extLst>
          </p:cNvPr>
          <p:cNvSpPr txBox="1"/>
          <p:nvPr/>
        </p:nvSpPr>
        <p:spPr>
          <a:xfrm>
            <a:off x="5136098" y="2291761"/>
            <a:ext cx="1420491" cy="246221"/>
          </a:xfrm>
          <a:prstGeom prst="rect">
            <a:avLst/>
          </a:prstGeom>
          <a:noFill/>
        </p:spPr>
        <p:txBody>
          <a:bodyPr wrap="square" lIns="91440" tIns="45720" rIns="91440" bIns="45720" rtlCol="0" anchor="t">
            <a:spAutoFit/>
          </a:bodyPr>
          <a:lstStyle/>
          <a:p>
            <a:r>
              <a:rPr lang="en-US" sz="1000" b="1">
                <a:highlight>
                  <a:srgbClr val="FFFF00"/>
                </a:highlight>
              </a:rPr>
              <a:t>8130</a:t>
            </a:r>
          </a:p>
        </p:txBody>
      </p:sp>
      <p:sp>
        <p:nvSpPr>
          <p:cNvPr id="34" name="TextBox 33">
            <a:extLst>
              <a:ext uri="{FF2B5EF4-FFF2-40B4-BE49-F238E27FC236}">
                <a16:creationId xmlns:a16="http://schemas.microsoft.com/office/drawing/2014/main" id="{4576B6E8-B81F-EC50-9F4B-1D214F0950D5}"/>
              </a:ext>
            </a:extLst>
          </p:cNvPr>
          <p:cNvSpPr txBox="1"/>
          <p:nvPr/>
        </p:nvSpPr>
        <p:spPr>
          <a:xfrm>
            <a:off x="6436136" y="2124099"/>
            <a:ext cx="1420491" cy="246221"/>
          </a:xfrm>
          <a:prstGeom prst="rect">
            <a:avLst/>
          </a:prstGeom>
          <a:noFill/>
        </p:spPr>
        <p:txBody>
          <a:bodyPr wrap="square" lIns="91440" tIns="45720" rIns="91440" bIns="45720" rtlCol="0" anchor="t">
            <a:spAutoFit/>
          </a:bodyPr>
          <a:lstStyle/>
          <a:p>
            <a:r>
              <a:rPr lang="en-US" sz="1000" b="1">
                <a:highlight>
                  <a:srgbClr val="FFFF00"/>
                </a:highlight>
              </a:rPr>
              <a:t>MTJ94096</a:t>
            </a:r>
          </a:p>
        </p:txBody>
      </p:sp>
      <p:sp>
        <p:nvSpPr>
          <p:cNvPr id="35" name="TextBox 34">
            <a:extLst>
              <a:ext uri="{FF2B5EF4-FFF2-40B4-BE49-F238E27FC236}">
                <a16:creationId xmlns:a16="http://schemas.microsoft.com/office/drawing/2014/main" id="{E3E6B2A0-B142-56C7-1480-26D5A8DDAA32}"/>
              </a:ext>
            </a:extLst>
          </p:cNvPr>
          <p:cNvSpPr txBox="1"/>
          <p:nvPr/>
        </p:nvSpPr>
        <p:spPr>
          <a:xfrm>
            <a:off x="6446520" y="2296357"/>
            <a:ext cx="1420491" cy="246221"/>
          </a:xfrm>
          <a:prstGeom prst="rect">
            <a:avLst/>
          </a:prstGeom>
          <a:noFill/>
        </p:spPr>
        <p:txBody>
          <a:bodyPr wrap="square" lIns="91440" tIns="45720" rIns="91440" bIns="45720" rtlCol="0" anchor="t">
            <a:spAutoFit/>
          </a:bodyPr>
          <a:lstStyle/>
          <a:p>
            <a:r>
              <a:rPr lang="en-US" sz="1000" b="1">
                <a:highlight>
                  <a:srgbClr val="FFFF00"/>
                </a:highlight>
              </a:rPr>
              <a:t>T813088</a:t>
            </a:r>
          </a:p>
        </p:txBody>
      </p:sp>
      <p:sp>
        <p:nvSpPr>
          <p:cNvPr id="36" name="TextBox 35">
            <a:extLst>
              <a:ext uri="{FF2B5EF4-FFF2-40B4-BE49-F238E27FC236}">
                <a16:creationId xmlns:a16="http://schemas.microsoft.com/office/drawing/2014/main" id="{1D451D47-C794-059B-E163-85A5D3030382}"/>
              </a:ext>
            </a:extLst>
          </p:cNvPr>
          <p:cNvSpPr txBox="1"/>
          <p:nvPr/>
        </p:nvSpPr>
        <p:spPr>
          <a:xfrm>
            <a:off x="6439327" y="2453997"/>
            <a:ext cx="1420491" cy="246221"/>
          </a:xfrm>
          <a:prstGeom prst="rect">
            <a:avLst/>
          </a:prstGeom>
          <a:noFill/>
        </p:spPr>
        <p:txBody>
          <a:bodyPr wrap="square" lIns="91440" tIns="45720" rIns="91440" bIns="45720" rtlCol="0" anchor="t">
            <a:spAutoFit/>
          </a:bodyPr>
          <a:lstStyle/>
          <a:p>
            <a:r>
              <a:rPr lang="en-US" sz="1000" b="1">
                <a:highlight>
                  <a:srgbClr val="FFFF00"/>
                </a:highlight>
              </a:rPr>
              <a:t>RLKB105</a:t>
            </a:r>
          </a:p>
        </p:txBody>
      </p:sp>
      <p:sp>
        <p:nvSpPr>
          <p:cNvPr id="37" name="TextBox 36">
            <a:extLst>
              <a:ext uri="{FF2B5EF4-FFF2-40B4-BE49-F238E27FC236}">
                <a16:creationId xmlns:a16="http://schemas.microsoft.com/office/drawing/2014/main" id="{9C0FA0D9-CC53-5618-F04C-1DECFCA1752D}"/>
              </a:ext>
            </a:extLst>
          </p:cNvPr>
          <p:cNvSpPr txBox="1"/>
          <p:nvPr/>
        </p:nvSpPr>
        <p:spPr>
          <a:xfrm>
            <a:off x="7880718" y="2124098"/>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120000</a:t>
            </a:r>
          </a:p>
        </p:txBody>
      </p:sp>
      <p:sp>
        <p:nvSpPr>
          <p:cNvPr id="38" name="TextBox 37">
            <a:extLst>
              <a:ext uri="{FF2B5EF4-FFF2-40B4-BE49-F238E27FC236}">
                <a16:creationId xmlns:a16="http://schemas.microsoft.com/office/drawing/2014/main" id="{EAE5FCC6-7195-5D8B-172E-85034BEB288A}"/>
              </a:ext>
            </a:extLst>
          </p:cNvPr>
          <p:cNvSpPr txBox="1"/>
          <p:nvPr/>
        </p:nvSpPr>
        <p:spPr>
          <a:xfrm>
            <a:off x="7887006" y="2304463"/>
            <a:ext cx="1420491" cy="246221"/>
          </a:xfrm>
          <a:prstGeom prst="rect">
            <a:avLst/>
          </a:prstGeom>
          <a:noFill/>
        </p:spPr>
        <p:txBody>
          <a:bodyPr wrap="square" lIns="91440" tIns="45720" rIns="91440" bIns="45720" rtlCol="0" anchor="t">
            <a:spAutoFit/>
          </a:bodyPr>
          <a:lstStyle/>
          <a:p>
            <a:r>
              <a:rPr lang="en-US" sz="1000" b="1">
                <a:highlight>
                  <a:srgbClr val="FFFF00"/>
                </a:highlight>
              </a:rPr>
              <a:t>120000</a:t>
            </a:r>
          </a:p>
        </p:txBody>
      </p:sp>
      <p:sp>
        <p:nvSpPr>
          <p:cNvPr id="39" name="TextBox 38">
            <a:extLst>
              <a:ext uri="{FF2B5EF4-FFF2-40B4-BE49-F238E27FC236}">
                <a16:creationId xmlns:a16="http://schemas.microsoft.com/office/drawing/2014/main" id="{255B6A29-CD0A-CD6B-0076-6A720A220B81}"/>
              </a:ext>
            </a:extLst>
          </p:cNvPr>
          <p:cNvSpPr txBox="1"/>
          <p:nvPr/>
        </p:nvSpPr>
        <p:spPr>
          <a:xfrm>
            <a:off x="7895537" y="2474222"/>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120000</a:t>
            </a:r>
          </a:p>
        </p:txBody>
      </p:sp>
      <p:sp>
        <p:nvSpPr>
          <p:cNvPr id="40" name="TextBox 39">
            <a:extLst>
              <a:ext uri="{FF2B5EF4-FFF2-40B4-BE49-F238E27FC236}">
                <a16:creationId xmlns:a16="http://schemas.microsoft.com/office/drawing/2014/main" id="{8404439A-2BEE-CB43-7135-2C18FF8697A9}"/>
              </a:ext>
            </a:extLst>
          </p:cNvPr>
          <p:cNvSpPr txBox="1"/>
          <p:nvPr/>
        </p:nvSpPr>
        <p:spPr>
          <a:xfrm>
            <a:off x="9142958" y="2142521"/>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94-096A2</a:t>
            </a:r>
          </a:p>
        </p:txBody>
      </p:sp>
      <p:sp>
        <p:nvSpPr>
          <p:cNvPr id="41" name="TextBox 40">
            <a:extLst>
              <a:ext uri="{FF2B5EF4-FFF2-40B4-BE49-F238E27FC236}">
                <a16:creationId xmlns:a16="http://schemas.microsoft.com/office/drawing/2014/main" id="{0DB0EBFD-851F-FEF6-4ED9-E7F82B9227DA}"/>
              </a:ext>
            </a:extLst>
          </p:cNvPr>
          <p:cNvSpPr txBox="1"/>
          <p:nvPr/>
        </p:nvSpPr>
        <p:spPr>
          <a:xfrm>
            <a:off x="9149811" y="2296357"/>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88-036A2</a:t>
            </a:r>
          </a:p>
        </p:txBody>
      </p:sp>
      <p:sp>
        <p:nvSpPr>
          <p:cNvPr id="42" name="TextBox 41">
            <a:extLst>
              <a:ext uri="{FF2B5EF4-FFF2-40B4-BE49-F238E27FC236}">
                <a16:creationId xmlns:a16="http://schemas.microsoft.com/office/drawing/2014/main" id="{A8FA5133-B8E8-D6DE-56B6-2BB1520AB651}"/>
              </a:ext>
            </a:extLst>
          </p:cNvPr>
          <p:cNvSpPr txBox="1"/>
          <p:nvPr/>
        </p:nvSpPr>
        <p:spPr>
          <a:xfrm>
            <a:off x="9151022" y="2458299"/>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89-156</a:t>
            </a:r>
          </a:p>
        </p:txBody>
      </p:sp>
      <p:sp>
        <p:nvSpPr>
          <p:cNvPr id="43" name="TextBox 42">
            <a:extLst>
              <a:ext uri="{FF2B5EF4-FFF2-40B4-BE49-F238E27FC236}">
                <a16:creationId xmlns:a16="http://schemas.microsoft.com/office/drawing/2014/main" id="{039FEC3F-C663-1DE3-F8F1-48E2165B2D42}"/>
              </a:ext>
            </a:extLst>
          </p:cNvPr>
          <p:cNvSpPr txBox="1"/>
          <p:nvPr/>
        </p:nvSpPr>
        <p:spPr>
          <a:xfrm>
            <a:off x="3799248" y="3324022"/>
            <a:ext cx="1420491" cy="246221"/>
          </a:xfrm>
          <a:prstGeom prst="rect">
            <a:avLst/>
          </a:prstGeom>
          <a:noFill/>
        </p:spPr>
        <p:txBody>
          <a:bodyPr wrap="square" rtlCol="0">
            <a:spAutoFit/>
          </a:bodyPr>
          <a:lstStyle/>
          <a:p>
            <a:r>
              <a:rPr lang="en-US" sz="1000" b="1">
                <a:highlight>
                  <a:srgbClr val="FFFF00"/>
                </a:highlight>
              </a:rPr>
              <a:t>1</a:t>
            </a:r>
          </a:p>
        </p:txBody>
      </p:sp>
      <p:sp>
        <p:nvSpPr>
          <p:cNvPr id="45" name="TextBox 44">
            <a:extLst>
              <a:ext uri="{FF2B5EF4-FFF2-40B4-BE49-F238E27FC236}">
                <a16:creationId xmlns:a16="http://schemas.microsoft.com/office/drawing/2014/main" id="{32D63F2D-E43D-3654-4C90-B87829B64411}"/>
              </a:ext>
            </a:extLst>
          </p:cNvPr>
          <p:cNvSpPr txBox="1"/>
          <p:nvPr/>
        </p:nvSpPr>
        <p:spPr>
          <a:xfrm>
            <a:off x="4675509" y="3325032"/>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4000</a:t>
            </a:r>
          </a:p>
        </p:txBody>
      </p:sp>
      <p:sp>
        <p:nvSpPr>
          <p:cNvPr id="46" name="TextBox 45">
            <a:extLst>
              <a:ext uri="{FF2B5EF4-FFF2-40B4-BE49-F238E27FC236}">
                <a16:creationId xmlns:a16="http://schemas.microsoft.com/office/drawing/2014/main" id="{0E6225B5-E8DB-CD7F-B365-E6FABD8E9FA4}"/>
              </a:ext>
            </a:extLst>
          </p:cNvPr>
          <p:cNvSpPr txBox="1"/>
          <p:nvPr/>
        </p:nvSpPr>
        <p:spPr>
          <a:xfrm>
            <a:off x="5474118" y="3326991"/>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4000</a:t>
            </a:r>
          </a:p>
        </p:txBody>
      </p:sp>
      <p:sp>
        <p:nvSpPr>
          <p:cNvPr id="47" name="TextBox 46">
            <a:extLst>
              <a:ext uri="{FF2B5EF4-FFF2-40B4-BE49-F238E27FC236}">
                <a16:creationId xmlns:a16="http://schemas.microsoft.com/office/drawing/2014/main" id="{17F2FD8C-7F67-FB76-7D90-BE95A756DB8D}"/>
              </a:ext>
            </a:extLst>
          </p:cNvPr>
          <p:cNvSpPr txBox="1"/>
          <p:nvPr/>
        </p:nvSpPr>
        <p:spPr>
          <a:xfrm>
            <a:off x="6350379" y="3316737"/>
            <a:ext cx="1420491" cy="246221"/>
          </a:xfrm>
          <a:prstGeom prst="rect">
            <a:avLst/>
          </a:prstGeom>
          <a:noFill/>
        </p:spPr>
        <p:txBody>
          <a:bodyPr wrap="square" lIns="91440" tIns="45720" rIns="91440" bIns="45720" rtlCol="0" anchor="t">
            <a:spAutoFit/>
          </a:bodyPr>
          <a:lstStyle/>
          <a:p>
            <a:r>
              <a:rPr lang="en-US" sz="1000" b="1">
                <a:highlight>
                  <a:srgbClr val="FFFF00"/>
                </a:highlight>
              </a:rPr>
              <a:t>0</a:t>
            </a:r>
            <a:endParaRPr lang="en-US" sz="1000" b="1">
              <a:highlight>
                <a:srgbClr val="FFFF00"/>
              </a:highlight>
              <a:ea typeface="Calibri"/>
              <a:cs typeface="Calibri"/>
            </a:endParaRPr>
          </a:p>
        </p:txBody>
      </p:sp>
      <p:sp>
        <p:nvSpPr>
          <p:cNvPr id="48" name="TextBox 47">
            <a:extLst>
              <a:ext uri="{FF2B5EF4-FFF2-40B4-BE49-F238E27FC236}">
                <a16:creationId xmlns:a16="http://schemas.microsoft.com/office/drawing/2014/main" id="{1C0F1259-EF44-3B4B-8495-CDF448C80A16}"/>
              </a:ext>
            </a:extLst>
          </p:cNvPr>
          <p:cNvSpPr txBox="1"/>
          <p:nvPr/>
        </p:nvSpPr>
        <p:spPr>
          <a:xfrm>
            <a:off x="7170472" y="3324784"/>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4</a:t>
            </a:r>
          </a:p>
        </p:txBody>
      </p:sp>
      <p:sp>
        <p:nvSpPr>
          <p:cNvPr id="51" name="TextBox 50">
            <a:extLst>
              <a:ext uri="{FF2B5EF4-FFF2-40B4-BE49-F238E27FC236}">
                <a16:creationId xmlns:a16="http://schemas.microsoft.com/office/drawing/2014/main" id="{1D27E7E7-90EC-BAE1-9F23-955A93205521}"/>
              </a:ext>
            </a:extLst>
          </p:cNvPr>
          <p:cNvSpPr txBox="1"/>
          <p:nvPr/>
        </p:nvSpPr>
        <p:spPr>
          <a:xfrm>
            <a:off x="4683570" y="3504387"/>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8000</a:t>
            </a:r>
          </a:p>
        </p:txBody>
      </p:sp>
      <p:sp>
        <p:nvSpPr>
          <p:cNvPr id="53" name="TextBox 52">
            <a:extLst>
              <a:ext uri="{FF2B5EF4-FFF2-40B4-BE49-F238E27FC236}">
                <a16:creationId xmlns:a16="http://schemas.microsoft.com/office/drawing/2014/main" id="{59DE057E-8345-ED5A-3DF1-294993CC0C12}"/>
              </a:ext>
            </a:extLst>
          </p:cNvPr>
          <p:cNvSpPr txBox="1"/>
          <p:nvPr/>
        </p:nvSpPr>
        <p:spPr>
          <a:xfrm>
            <a:off x="5471206" y="3504387"/>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8000</a:t>
            </a:r>
          </a:p>
        </p:txBody>
      </p:sp>
      <p:sp>
        <p:nvSpPr>
          <p:cNvPr id="54" name="TextBox 53">
            <a:extLst>
              <a:ext uri="{FF2B5EF4-FFF2-40B4-BE49-F238E27FC236}">
                <a16:creationId xmlns:a16="http://schemas.microsoft.com/office/drawing/2014/main" id="{B2875485-9455-E58A-7912-82E1FC98A7D1}"/>
              </a:ext>
            </a:extLst>
          </p:cNvPr>
          <p:cNvSpPr txBox="1"/>
          <p:nvPr/>
        </p:nvSpPr>
        <p:spPr>
          <a:xfrm>
            <a:off x="7897822" y="3328926"/>
            <a:ext cx="1420491" cy="246221"/>
          </a:xfrm>
          <a:prstGeom prst="rect">
            <a:avLst/>
          </a:prstGeom>
          <a:noFill/>
        </p:spPr>
        <p:txBody>
          <a:bodyPr wrap="square" rtlCol="0">
            <a:spAutoFit/>
          </a:bodyPr>
          <a:lstStyle/>
          <a:p>
            <a:r>
              <a:rPr lang="en-US" sz="1000" b="1">
                <a:highlight>
                  <a:srgbClr val="FFFF00"/>
                </a:highlight>
              </a:rPr>
              <a:t>4000</a:t>
            </a:r>
          </a:p>
        </p:txBody>
      </p:sp>
      <p:sp>
        <p:nvSpPr>
          <p:cNvPr id="55" name="TextBox 54">
            <a:extLst>
              <a:ext uri="{FF2B5EF4-FFF2-40B4-BE49-F238E27FC236}">
                <a16:creationId xmlns:a16="http://schemas.microsoft.com/office/drawing/2014/main" id="{05AABCC9-B73E-C38D-083D-6C0F820B9473}"/>
              </a:ext>
            </a:extLst>
          </p:cNvPr>
          <p:cNvSpPr txBox="1"/>
          <p:nvPr/>
        </p:nvSpPr>
        <p:spPr>
          <a:xfrm>
            <a:off x="8720708" y="3331268"/>
            <a:ext cx="1420491" cy="246221"/>
          </a:xfrm>
          <a:prstGeom prst="rect">
            <a:avLst/>
          </a:prstGeom>
          <a:noFill/>
        </p:spPr>
        <p:txBody>
          <a:bodyPr wrap="square" rtlCol="0">
            <a:spAutoFit/>
          </a:bodyPr>
          <a:lstStyle/>
          <a:p>
            <a:r>
              <a:rPr lang="en-US" sz="1000" b="1">
                <a:highlight>
                  <a:srgbClr val="FFFF00"/>
                </a:highlight>
              </a:rPr>
              <a:t>4000</a:t>
            </a:r>
          </a:p>
        </p:txBody>
      </p:sp>
      <p:sp>
        <p:nvSpPr>
          <p:cNvPr id="56" name="TextBox 55">
            <a:extLst>
              <a:ext uri="{FF2B5EF4-FFF2-40B4-BE49-F238E27FC236}">
                <a16:creationId xmlns:a16="http://schemas.microsoft.com/office/drawing/2014/main" id="{89190162-D97B-FA79-A541-8F83CE35818E}"/>
              </a:ext>
            </a:extLst>
          </p:cNvPr>
          <p:cNvSpPr txBox="1"/>
          <p:nvPr/>
        </p:nvSpPr>
        <p:spPr>
          <a:xfrm>
            <a:off x="4650259" y="3698954"/>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12000</a:t>
            </a:r>
          </a:p>
        </p:txBody>
      </p:sp>
      <p:sp>
        <p:nvSpPr>
          <p:cNvPr id="59" name="TextBox 58">
            <a:extLst>
              <a:ext uri="{FF2B5EF4-FFF2-40B4-BE49-F238E27FC236}">
                <a16:creationId xmlns:a16="http://schemas.microsoft.com/office/drawing/2014/main" id="{01BB2BD6-8B26-B568-F180-9993BE4AB5B6}"/>
              </a:ext>
            </a:extLst>
          </p:cNvPr>
          <p:cNvSpPr txBox="1"/>
          <p:nvPr/>
        </p:nvSpPr>
        <p:spPr>
          <a:xfrm>
            <a:off x="7917873" y="3503879"/>
            <a:ext cx="1420491" cy="246221"/>
          </a:xfrm>
          <a:prstGeom prst="rect">
            <a:avLst/>
          </a:prstGeom>
          <a:noFill/>
        </p:spPr>
        <p:txBody>
          <a:bodyPr wrap="square" rtlCol="0">
            <a:spAutoFit/>
          </a:bodyPr>
          <a:lstStyle/>
          <a:p>
            <a:r>
              <a:rPr lang="en-US" sz="1000" b="1">
                <a:highlight>
                  <a:srgbClr val="FFFF00"/>
                </a:highlight>
              </a:rPr>
              <a:t>8000</a:t>
            </a:r>
          </a:p>
        </p:txBody>
      </p:sp>
      <p:sp>
        <p:nvSpPr>
          <p:cNvPr id="60" name="TextBox 59">
            <a:extLst>
              <a:ext uri="{FF2B5EF4-FFF2-40B4-BE49-F238E27FC236}">
                <a16:creationId xmlns:a16="http://schemas.microsoft.com/office/drawing/2014/main" id="{34613721-3FB6-4907-C82B-375AD6D6A7DC}"/>
              </a:ext>
            </a:extLst>
          </p:cNvPr>
          <p:cNvSpPr txBox="1"/>
          <p:nvPr/>
        </p:nvSpPr>
        <p:spPr>
          <a:xfrm>
            <a:off x="5470825" y="3681333"/>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12020</a:t>
            </a:r>
          </a:p>
        </p:txBody>
      </p:sp>
      <p:sp>
        <p:nvSpPr>
          <p:cNvPr id="61" name="TextBox 60">
            <a:extLst>
              <a:ext uri="{FF2B5EF4-FFF2-40B4-BE49-F238E27FC236}">
                <a16:creationId xmlns:a16="http://schemas.microsoft.com/office/drawing/2014/main" id="{1812F0AD-14E2-1133-7528-62598EC19F94}"/>
              </a:ext>
            </a:extLst>
          </p:cNvPr>
          <p:cNvSpPr txBox="1"/>
          <p:nvPr/>
        </p:nvSpPr>
        <p:spPr>
          <a:xfrm>
            <a:off x="8717879" y="3501249"/>
            <a:ext cx="1420491" cy="246221"/>
          </a:xfrm>
          <a:prstGeom prst="rect">
            <a:avLst/>
          </a:prstGeom>
          <a:noFill/>
        </p:spPr>
        <p:txBody>
          <a:bodyPr wrap="square" rtlCol="0">
            <a:spAutoFit/>
          </a:bodyPr>
          <a:lstStyle/>
          <a:p>
            <a:r>
              <a:rPr lang="en-US" sz="1000" b="1">
                <a:highlight>
                  <a:srgbClr val="FFFF00"/>
                </a:highlight>
              </a:rPr>
              <a:t>8000</a:t>
            </a:r>
          </a:p>
        </p:txBody>
      </p:sp>
      <p:sp>
        <p:nvSpPr>
          <p:cNvPr id="62" name="TextBox 61">
            <a:extLst>
              <a:ext uri="{FF2B5EF4-FFF2-40B4-BE49-F238E27FC236}">
                <a16:creationId xmlns:a16="http://schemas.microsoft.com/office/drawing/2014/main" id="{FB78DEF2-AAB9-C743-41C1-4EEA8984D6C1}"/>
              </a:ext>
            </a:extLst>
          </p:cNvPr>
          <p:cNvSpPr txBox="1"/>
          <p:nvPr/>
        </p:nvSpPr>
        <p:spPr>
          <a:xfrm>
            <a:off x="4651697" y="3869860"/>
            <a:ext cx="1420491" cy="246221"/>
          </a:xfrm>
          <a:prstGeom prst="rect">
            <a:avLst/>
          </a:prstGeom>
          <a:noFill/>
        </p:spPr>
        <p:txBody>
          <a:bodyPr wrap="square" lIns="91440" tIns="45720" rIns="91440" bIns="45720" rtlCol="0" anchor="t">
            <a:spAutoFit/>
          </a:bodyPr>
          <a:lstStyle/>
          <a:p>
            <a:r>
              <a:rPr lang="en-US" sz="1000" b="1">
                <a:highlight>
                  <a:srgbClr val="FFFF00"/>
                </a:highlight>
              </a:rPr>
              <a:t>16000</a:t>
            </a:r>
          </a:p>
        </p:txBody>
      </p:sp>
      <p:sp>
        <p:nvSpPr>
          <p:cNvPr id="64" name="TextBox 63">
            <a:extLst>
              <a:ext uri="{FF2B5EF4-FFF2-40B4-BE49-F238E27FC236}">
                <a16:creationId xmlns:a16="http://schemas.microsoft.com/office/drawing/2014/main" id="{7AC50F5C-7886-B198-2C34-505AC7613307}"/>
              </a:ext>
            </a:extLst>
          </p:cNvPr>
          <p:cNvSpPr txBox="1"/>
          <p:nvPr/>
        </p:nvSpPr>
        <p:spPr>
          <a:xfrm>
            <a:off x="7862158" y="3700953"/>
            <a:ext cx="1420491" cy="246221"/>
          </a:xfrm>
          <a:prstGeom prst="rect">
            <a:avLst/>
          </a:prstGeom>
          <a:noFill/>
        </p:spPr>
        <p:txBody>
          <a:bodyPr wrap="square" rtlCol="0">
            <a:spAutoFit/>
          </a:bodyPr>
          <a:lstStyle/>
          <a:p>
            <a:r>
              <a:rPr lang="en-US" sz="1000" b="1">
                <a:highlight>
                  <a:srgbClr val="FFFF00"/>
                </a:highlight>
              </a:rPr>
              <a:t>12000</a:t>
            </a:r>
          </a:p>
        </p:txBody>
      </p:sp>
      <p:sp>
        <p:nvSpPr>
          <p:cNvPr id="65" name="TextBox 64">
            <a:extLst>
              <a:ext uri="{FF2B5EF4-FFF2-40B4-BE49-F238E27FC236}">
                <a16:creationId xmlns:a16="http://schemas.microsoft.com/office/drawing/2014/main" id="{033B6CCD-8944-9CCE-C2DE-3086C01513F7}"/>
              </a:ext>
            </a:extLst>
          </p:cNvPr>
          <p:cNvSpPr txBox="1"/>
          <p:nvPr/>
        </p:nvSpPr>
        <p:spPr>
          <a:xfrm>
            <a:off x="8716494" y="3698885"/>
            <a:ext cx="1420491" cy="246221"/>
          </a:xfrm>
          <a:prstGeom prst="rect">
            <a:avLst/>
          </a:prstGeom>
          <a:noFill/>
        </p:spPr>
        <p:txBody>
          <a:bodyPr wrap="square" lIns="91440" tIns="45720" rIns="91440" bIns="45720" rtlCol="0" anchor="t">
            <a:spAutoFit/>
          </a:bodyPr>
          <a:lstStyle/>
          <a:p>
            <a:r>
              <a:rPr lang="en-US" sz="1000" b="1">
                <a:highlight>
                  <a:srgbClr val="FFFF00"/>
                </a:highlight>
              </a:rPr>
              <a:t>12020</a:t>
            </a:r>
          </a:p>
        </p:txBody>
      </p:sp>
      <p:sp>
        <p:nvSpPr>
          <p:cNvPr id="66" name="TextBox 65">
            <a:extLst>
              <a:ext uri="{FF2B5EF4-FFF2-40B4-BE49-F238E27FC236}">
                <a16:creationId xmlns:a16="http://schemas.microsoft.com/office/drawing/2014/main" id="{04C53142-3600-D1C6-279B-B81427725C2A}"/>
              </a:ext>
            </a:extLst>
          </p:cNvPr>
          <p:cNvSpPr txBox="1"/>
          <p:nvPr/>
        </p:nvSpPr>
        <p:spPr>
          <a:xfrm>
            <a:off x="5427959" y="3869860"/>
            <a:ext cx="1420491" cy="246221"/>
          </a:xfrm>
          <a:prstGeom prst="rect">
            <a:avLst/>
          </a:prstGeom>
          <a:noFill/>
        </p:spPr>
        <p:txBody>
          <a:bodyPr wrap="square" lIns="91440" tIns="45720" rIns="91440" bIns="45720" rtlCol="0" anchor="t">
            <a:spAutoFit/>
          </a:bodyPr>
          <a:lstStyle/>
          <a:p>
            <a:r>
              <a:rPr lang="en-US" sz="1000" b="1">
                <a:highlight>
                  <a:srgbClr val="FFFF00"/>
                </a:highlight>
              </a:rPr>
              <a:t>16020</a:t>
            </a:r>
          </a:p>
        </p:txBody>
      </p:sp>
      <p:sp>
        <p:nvSpPr>
          <p:cNvPr id="67" name="TextBox 66">
            <a:extLst>
              <a:ext uri="{FF2B5EF4-FFF2-40B4-BE49-F238E27FC236}">
                <a16:creationId xmlns:a16="http://schemas.microsoft.com/office/drawing/2014/main" id="{B5569D0B-CC29-85BB-DACD-F492C79C6B06}"/>
              </a:ext>
            </a:extLst>
          </p:cNvPr>
          <p:cNvSpPr txBox="1"/>
          <p:nvPr/>
        </p:nvSpPr>
        <p:spPr>
          <a:xfrm>
            <a:off x="4647449" y="4046719"/>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20000</a:t>
            </a:r>
          </a:p>
        </p:txBody>
      </p:sp>
      <p:sp>
        <p:nvSpPr>
          <p:cNvPr id="69" name="TextBox 68">
            <a:extLst>
              <a:ext uri="{FF2B5EF4-FFF2-40B4-BE49-F238E27FC236}">
                <a16:creationId xmlns:a16="http://schemas.microsoft.com/office/drawing/2014/main" id="{0F804E3C-609B-1636-6D8C-B611B18EE4B1}"/>
              </a:ext>
            </a:extLst>
          </p:cNvPr>
          <p:cNvSpPr txBox="1"/>
          <p:nvPr/>
        </p:nvSpPr>
        <p:spPr>
          <a:xfrm>
            <a:off x="5427959" y="4056124"/>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20020</a:t>
            </a:r>
          </a:p>
        </p:txBody>
      </p:sp>
      <p:sp>
        <p:nvSpPr>
          <p:cNvPr id="70" name="TextBox 69">
            <a:extLst>
              <a:ext uri="{FF2B5EF4-FFF2-40B4-BE49-F238E27FC236}">
                <a16:creationId xmlns:a16="http://schemas.microsoft.com/office/drawing/2014/main" id="{59CD5F2B-992B-A443-61F0-8E7D639CCE4B}"/>
              </a:ext>
            </a:extLst>
          </p:cNvPr>
          <p:cNvSpPr txBox="1"/>
          <p:nvPr/>
        </p:nvSpPr>
        <p:spPr>
          <a:xfrm>
            <a:off x="7869497" y="3868461"/>
            <a:ext cx="1420491" cy="246221"/>
          </a:xfrm>
          <a:prstGeom prst="rect">
            <a:avLst/>
          </a:prstGeom>
          <a:noFill/>
        </p:spPr>
        <p:txBody>
          <a:bodyPr wrap="square" rtlCol="0">
            <a:spAutoFit/>
          </a:bodyPr>
          <a:lstStyle/>
          <a:p>
            <a:r>
              <a:rPr lang="en-US" sz="1000" b="1">
                <a:highlight>
                  <a:srgbClr val="FFFF00"/>
                </a:highlight>
              </a:rPr>
              <a:t>16000</a:t>
            </a:r>
          </a:p>
        </p:txBody>
      </p:sp>
      <p:sp>
        <p:nvSpPr>
          <p:cNvPr id="71" name="TextBox 70">
            <a:extLst>
              <a:ext uri="{FF2B5EF4-FFF2-40B4-BE49-F238E27FC236}">
                <a16:creationId xmlns:a16="http://schemas.microsoft.com/office/drawing/2014/main" id="{8652BC82-C861-2189-3203-CBDA5E638164}"/>
              </a:ext>
            </a:extLst>
          </p:cNvPr>
          <p:cNvSpPr txBox="1"/>
          <p:nvPr/>
        </p:nvSpPr>
        <p:spPr>
          <a:xfrm>
            <a:off x="8716495" y="3868214"/>
            <a:ext cx="1420491" cy="246221"/>
          </a:xfrm>
          <a:prstGeom prst="rect">
            <a:avLst/>
          </a:prstGeom>
          <a:noFill/>
        </p:spPr>
        <p:txBody>
          <a:bodyPr wrap="square" lIns="91440" tIns="45720" rIns="91440" bIns="45720" rtlCol="0" anchor="t">
            <a:spAutoFit/>
          </a:bodyPr>
          <a:lstStyle/>
          <a:p>
            <a:r>
              <a:rPr lang="en-US" sz="1000" b="1">
                <a:highlight>
                  <a:srgbClr val="FFFF00"/>
                </a:highlight>
              </a:rPr>
              <a:t>16020</a:t>
            </a:r>
          </a:p>
        </p:txBody>
      </p:sp>
      <p:sp>
        <p:nvSpPr>
          <p:cNvPr id="72" name="TextBox 71">
            <a:extLst>
              <a:ext uri="{FF2B5EF4-FFF2-40B4-BE49-F238E27FC236}">
                <a16:creationId xmlns:a16="http://schemas.microsoft.com/office/drawing/2014/main" id="{0F8E67E5-7028-194F-CDAE-88046EF63334}"/>
              </a:ext>
            </a:extLst>
          </p:cNvPr>
          <p:cNvSpPr txBox="1"/>
          <p:nvPr/>
        </p:nvSpPr>
        <p:spPr>
          <a:xfrm>
            <a:off x="4649274" y="4229531"/>
            <a:ext cx="1420491" cy="246221"/>
          </a:xfrm>
          <a:prstGeom prst="rect">
            <a:avLst/>
          </a:prstGeom>
          <a:noFill/>
        </p:spPr>
        <p:txBody>
          <a:bodyPr wrap="square" lIns="91440" tIns="45720" rIns="91440" bIns="45720" rtlCol="0" anchor="t">
            <a:spAutoFit/>
          </a:bodyPr>
          <a:lstStyle/>
          <a:p>
            <a:r>
              <a:rPr lang="en-US" sz="1000" b="1">
                <a:highlight>
                  <a:srgbClr val="FFFF00"/>
                </a:highlight>
              </a:rPr>
              <a:t>24000</a:t>
            </a:r>
          </a:p>
        </p:txBody>
      </p:sp>
      <p:sp>
        <p:nvSpPr>
          <p:cNvPr id="73" name="TextBox 72">
            <a:extLst>
              <a:ext uri="{FF2B5EF4-FFF2-40B4-BE49-F238E27FC236}">
                <a16:creationId xmlns:a16="http://schemas.microsoft.com/office/drawing/2014/main" id="{9BE7511E-869D-93E1-4C34-EFB7A68B6F9E}"/>
              </a:ext>
            </a:extLst>
          </p:cNvPr>
          <p:cNvSpPr txBox="1"/>
          <p:nvPr/>
        </p:nvSpPr>
        <p:spPr>
          <a:xfrm>
            <a:off x="7861797" y="4053826"/>
            <a:ext cx="1420491" cy="246221"/>
          </a:xfrm>
          <a:prstGeom prst="rect">
            <a:avLst/>
          </a:prstGeom>
          <a:noFill/>
        </p:spPr>
        <p:txBody>
          <a:bodyPr wrap="square" rtlCol="0">
            <a:spAutoFit/>
          </a:bodyPr>
          <a:lstStyle/>
          <a:p>
            <a:r>
              <a:rPr lang="en-US" sz="1000" b="1">
                <a:highlight>
                  <a:srgbClr val="FFFF00"/>
                </a:highlight>
              </a:rPr>
              <a:t>20000</a:t>
            </a:r>
          </a:p>
        </p:txBody>
      </p:sp>
      <p:sp>
        <p:nvSpPr>
          <p:cNvPr id="74" name="TextBox 73">
            <a:extLst>
              <a:ext uri="{FF2B5EF4-FFF2-40B4-BE49-F238E27FC236}">
                <a16:creationId xmlns:a16="http://schemas.microsoft.com/office/drawing/2014/main" id="{4508266E-3F7D-C01C-E9E5-680AE80271A5}"/>
              </a:ext>
            </a:extLst>
          </p:cNvPr>
          <p:cNvSpPr txBox="1"/>
          <p:nvPr/>
        </p:nvSpPr>
        <p:spPr>
          <a:xfrm>
            <a:off x="8721508" y="4046502"/>
            <a:ext cx="1420491" cy="246221"/>
          </a:xfrm>
          <a:prstGeom prst="rect">
            <a:avLst/>
          </a:prstGeom>
          <a:noFill/>
        </p:spPr>
        <p:txBody>
          <a:bodyPr wrap="square" lIns="91440" tIns="45720" rIns="91440" bIns="45720" rtlCol="0" anchor="t">
            <a:spAutoFit/>
          </a:bodyPr>
          <a:lstStyle/>
          <a:p>
            <a:r>
              <a:rPr lang="en-US" sz="1000" b="1">
                <a:highlight>
                  <a:srgbClr val="FFFF00"/>
                </a:highlight>
              </a:rPr>
              <a:t>20020</a:t>
            </a:r>
          </a:p>
        </p:txBody>
      </p:sp>
      <p:sp>
        <p:nvSpPr>
          <p:cNvPr id="75" name="TextBox 74">
            <a:extLst>
              <a:ext uri="{FF2B5EF4-FFF2-40B4-BE49-F238E27FC236}">
                <a16:creationId xmlns:a16="http://schemas.microsoft.com/office/drawing/2014/main" id="{2CFD6EF2-24A2-4AFF-A38E-9CAE8C53C415}"/>
              </a:ext>
            </a:extLst>
          </p:cNvPr>
          <p:cNvSpPr txBox="1"/>
          <p:nvPr/>
        </p:nvSpPr>
        <p:spPr>
          <a:xfrm>
            <a:off x="5415153" y="4236105"/>
            <a:ext cx="1420491" cy="246221"/>
          </a:xfrm>
          <a:prstGeom prst="rect">
            <a:avLst/>
          </a:prstGeom>
          <a:noFill/>
        </p:spPr>
        <p:txBody>
          <a:bodyPr wrap="square" lIns="91440" tIns="45720" rIns="91440" bIns="45720" rtlCol="0" anchor="t">
            <a:spAutoFit/>
          </a:bodyPr>
          <a:lstStyle/>
          <a:p>
            <a:r>
              <a:rPr lang="en-US" sz="1000" b="1">
                <a:highlight>
                  <a:srgbClr val="FFFF00"/>
                </a:highlight>
              </a:rPr>
              <a:t>24020</a:t>
            </a:r>
          </a:p>
        </p:txBody>
      </p:sp>
      <p:sp>
        <p:nvSpPr>
          <p:cNvPr id="76" name="TextBox 75">
            <a:extLst>
              <a:ext uri="{FF2B5EF4-FFF2-40B4-BE49-F238E27FC236}">
                <a16:creationId xmlns:a16="http://schemas.microsoft.com/office/drawing/2014/main" id="{296DEB00-1AEC-9451-ED79-5EDBB4FAF3D0}"/>
              </a:ext>
            </a:extLst>
          </p:cNvPr>
          <p:cNvSpPr txBox="1"/>
          <p:nvPr/>
        </p:nvSpPr>
        <p:spPr>
          <a:xfrm>
            <a:off x="4645376" y="4744516"/>
            <a:ext cx="1420491" cy="246221"/>
          </a:xfrm>
          <a:prstGeom prst="rect">
            <a:avLst/>
          </a:prstGeom>
          <a:noFill/>
        </p:spPr>
        <p:txBody>
          <a:bodyPr wrap="square" lIns="91440" tIns="45720" rIns="91440" bIns="45720" rtlCol="0" anchor="t">
            <a:spAutoFit/>
          </a:bodyPr>
          <a:lstStyle/>
          <a:p>
            <a:r>
              <a:rPr lang="en-US" sz="1000" b="1">
                <a:highlight>
                  <a:srgbClr val="FFFF00"/>
                </a:highlight>
              </a:rPr>
              <a:t>OK</a:t>
            </a:r>
            <a:endParaRPr lang="en-US" sz="1000" b="1">
              <a:highlight>
                <a:srgbClr val="FFFF00"/>
              </a:highlight>
              <a:ea typeface="Calibri"/>
              <a:cs typeface="Calibri"/>
            </a:endParaRPr>
          </a:p>
        </p:txBody>
      </p:sp>
      <p:sp>
        <p:nvSpPr>
          <p:cNvPr id="77" name="TextBox 76">
            <a:extLst>
              <a:ext uri="{FF2B5EF4-FFF2-40B4-BE49-F238E27FC236}">
                <a16:creationId xmlns:a16="http://schemas.microsoft.com/office/drawing/2014/main" id="{A96B1AC6-91F7-9178-FCF7-B99D161003C8}"/>
              </a:ext>
            </a:extLst>
          </p:cNvPr>
          <p:cNvSpPr txBox="1"/>
          <p:nvPr/>
        </p:nvSpPr>
        <p:spPr>
          <a:xfrm>
            <a:off x="8007368" y="4751784"/>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OK</a:t>
            </a:r>
          </a:p>
        </p:txBody>
      </p:sp>
      <p:sp>
        <p:nvSpPr>
          <p:cNvPr id="78" name="TextBox 77">
            <a:extLst>
              <a:ext uri="{FF2B5EF4-FFF2-40B4-BE49-F238E27FC236}">
                <a16:creationId xmlns:a16="http://schemas.microsoft.com/office/drawing/2014/main" id="{702379EB-E88B-1DC1-E551-B1B4A30A1126}"/>
              </a:ext>
            </a:extLst>
          </p:cNvPr>
          <p:cNvSpPr txBox="1"/>
          <p:nvPr/>
        </p:nvSpPr>
        <p:spPr>
          <a:xfrm>
            <a:off x="5104398" y="5117753"/>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24040</a:t>
            </a:r>
          </a:p>
        </p:txBody>
      </p:sp>
      <p:sp>
        <p:nvSpPr>
          <p:cNvPr id="79" name="TextBox 78">
            <a:extLst>
              <a:ext uri="{FF2B5EF4-FFF2-40B4-BE49-F238E27FC236}">
                <a16:creationId xmlns:a16="http://schemas.microsoft.com/office/drawing/2014/main" id="{50A71C29-AC46-8423-A7A8-AFD6197A8A5A}"/>
              </a:ext>
            </a:extLst>
          </p:cNvPr>
          <p:cNvSpPr txBox="1"/>
          <p:nvPr/>
        </p:nvSpPr>
        <p:spPr>
          <a:xfrm>
            <a:off x="5096987" y="5282338"/>
            <a:ext cx="1420491" cy="246221"/>
          </a:xfrm>
          <a:prstGeom prst="rect">
            <a:avLst/>
          </a:prstGeom>
          <a:noFill/>
        </p:spPr>
        <p:txBody>
          <a:bodyPr wrap="square" lIns="91440" tIns="45720" rIns="91440" bIns="45720" rtlCol="0" anchor="t">
            <a:spAutoFit/>
          </a:bodyPr>
          <a:lstStyle/>
          <a:p>
            <a:r>
              <a:rPr lang="en-US" sz="1000" b="1">
                <a:highlight>
                  <a:srgbClr val="FFFF00"/>
                </a:highlight>
              </a:rPr>
              <a:t>28000</a:t>
            </a:r>
          </a:p>
        </p:txBody>
      </p:sp>
      <p:sp>
        <p:nvSpPr>
          <p:cNvPr id="81" name="TextBox 80">
            <a:extLst>
              <a:ext uri="{FF2B5EF4-FFF2-40B4-BE49-F238E27FC236}">
                <a16:creationId xmlns:a16="http://schemas.microsoft.com/office/drawing/2014/main" id="{3CC86832-A6A9-0A16-E1D3-C886154D3E80}"/>
              </a:ext>
            </a:extLst>
          </p:cNvPr>
          <p:cNvSpPr txBox="1"/>
          <p:nvPr/>
        </p:nvSpPr>
        <p:spPr>
          <a:xfrm>
            <a:off x="9068926" y="5467398"/>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52040</a:t>
            </a:r>
          </a:p>
        </p:txBody>
      </p:sp>
      <p:sp>
        <p:nvSpPr>
          <p:cNvPr id="82" name="TextBox 81">
            <a:extLst>
              <a:ext uri="{FF2B5EF4-FFF2-40B4-BE49-F238E27FC236}">
                <a16:creationId xmlns:a16="http://schemas.microsoft.com/office/drawing/2014/main" id="{E116216A-2F94-BC12-AC42-B31F16DA17E6}"/>
              </a:ext>
            </a:extLst>
          </p:cNvPr>
          <p:cNvSpPr txBox="1"/>
          <p:nvPr/>
        </p:nvSpPr>
        <p:spPr>
          <a:xfrm>
            <a:off x="9048581" y="5282337"/>
            <a:ext cx="1420491" cy="246221"/>
          </a:xfrm>
          <a:prstGeom prst="rect">
            <a:avLst/>
          </a:prstGeom>
          <a:noFill/>
        </p:spPr>
        <p:txBody>
          <a:bodyPr wrap="square" rtlCol="0">
            <a:spAutoFit/>
          </a:bodyPr>
          <a:lstStyle/>
          <a:p>
            <a:r>
              <a:rPr lang="en-US" sz="1000" b="1">
                <a:highlight>
                  <a:srgbClr val="FFFF00"/>
                </a:highlight>
              </a:rPr>
              <a:t>20000</a:t>
            </a:r>
          </a:p>
        </p:txBody>
      </p:sp>
      <p:sp>
        <p:nvSpPr>
          <p:cNvPr id="84" name="TextBox 83">
            <a:extLst>
              <a:ext uri="{FF2B5EF4-FFF2-40B4-BE49-F238E27FC236}">
                <a16:creationId xmlns:a16="http://schemas.microsoft.com/office/drawing/2014/main" id="{29189892-4E2C-E482-446F-8AAB4CC4F588}"/>
              </a:ext>
            </a:extLst>
          </p:cNvPr>
          <p:cNvSpPr txBox="1"/>
          <p:nvPr/>
        </p:nvSpPr>
        <p:spPr>
          <a:xfrm>
            <a:off x="9041170" y="5114191"/>
            <a:ext cx="1420491" cy="246221"/>
          </a:xfrm>
          <a:prstGeom prst="rect">
            <a:avLst/>
          </a:prstGeom>
          <a:noFill/>
        </p:spPr>
        <p:txBody>
          <a:bodyPr wrap="square" lIns="91440" tIns="45720" rIns="91440" bIns="45720" rtlCol="0" anchor="t">
            <a:spAutoFit/>
          </a:bodyPr>
          <a:lstStyle/>
          <a:p>
            <a:r>
              <a:rPr lang="en-US" sz="1000" b="1">
                <a:highlight>
                  <a:srgbClr val="FFFF00"/>
                </a:highlight>
              </a:rPr>
              <a:t>24040</a:t>
            </a:r>
          </a:p>
        </p:txBody>
      </p:sp>
      <p:sp>
        <p:nvSpPr>
          <p:cNvPr id="85" name="TextBox 84">
            <a:extLst>
              <a:ext uri="{FF2B5EF4-FFF2-40B4-BE49-F238E27FC236}">
                <a16:creationId xmlns:a16="http://schemas.microsoft.com/office/drawing/2014/main" id="{B4B958EC-5BFD-8DA5-0EB1-3CBBF444A3A4}"/>
              </a:ext>
            </a:extLst>
          </p:cNvPr>
          <p:cNvSpPr txBox="1"/>
          <p:nvPr/>
        </p:nvSpPr>
        <p:spPr>
          <a:xfrm>
            <a:off x="2577143" y="5860134"/>
            <a:ext cx="961160" cy="261610"/>
          </a:xfrm>
          <a:prstGeom prst="rect">
            <a:avLst/>
          </a:prstGeom>
          <a:noFill/>
        </p:spPr>
        <p:txBody>
          <a:bodyPr wrap="square" lIns="91440" tIns="45720" rIns="91440" bIns="45720" rtlCol="0" anchor="t">
            <a:spAutoFit/>
          </a:bodyPr>
          <a:lstStyle/>
          <a:p>
            <a:r>
              <a:rPr lang="en-US" sz="1100" b="1">
                <a:highlight>
                  <a:srgbClr val="FFFF00"/>
                </a:highlight>
              </a:rPr>
              <a:t>John Smith</a:t>
            </a:r>
          </a:p>
        </p:txBody>
      </p:sp>
      <p:sp>
        <p:nvSpPr>
          <p:cNvPr id="86" name="TextBox 85">
            <a:extLst>
              <a:ext uri="{FF2B5EF4-FFF2-40B4-BE49-F238E27FC236}">
                <a16:creationId xmlns:a16="http://schemas.microsoft.com/office/drawing/2014/main" id="{4D21409B-6E2B-6AB0-D677-1A4CC5A327BD}"/>
              </a:ext>
            </a:extLst>
          </p:cNvPr>
          <p:cNvSpPr txBox="1"/>
          <p:nvPr/>
        </p:nvSpPr>
        <p:spPr>
          <a:xfrm>
            <a:off x="4739159" y="5836231"/>
            <a:ext cx="961160" cy="261610"/>
          </a:xfrm>
          <a:prstGeom prst="rect">
            <a:avLst/>
          </a:prstGeom>
          <a:noFill/>
        </p:spPr>
        <p:txBody>
          <a:bodyPr wrap="square" lIns="91440" tIns="45720" rIns="91440" bIns="45720" rtlCol="0" anchor="t">
            <a:spAutoFit/>
          </a:bodyPr>
          <a:lstStyle/>
          <a:p>
            <a:r>
              <a:rPr lang="en-US" sz="1100" b="1">
                <a:highlight>
                  <a:srgbClr val="FFFF00"/>
                </a:highlight>
                <a:latin typeface="Kunstler Script"/>
              </a:rPr>
              <a:t> J. Smith</a:t>
            </a:r>
          </a:p>
        </p:txBody>
      </p:sp>
      <p:sp>
        <p:nvSpPr>
          <p:cNvPr id="87" name="TextBox 86">
            <a:extLst>
              <a:ext uri="{FF2B5EF4-FFF2-40B4-BE49-F238E27FC236}">
                <a16:creationId xmlns:a16="http://schemas.microsoft.com/office/drawing/2014/main" id="{3936ECD0-949F-9407-B30F-5B353BD26FF2}"/>
              </a:ext>
            </a:extLst>
          </p:cNvPr>
          <p:cNvSpPr txBox="1"/>
          <p:nvPr/>
        </p:nvSpPr>
        <p:spPr>
          <a:xfrm>
            <a:off x="6616994" y="5856223"/>
            <a:ext cx="1327093" cy="261610"/>
          </a:xfrm>
          <a:prstGeom prst="rect">
            <a:avLst/>
          </a:prstGeom>
          <a:noFill/>
        </p:spPr>
        <p:txBody>
          <a:bodyPr wrap="square" rtlCol="0">
            <a:spAutoFit/>
          </a:bodyPr>
          <a:lstStyle/>
          <a:p>
            <a:r>
              <a:rPr lang="en-US" sz="1100" b="1">
                <a:highlight>
                  <a:srgbClr val="FFFF00"/>
                </a:highlight>
              </a:rPr>
              <a:t>Charles Smith </a:t>
            </a:r>
          </a:p>
        </p:txBody>
      </p:sp>
      <p:sp>
        <p:nvSpPr>
          <p:cNvPr id="88" name="TextBox 87">
            <a:extLst>
              <a:ext uri="{FF2B5EF4-FFF2-40B4-BE49-F238E27FC236}">
                <a16:creationId xmlns:a16="http://schemas.microsoft.com/office/drawing/2014/main" id="{F27A27ED-43CA-D8EC-E1CD-62E920EE05B2}"/>
              </a:ext>
            </a:extLst>
          </p:cNvPr>
          <p:cNvSpPr txBox="1"/>
          <p:nvPr/>
        </p:nvSpPr>
        <p:spPr>
          <a:xfrm>
            <a:off x="8609821" y="5832607"/>
            <a:ext cx="961160" cy="261610"/>
          </a:xfrm>
          <a:prstGeom prst="rect">
            <a:avLst/>
          </a:prstGeom>
          <a:noFill/>
        </p:spPr>
        <p:txBody>
          <a:bodyPr wrap="square" rtlCol="0">
            <a:spAutoFit/>
          </a:bodyPr>
          <a:lstStyle/>
          <a:p>
            <a:r>
              <a:rPr lang="en-US" sz="1100" b="1">
                <a:highlight>
                  <a:srgbClr val="FFFF00"/>
                </a:highlight>
                <a:latin typeface="Kunstler Script" panose="030304020206070D0D06" pitchFamily="66" charset="0"/>
              </a:rPr>
              <a:t>CHarlesSmith </a:t>
            </a:r>
          </a:p>
        </p:txBody>
      </p:sp>
      <p:sp>
        <p:nvSpPr>
          <p:cNvPr id="89" name="TextBox 88">
            <a:extLst>
              <a:ext uri="{FF2B5EF4-FFF2-40B4-BE49-F238E27FC236}">
                <a16:creationId xmlns:a16="http://schemas.microsoft.com/office/drawing/2014/main" id="{A4766EA8-7096-11B9-5D00-0F8E750719C0}"/>
              </a:ext>
            </a:extLst>
          </p:cNvPr>
          <p:cNvSpPr txBox="1"/>
          <p:nvPr/>
        </p:nvSpPr>
        <p:spPr>
          <a:xfrm>
            <a:off x="3051259" y="2617946"/>
            <a:ext cx="1420491" cy="246221"/>
          </a:xfrm>
          <a:prstGeom prst="rect">
            <a:avLst/>
          </a:prstGeom>
          <a:noFill/>
        </p:spPr>
        <p:txBody>
          <a:bodyPr wrap="square" rtlCol="0">
            <a:spAutoFit/>
          </a:bodyPr>
          <a:lstStyle/>
          <a:p>
            <a:r>
              <a:rPr lang="en-US" sz="1000" b="1">
                <a:highlight>
                  <a:srgbClr val="FFFF00"/>
                </a:highlight>
              </a:rPr>
              <a:t>X</a:t>
            </a:r>
          </a:p>
        </p:txBody>
      </p:sp>
      <p:sp>
        <p:nvSpPr>
          <p:cNvPr id="90" name="TextBox 89">
            <a:extLst>
              <a:ext uri="{FF2B5EF4-FFF2-40B4-BE49-F238E27FC236}">
                <a16:creationId xmlns:a16="http://schemas.microsoft.com/office/drawing/2014/main" id="{46391EC6-7057-861A-DF17-844BA3B0B4D5}"/>
              </a:ext>
            </a:extLst>
          </p:cNvPr>
          <p:cNvSpPr txBox="1"/>
          <p:nvPr/>
        </p:nvSpPr>
        <p:spPr>
          <a:xfrm>
            <a:off x="6046454" y="2614914"/>
            <a:ext cx="1420491" cy="246221"/>
          </a:xfrm>
          <a:prstGeom prst="rect">
            <a:avLst/>
          </a:prstGeom>
          <a:noFill/>
        </p:spPr>
        <p:txBody>
          <a:bodyPr wrap="square" rtlCol="0">
            <a:spAutoFit/>
          </a:bodyPr>
          <a:lstStyle/>
          <a:p>
            <a:r>
              <a:rPr lang="en-US" sz="1000" b="1">
                <a:highlight>
                  <a:srgbClr val="FFFF00"/>
                </a:highlight>
              </a:rPr>
              <a:t>X</a:t>
            </a:r>
          </a:p>
        </p:txBody>
      </p:sp>
      <p:sp>
        <p:nvSpPr>
          <p:cNvPr id="91" name="TextBox 90">
            <a:extLst>
              <a:ext uri="{FF2B5EF4-FFF2-40B4-BE49-F238E27FC236}">
                <a16:creationId xmlns:a16="http://schemas.microsoft.com/office/drawing/2014/main" id="{EBC06B06-1546-8B8D-20CB-870F84680189}"/>
              </a:ext>
            </a:extLst>
          </p:cNvPr>
          <p:cNvSpPr txBox="1"/>
          <p:nvPr/>
        </p:nvSpPr>
        <p:spPr>
          <a:xfrm>
            <a:off x="5705664" y="2770747"/>
            <a:ext cx="1420491" cy="246221"/>
          </a:xfrm>
          <a:prstGeom prst="rect">
            <a:avLst/>
          </a:prstGeom>
          <a:noFill/>
        </p:spPr>
        <p:txBody>
          <a:bodyPr wrap="square" rtlCol="0">
            <a:spAutoFit/>
          </a:bodyPr>
          <a:lstStyle/>
          <a:p>
            <a:r>
              <a:rPr lang="en-US" sz="1000" b="1">
                <a:highlight>
                  <a:srgbClr val="FFFF00"/>
                </a:highlight>
              </a:rPr>
              <a:t>X</a:t>
            </a:r>
          </a:p>
        </p:txBody>
      </p:sp>
      <p:sp>
        <p:nvSpPr>
          <p:cNvPr id="92" name="TextBox 91">
            <a:extLst>
              <a:ext uri="{FF2B5EF4-FFF2-40B4-BE49-F238E27FC236}">
                <a16:creationId xmlns:a16="http://schemas.microsoft.com/office/drawing/2014/main" id="{7E0C59AB-6120-7F5D-2D65-6B4B5BA6DCF5}"/>
              </a:ext>
            </a:extLst>
          </p:cNvPr>
          <p:cNvSpPr txBox="1"/>
          <p:nvPr/>
        </p:nvSpPr>
        <p:spPr>
          <a:xfrm>
            <a:off x="7401941" y="2629100"/>
            <a:ext cx="1420491" cy="246221"/>
          </a:xfrm>
          <a:prstGeom prst="rect">
            <a:avLst/>
          </a:prstGeom>
          <a:noFill/>
        </p:spPr>
        <p:txBody>
          <a:bodyPr wrap="square" rtlCol="0">
            <a:spAutoFit/>
          </a:bodyPr>
          <a:lstStyle/>
          <a:p>
            <a:r>
              <a:rPr lang="en-US" sz="1000" b="1">
                <a:highlight>
                  <a:srgbClr val="FFFF00"/>
                </a:highlight>
              </a:rPr>
              <a:t>20</a:t>
            </a:r>
          </a:p>
        </p:txBody>
      </p:sp>
      <p:sp>
        <p:nvSpPr>
          <p:cNvPr id="93" name="TextBox 92">
            <a:extLst>
              <a:ext uri="{FF2B5EF4-FFF2-40B4-BE49-F238E27FC236}">
                <a16:creationId xmlns:a16="http://schemas.microsoft.com/office/drawing/2014/main" id="{6463A8AD-46A1-DCF8-92D8-2A21D3F15D6A}"/>
              </a:ext>
            </a:extLst>
          </p:cNvPr>
          <p:cNvSpPr txBox="1"/>
          <p:nvPr/>
        </p:nvSpPr>
        <p:spPr>
          <a:xfrm>
            <a:off x="9467673" y="2620334"/>
            <a:ext cx="1420491" cy="246221"/>
          </a:xfrm>
          <a:prstGeom prst="rect">
            <a:avLst/>
          </a:prstGeom>
          <a:noFill/>
        </p:spPr>
        <p:txBody>
          <a:bodyPr wrap="square" rtlCol="0">
            <a:spAutoFit/>
          </a:bodyPr>
          <a:lstStyle/>
          <a:p>
            <a:r>
              <a:rPr lang="en-US" sz="1000" b="1">
                <a:highlight>
                  <a:srgbClr val="FFFF00"/>
                </a:highlight>
              </a:rPr>
              <a:t>0</a:t>
            </a:r>
          </a:p>
        </p:txBody>
      </p:sp>
      <p:sp>
        <p:nvSpPr>
          <p:cNvPr id="94" name="TextBox 93">
            <a:extLst>
              <a:ext uri="{FF2B5EF4-FFF2-40B4-BE49-F238E27FC236}">
                <a16:creationId xmlns:a16="http://schemas.microsoft.com/office/drawing/2014/main" id="{76A5C3E1-8BDF-1FFE-4052-8F766E2CC2F5}"/>
              </a:ext>
            </a:extLst>
          </p:cNvPr>
          <p:cNvSpPr txBox="1"/>
          <p:nvPr/>
        </p:nvSpPr>
        <p:spPr>
          <a:xfrm>
            <a:off x="7729320" y="2771799"/>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35K</a:t>
            </a:r>
          </a:p>
        </p:txBody>
      </p:sp>
      <p:sp>
        <p:nvSpPr>
          <p:cNvPr id="95" name="TextBox 94">
            <a:extLst>
              <a:ext uri="{FF2B5EF4-FFF2-40B4-BE49-F238E27FC236}">
                <a16:creationId xmlns:a16="http://schemas.microsoft.com/office/drawing/2014/main" id="{63531F78-D92D-2BC5-22F6-E975F5C23BD6}"/>
              </a:ext>
            </a:extLst>
          </p:cNvPr>
          <p:cNvSpPr txBox="1"/>
          <p:nvPr/>
        </p:nvSpPr>
        <p:spPr>
          <a:xfrm>
            <a:off x="9342446" y="2768720"/>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4</a:t>
            </a:r>
          </a:p>
        </p:txBody>
      </p:sp>
      <p:sp>
        <p:nvSpPr>
          <p:cNvPr id="96" name="TextBox 95">
            <a:extLst>
              <a:ext uri="{FF2B5EF4-FFF2-40B4-BE49-F238E27FC236}">
                <a16:creationId xmlns:a16="http://schemas.microsoft.com/office/drawing/2014/main" id="{4E03A00A-28E3-567D-8BDA-103F2ACFC89A}"/>
              </a:ext>
            </a:extLst>
          </p:cNvPr>
          <p:cNvSpPr txBox="1"/>
          <p:nvPr/>
        </p:nvSpPr>
        <p:spPr>
          <a:xfrm>
            <a:off x="8538914" y="2932820"/>
            <a:ext cx="1420491" cy="246221"/>
          </a:xfrm>
          <a:prstGeom prst="rect">
            <a:avLst/>
          </a:prstGeom>
          <a:noFill/>
        </p:spPr>
        <p:txBody>
          <a:bodyPr wrap="square" rtlCol="0">
            <a:spAutoFit/>
          </a:bodyPr>
          <a:lstStyle/>
          <a:p>
            <a:r>
              <a:rPr lang="en-US" sz="1000" b="1">
                <a:highlight>
                  <a:srgbClr val="FFFF00"/>
                </a:highlight>
              </a:rPr>
              <a:t>0</a:t>
            </a:r>
          </a:p>
        </p:txBody>
      </p:sp>
      <p:sp>
        <p:nvSpPr>
          <p:cNvPr id="97" name="TextBox 96">
            <a:extLst>
              <a:ext uri="{FF2B5EF4-FFF2-40B4-BE49-F238E27FC236}">
                <a16:creationId xmlns:a16="http://schemas.microsoft.com/office/drawing/2014/main" id="{3F9A6079-270E-8CBF-58FD-65159E6C05B3}"/>
              </a:ext>
            </a:extLst>
          </p:cNvPr>
          <p:cNvSpPr txBox="1"/>
          <p:nvPr/>
        </p:nvSpPr>
        <p:spPr>
          <a:xfrm>
            <a:off x="9662972" y="2930755"/>
            <a:ext cx="1420491" cy="246221"/>
          </a:xfrm>
          <a:prstGeom prst="rect">
            <a:avLst/>
          </a:prstGeom>
          <a:noFill/>
        </p:spPr>
        <p:txBody>
          <a:bodyPr wrap="square" rtlCol="0">
            <a:spAutoFit/>
          </a:bodyPr>
          <a:lstStyle/>
          <a:p>
            <a:r>
              <a:rPr lang="en-US" sz="1000" b="1">
                <a:highlight>
                  <a:srgbClr val="FFFF00"/>
                </a:highlight>
              </a:rPr>
              <a:t>12</a:t>
            </a:r>
          </a:p>
        </p:txBody>
      </p:sp>
      <p:sp>
        <p:nvSpPr>
          <p:cNvPr id="98" name="TextBox 97">
            <a:extLst>
              <a:ext uri="{FF2B5EF4-FFF2-40B4-BE49-F238E27FC236}">
                <a16:creationId xmlns:a16="http://schemas.microsoft.com/office/drawing/2014/main" id="{15FEA3C9-58BE-1DF1-A41F-F7DB34067AF4}"/>
              </a:ext>
            </a:extLst>
          </p:cNvPr>
          <p:cNvSpPr txBox="1"/>
          <p:nvPr/>
        </p:nvSpPr>
        <p:spPr>
          <a:xfrm>
            <a:off x="4433198" y="2937458"/>
            <a:ext cx="1420491" cy="246221"/>
          </a:xfrm>
          <a:prstGeom prst="rect">
            <a:avLst/>
          </a:prstGeom>
          <a:noFill/>
        </p:spPr>
        <p:txBody>
          <a:bodyPr wrap="square" rtlCol="0">
            <a:spAutoFit/>
          </a:bodyPr>
          <a:lstStyle/>
          <a:p>
            <a:r>
              <a:rPr lang="en-US" sz="1000" b="1">
                <a:highlight>
                  <a:srgbClr val="FFFF00"/>
                </a:highlight>
              </a:rPr>
              <a:t>30</a:t>
            </a:r>
          </a:p>
        </p:txBody>
      </p:sp>
      <p:sp>
        <p:nvSpPr>
          <p:cNvPr id="99" name="TextBox 98">
            <a:extLst>
              <a:ext uri="{FF2B5EF4-FFF2-40B4-BE49-F238E27FC236}">
                <a16:creationId xmlns:a16="http://schemas.microsoft.com/office/drawing/2014/main" id="{29E69B96-D166-652B-7BBE-B0696218BCCE}"/>
              </a:ext>
            </a:extLst>
          </p:cNvPr>
          <p:cNvSpPr txBox="1"/>
          <p:nvPr/>
        </p:nvSpPr>
        <p:spPr>
          <a:xfrm>
            <a:off x="3287389" y="2950785"/>
            <a:ext cx="961160" cy="246221"/>
          </a:xfrm>
          <a:prstGeom prst="rect">
            <a:avLst/>
          </a:prstGeom>
          <a:noFill/>
        </p:spPr>
        <p:txBody>
          <a:bodyPr wrap="square" rtlCol="0">
            <a:spAutoFit/>
          </a:bodyPr>
          <a:lstStyle/>
          <a:p>
            <a:r>
              <a:rPr lang="en-US" sz="1000" b="1">
                <a:highlight>
                  <a:srgbClr val="FFFF00"/>
                </a:highlight>
              </a:rPr>
              <a:t>11</a:t>
            </a:r>
          </a:p>
        </p:txBody>
      </p:sp>
      <p:sp>
        <p:nvSpPr>
          <p:cNvPr id="100" name="TextBox 99">
            <a:extLst>
              <a:ext uri="{FF2B5EF4-FFF2-40B4-BE49-F238E27FC236}">
                <a16:creationId xmlns:a16="http://schemas.microsoft.com/office/drawing/2014/main" id="{86887A92-B8D5-C11E-A6A2-F10DCA91E03A}"/>
              </a:ext>
            </a:extLst>
          </p:cNvPr>
          <p:cNvSpPr txBox="1"/>
          <p:nvPr/>
        </p:nvSpPr>
        <p:spPr>
          <a:xfrm>
            <a:off x="5629665" y="2984929"/>
            <a:ext cx="1420491" cy="246221"/>
          </a:xfrm>
          <a:prstGeom prst="rect">
            <a:avLst/>
          </a:prstGeom>
          <a:noFill/>
        </p:spPr>
        <p:txBody>
          <a:bodyPr wrap="square" rtlCol="0">
            <a:spAutoFit/>
          </a:bodyPr>
          <a:lstStyle/>
          <a:p>
            <a:r>
              <a:rPr lang="en-US" sz="1000" b="1">
                <a:highlight>
                  <a:srgbClr val="FFFF00"/>
                </a:highlight>
              </a:rPr>
              <a:t>30</a:t>
            </a:r>
          </a:p>
        </p:txBody>
      </p:sp>
      <p:sp>
        <p:nvSpPr>
          <p:cNvPr id="3" name="TextBox 2">
            <a:extLst>
              <a:ext uri="{FF2B5EF4-FFF2-40B4-BE49-F238E27FC236}">
                <a16:creationId xmlns:a16="http://schemas.microsoft.com/office/drawing/2014/main" id="{1A768B4E-4F56-A0E3-3D9D-D7F68F7DD9C5}"/>
              </a:ext>
            </a:extLst>
          </p:cNvPr>
          <p:cNvSpPr txBox="1"/>
          <p:nvPr/>
        </p:nvSpPr>
        <p:spPr>
          <a:xfrm>
            <a:off x="5112285" y="2458448"/>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KB-105</a:t>
            </a:r>
          </a:p>
        </p:txBody>
      </p:sp>
      <p:sp>
        <p:nvSpPr>
          <p:cNvPr id="4" name="TextBox 3">
            <a:extLst>
              <a:ext uri="{FF2B5EF4-FFF2-40B4-BE49-F238E27FC236}">
                <a16:creationId xmlns:a16="http://schemas.microsoft.com/office/drawing/2014/main" id="{EB840819-2B2D-170D-B32B-0B95DD2028BB}"/>
              </a:ext>
            </a:extLst>
          </p:cNvPr>
          <p:cNvSpPr txBox="1"/>
          <p:nvPr/>
        </p:nvSpPr>
        <p:spPr>
          <a:xfrm>
            <a:off x="6350378" y="3507236"/>
            <a:ext cx="1420491" cy="246221"/>
          </a:xfrm>
          <a:prstGeom prst="rect">
            <a:avLst/>
          </a:prstGeom>
          <a:noFill/>
        </p:spPr>
        <p:txBody>
          <a:bodyPr wrap="square" lIns="91440" tIns="45720" rIns="91440" bIns="45720" rtlCol="0" anchor="t">
            <a:spAutoFit/>
          </a:bodyPr>
          <a:lstStyle/>
          <a:p>
            <a:r>
              <a:rPr lang="en-US" sz="1000" b="1">
                <a:highlight>
                  <a:srgbClr val="FFFF00"/>
                </a:highlight>
              </a:rPr>
              <a:t>0</a:t>
            </a:r>
            <a:endParaRPr lang="en-US" sz="1000" b="1">
              <a:highlight>
                <a:srgbClr val="FFFF00"/>
              </a:highlight>
              <a:ea typeface="Calibri"/>
              <a:cs typeface="Calibri"/>
            </a:endParaRPr>
          </a:p>
        </p:txBody>
      </p:sp>
      <p:sp>
        <p:nvSpPr>
          <p:cNvPr id="5" name="TextBox 4">
            <a:extLst>
              <a:ext uri="{FF2B5EF4-FFF2-40B4-BE49-F238E27FC236}">
                <a16:creationId xmlns:a16="http://schemas.microsoft.com/office/drawing/2014/main" id="{3EDD6078-D894-68F8-6885-5C0C68946300}"/>
              </a:ext>
            </a:extLst>
          </p:cNvPr>
          <p:cNvSpPr txBox="1"/>
          <p:nvPr/>
        </p:nvSpPr>
        <p:spPr>
          <a:xfrm>
            <a:off x="6314658" y="3697736"/>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a:t>
            </a:r>
          </a:p>
        </p:txBody>
      </p:sp>
      <p:sp>
        <p:nvSpPr>
          <p:cNvPr id="9" name="TextBox 8">
            <a:extLst>
              <a:ext uri="{FF2B5EF4-FFF2-40B4-BE49-F238E27FC236}">
                <a16:creationId xmlns:a16="http://schemas.microsoft.com/office/drawing/2014/main" id="{C11BE200-BC76-97BB-43D9-3A5CAB50BDC8}"/>
              </a:ext>
            </a:extLst>
          </p:cNvPr>
          <p:cNvSpPr txBox="1"/>
          <p:nvPr/>
        </p:nvSpPr>
        <p:spPr>
          <a:xfrm>
            <a:off x="6314657" y="3866304"/>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a:t>
            </a:r>
          </a:p>
        </p:txBody>
      </p:sp>
      <p:sp>
        <p:nvSpPr>
          <p:cNvPr id="18" name="TextBox 17">
            <a:extLst>
              <a:ext uri="{FF2B5EF4-FFF2-40B4-BE49-F238E27FC236}">
                <a16:creationId xmlns:a16="http://schemas.microsoft.com/office/drawing/2014/main" id="{FA0D25C5-3A7A-3F67-1026-655925F7AE80}"/>
              </a:ext>
            </a:extLst>
          </p:cNvPr>
          <p:cNvSpPr txBox="1"/>
          <p:nvPr/>
        </p:nvSpPr>
        <p:spPr>
          <a:xfrm>
            <a:off x="6314657" y="4227564"/>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a:t>
            </a:r>
          </a:p>
        </p:txBody>
      </p:sp>
      <p:sp>
        <p:nvSpPr>
          <p:cNvPr id="28" name="TextBox 27">
            <a:extLst>
              <a:ext uri="{FF2B5EF4-FFF2-40B4-BE49-F238E27FC236}">
                <a16:creationId xmlns:a16="http://schemas.microsoft.com/office/drawing/2014/main" id="{6FE67BD2-1CCF-E0A2-7B92-1940CEFA7548}"/>
              </a:ext>
            </a:extLst>
          </p:cNvPr>
          <p:cNvSpPr txBox="1"/>
          <p:nvPr/>
        </p:nvSpPr>
        <p:spPr>
          <a:xfrm>
            <a:off x="6314657" y="4043018"/>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a:t>
            </a:r>
          </a:p>
        </p:txBody>
      </p:sp>
      <p:sp>
        <p:nvSpPr>
          <p:cNvPr id="44" name="TextBox 43">
            <a:extLst>
              <a:ext uri="{FF2B5EF4-FFF2-40B4-BE49-F238E27FC236}">
                <a16:creationId xmlns:a16="http://schemas.microsoft.com/office/drawing/2014/main" id="{BB01D6DB-665D-4AE6-B813-272F3CC00B46}"/>
              </a:ext>
            </a:extLst>
          </p:cNvPr>
          <p:cNvSpPr txBox="1"/>
          <p:nvPr/>
        </p:nvSpPr>
        <p:spPr>
          <a:xfrm>
            <a:off x="4649274" y="4408125"/>
            <a:ext cx="1420491" cy="246221"/>
          </a:xfrm>
          <a:prstGeom prst="rect">
            <a:avLst/>
          </a:prstGeom>
          <a:noFill/>
        </p:spPr>
        <p:txBody>
          <a:bodyPr wrap="square" lIns="91440" tIns="45720" rIns="91440" bIns="45720" rtlCol="0" anchor="t">
            <a:spAutoFit/>
          </a:bodyPr>
          <a:lstStyle/>
          <a:p>
            <a:r>
              <a:rPr lang="en-US" sz="1000" b="1">
                <a:highlight>
                  <a:srgbClr val="FFFF00"/>
                </a:highlight>
              </a:rPr>
              <a:t>28000</a:t>
            </a:r>
          </a:p>
        </p:txBody>
      </p:sp>
      <p:sp>
        <p:nvSpPr>
          <p:cNvPr id="52" name="TextBox 51">
            <a:extLst>
              <a:ext uri="{FF2B5EF4-FFF2-40B4-BE49-F238E27FC236}">
                <a16:creationId xmlns:a16="http://schemas.microsoft.com/office/drawing/2014/main" id="{3C801B90-DD30-D1F6-58DF-E464292BE4B9}"/>
              </a:ext>
            </a:extLst>
          </p:cNvPr>
          <p:cNvSpPr txBox="1"/>
          <p:nvPr/>
        </p:nvSpPr>
        <p:spPr>
          <a:xfrm>
            <a:off x="5411274" y="4408124"/>
            <a:ext cx="1420491" cy="246221"/>
          </a:xfrm>
          <a:prstGeom prst="rect">
            <a:avLst/>
          </a:prstGeom>
          <a:noFill/>
        </p:spPr>
        <p:txBody>
          <a:bodyPr wrap="square" lIns="91440" tIns="45720" rIns="91440" bIns="45720" rtlCol="0" anchor="t">
            <a:spAutoFit/>
          </a:bodyPr>
          <a:lstStyle/>
          <a:p>
            <a:r>
              <a:rPr lang="en-US" sz="1000" b="1">
                <a:highlight>
                  <a:srgbClr val="FFFF00"/>
                </a:highlight>
              </a:rPr>
              <a:t>28020</a:t>
            </a:r>
          </a:p>
        </p:txBody>
      </p:sp>
      <p:sp>
        <p:nvSpPr>
          <p:cNvPr id="57" name="TextBox 56">
            <a:extLst>
              <a:ext uri="{FF2B5EF4-FFF2-40B4-BE49-F238E27FC236}">
                <a16:creationId xmlns:a16="http://schemas.microsoft.com/office/drawing/2014/main" id="{2F7181C3-600B-5D01-6D7A-0FFC646174B8}"/>
              </a:ext>
            </a:extLst>
          </p:cNvPr>
          <p:cNvSpPr txBox="1"/>
          <p:nvPr/>
        </p:nvSpPr>
        <p:spPr>
          <a:xfrm>
            <a:off x="5411274" y="4574810"/>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16000</a:t>
            </a:r>
          </a:p>
        </p:txBody>
      </p:sp>
      <p:sp>
        <p:nvSpPr>
          <p:cNvPr id="58" name="TextBox 57">
            <a:extLst>
              <a:ext uri="{FF2B5EF4-FFF2-40B4-BE49-F238E27FC236}">
                <a16:creationId xmlns:a16="http://schemas.microsoft.com/office/drawing/2014/main" id="{EFA31D44-D811-260E-0B96-78F4D85EAA28}"/>
              </a:ext>
            </a:extLst>
          </p:cNvPr>
          <p:cNvSpPr txBox="1"/>
          <p:nvPr/>
        </p:nvSpPr>
        <p:spPr>
          <a:xfrm>
            <a:off x="4643321" y="4574811"/>
            <a:ext cx="1420491" cy="246221"/>
          </a:xfrm>
          <a:prstGeom prst="rect">
            <a:avLst/>
          </a:prstGeom>
          <a:noFill/>
        </p:spPr>
        <p:txBody>
          <a:bodyPr wrap="square" lIns="91440" tIns="45720" rIns="91440" bIns="45720" rtlCol="0" anchor="t">
            <a:spAutoFit/>
          </a:bodyPr>
          <a:lstStyle/>
          <a:p>
            <a:r>
              <a:rPr lang="en-US" sz="1000" b="1">
                <a:highlight>
                  <a:srgbClr val="FFFF00"/>
                </a:highlight>
              </a:rPr>
              <a:t>16000</a:t>
            </a:r>
          </a:p>
        </p:txBody>
      </p:sp>
      <p:sp>
        <p:nvSpPr>
          <p:cNvPr id="63" name="TextBox 62">
            <a:extLst>
              <a:ext uri="{FF2B5EF4-FFF2-40B4-BE49-F238E27FC236}">
                <a16:creationId xmlns:a16="http://schemas.microsoft.com/office/drawing/2014/main" id="{7F9C5BE3-30B3-7724-A3A7-88875CE5AAE5}"/>
              </a:ext>
            </a:extLst>
          </p:cNvPr>
          <p:cNvSpPr txBox="1"/>
          <p:nvPr/>
        </p:nvSpPr>
        <p:spPr>
          <a:xfrm>
            <a:off x="6314656" y="4406158"/>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a:t>
            </a:r>
          </a:p>
        </p:txBody>
      </p:sp>
      <p:sp>
        <p:nvSpPr>
          <p:cNvPr id="68" name="TextBox 67">
            <a:extLst>
              <a:ext uri="{FF2B5EF4-FFF2-40B4-BE49-F238E27FC236}">
                <a16:creationId xmlns:a16="http://schemas.microsoft.com/office/drawing/2014/main" id="{AC7E99C6-7D59-7623-3EB9-C30E2E1CFBA2}"/>
              </a:ext>
            </a:extLst>
          </p:cNvPr>
          <p:cNvSpPr txBox="1"/>
          <p:nvPr/>
        </p:nvSpPr>
        <p:spPr>
          <a:xfrm>
            <a:off x="6314656" y="4572845"/>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0</a:t>
            </a:r>
          </a:p>
        </p:txBody>
      </p:sp>
      <p:sp>
        <p:nvSpPr>
          <p:cNvPr id="83" name="TextBox 82">
            <a:extLst>
              <a:ext uri="{FF2B5EF4-FFF2-40B4-BE49-F238E27FC236}">
                <a16:creationId xmlns:a16="http://schemas.microsoft.com/office/drawing/2014/main" id="{17D6B079-07E4-DC01-F0A9-2117F431ECF4}"/>
              </a:ext>
            </a:extLst>
          </p:cNvPr>
          <p:cNvSpPr txBox="1"/>
          <p:nvPr/>
        </p:nvSpPr>
        <p:spPr>
          <a:xfrm>
            <a:off x="7866587" y="4226078"/>
            <a:ext cx="1420491" cy="246221"/>
          </a:xfrm>
          <a:prstGeom prst="rect">
            <a:avLst/>
          </a:prstGeom>
          <a:noFill/>
        </p:spPr>
        <p:txBody>
          <a:bodyPr wrap="square" lIns="91440" tIns="45720" rIns="91440" bIns="45720" rtlCol="0" anchor="t">
            <a:spAutoFit/>
          </a:bodyPr>
          <a:lstStyle/>
          <a:p>
            <a:r>
              <a:rPr lang="en-US" sz="1000" b="1">
                <a:highlight>
                  <a:srgbClr val="FFFF00"/>
                </a:highlight>
              </a:rPr>
              <a:t>24000</a:t>
            </a:r>
          </a:p>
        </p:txBody>
      </p:sp>
      <p:sp>
        <p:nvSpPr>
          <p:cNvPr id="101" name="TextBox 100">
            <a:extLst>
              <a:ext uri="{FF2B5EF4-FFF2-40B4-BE49-F238E27FC236}">
                <a16:creationId xmlns:a16="http://schemas.microsoft.com/office/drawing/2014/main" id="{8529A54B-A036-3C29-5E71-DE065BE12F31}"/>
              </a:ext>
            </a:extLst>
          </p:cNvPr>
          <p:cNvSpPr txBox="1"/>
          <p:nvPr/>
        </p:nvSpPr>
        <p:spPr>
          <a:xfrm>
            <a:off x="8713810" y="4226077"/>
            <a:ext cx="1420491" cy="246221"/>
          </a:xfrm>
          <a:prstGeom prst="rect">
            <a:avLst/>
          </a:prstGeom>
          <a:noFill/>
        </p:spPr>
        <p:txBody>
          <a:bodyPr wrap="square" lIns="91440" tIns="45720" rIns="91440" bIns="45720" rtlCol="0" anchor="t">
            <a:spAutoFit/>
          </a:bodyPr>
          <a:lstStyle/>
          <a:p>
            <a:r>
              <a:rPr lang="en-US" sz="1000" b="1">
                <a:highlight>
                  <a:srgbClr val="FFFF00"/>
                </a:highlight>
              </a:rPr>
              <a:t>24020</a:t>
            </a:r>
          </a:p>
        </p:txBody>
      </p:sp>
      <p:sp>
        <p:nvSpPr>
          <p:cNvPr id="102" name="TextBox 101">
            <a:extLst>
              <a:ext uri="{FF2B5EF4-FFF2-40B4-BE49-F238E27FC236}">
                <a16:creationId xmlns:a16="http://schemas.microsoft.com/office/drawing/2014/main" id="{0F6B1976-97DE-C3A1-375D-23FA3D077B3A}"/>
              </a:ext>
            </a:extLst>
          </p:cNvPr>
          <p:cNvSpPr txBox="1"/>
          <p:nvPr/>
        </p:nvSpPr>
        <p:spPr>
          <a:xfrm>
            <a:off x="7866587" y="4406552"/>
            <a:ext cx="1420491" cy="246221"/>
          </a:xfrm>
          <a:prstGeom prst="rect">
            <a:avLst/>
          </a:prstGeom>
          <a:noFill/>
        </p:spPr>
        <p:txBody>
          <a:bodyPr wrap="square" lIns="91440" tIns="45720" rIns="91440" bIns="45720" rtlCol="0" anchor="t">
            <a:spAutoFit/>
          </a:bodyPr>
          <a:lstStyle/>
          <a:p>
            <a:r>
              <a:rPr lang="en-US" sz="1000" b="1">
                <a:highlight>
                  <a:srgbClr val="FFFF00"/>
                </a:highlight>
              </a:rPr>
              <a:t>28000</a:t>
            </a:r>
          </a:p>
        </p:txBody>
      </p:sp>
      <p:sp>
        <p:nvSpPr>
          <p:cNvPr id="103" name="TextBox 102">
            <a:extLst>
              <a:ext uri="{FF2B5EF4-FFF2-40B4-BE49-F238E27FC236}">
                <a16:creationId xmlns:a16="http://schemas.microsoft.com/office/drawing/2014/main" id="{84D5DB39-4C28-F67E-F1E8-EEAAADA79813}"/>
              </a:ext>
            </a:extLst>
          </p:cNvPr>
          <p:cNvSpPr txBox="1"/>
          <p:nvPr/>
        </p:nvSpPr>
        <p:spPr>
          <a:xfrm>
            <a:off x="8713810" y="4406551"/>
            <a:ext cx="1420491" cy="246221"/>
          </a:xfrm>
          <a:prstGeom prst="rect">
            <a:avLst/>
          </a:prstGeom>
          <a:noFill/>
        </p:spPr>
        <p:txBody>
          <a:bodyPr wrap="square" lIns="91440" tIns="45720" rIns="91440" bIns="45720" rtlCol="0" anchor="t">
            <a:spAutoFit/>
          </a:bodyPr>
          <a:lstStyle/>
          <a:p>
            <a:r>
              <a:rPr lang="en-US" sz="1000" b="1">
                <a:highlight>
                  <a:srgbClr val="FFFF00"/>
                </a:highlight>
              </a:rPr>
              <a:t>28020</a:t>
            </a:r>
          </a:p>
        </p:txBody>
      </p:sp>
      <p:sp>
        <p:nvSpPr>
          <p:cNvPr id="104" name="TextBox 103">
            <a:extLst>
              <a:ext uri="{FF2B5EF4-FFF2-40B4-BE49-F238E27FC236}">
                <a16:creationId xmlns:a16="http://schemas.microsoft.com/office/drawing/2014/main" id="{FEC9CF4D-7AD0-56FF-F942-0777234350E1}"/>
              </a:ext>
            </a:extLst>
          </p:cNvPr>
          <p:cNvSpPr txBox="1"/>
          <p:nvPr/>
        </p:nvSpPr>
        <p:spPr>
          <a:xfrm>
            <a:off x="7876613" y="4576999"/>
            <a:ext cx="1420491" cy="246221"/>
          </a:xfrm>
          <a:prstGeom prst="rect">
            <a:avLst/>
          </a:prstGeom>
          <a:noFill/>
        </p:spPr>
        <p:txBody>
          <a:bodyPr wrap="square" lIns="91440" tIns="45720" rIns="91440" bIns="45720" rtlCol="0" anchor="t">
            <a:spAutoFit/>
          </a:bodyPr>
          <a:lstStyle/>
          <a:p>
            <a:r>
              <a:rPr lang="en-US" sz="1000" b="1">
                <a:highlight>
                  <a:srgbClr val="FFFF00"/>
                </a:highlight>
              </a:rPr>
              <a:t>16000</a:t>
            </a:r>
          </a:p>
        </p:txBody>
      </p:sp>
      <p:sp>
        <p:nvSpPr>
          <p:cNvPr id="105" name="TextBox 104">
            <a:extLst>
              <a:ext uri="{FF2B5EF4-FFF2-40B4-BE49-F238E27FC236}">
                <a16:creationId xmlns:a16="http://schemas.microsoft.com/office/drawing/2014/main" id="{E6B9F82C-B793-02D9-5A89-6A591D559341}"/>
              </a:ext>
            </a:extLst>
          </p:cNvPr>
          <p:cNvSpPr txBox="1"/>
          <p:nvPr/>
        </p:nvSpPr>
        <p:spPr>
          <a:xfrm>
            <a:off x="8713809" y="4576998"/>
            <a:ext cx="1420491" cy="246221"/>
          </a:xfrm>
          <a:prstGeom prst="rect">
            <a:avLst/>
          </a:prstGeom>
          <a:noFill/>
        </p:spPr>
        <p:txBody>
          <a:bodyPr wrap="square" lIns="91440" tIns="45720" rIns="91440" bIns="45720" rtlCol="0" anchor="t">
            <a:spAutoFit/>
          </a:bodyPr>
          <a:lstStyle/>
          <a:p>
            <a:r>
              <a:rPr lang="en-US" sz="1000" b="1">
                <a:highlight>
                  <a:srgbClr val="FFFF00"/>
                </a:highlight>
              </a:rPr>
              <a:t>16000</a:t>
            </a:r>
          </a:p>
        </p:txBody>
      </p:sp>
      <p:sp>
        <p:nvSpPr>
          <p:cNvPr id="107" name="TextBox 106">
            <a:extLst>
              <a:ext uri="{FF2B5EF4-FFF2-40B4-BE49-F238E27FC236}">
                <a16:creationId xmlns:a16="http://schemas.microsoft.com/office/drawing/2014/main" id="{32522F2E-4929-423E-D70D-ACB4EF2846CA}"/>
              </a:ext>
            </a:extLst>
          </p:cNvPr>
          <p:cNvSpPr txBox="1"/>
          <p:nvPr/>
        </p:nvSpPr>
        <p:spPr>
          <a:xfrm>
            <a:off x="9573839" y="3331776"/>
            <a:ext cx="1420491" cy="246221"/>
          </a:xfrm>
          <a:prstGeom prst="rect">
            <a:avLst/>
          </a:prstGeom>
          <a:noFill/>
        </p:spPr>
        <p:txBody>
          <a:bodyPr wrap="square" lIns="91440" tIns="45720" rIns="91440" bIns="45720" rtlCol="0" anchor="t">
            <a:spAutoFit/>
          </a:bodyPr>
          <a:lstStyle/>
          <a:p>
            <a:r>
              <a:rPr lang="en-US" sz="1000" b="1">
                <a:highlight>
                  <a:srgbClr val="FFFF00"/>
                </a:highlight>
              </a:rPr>
              <a:t>0</a:t>
            </a:r>
            <a:endParaRPr lang="en-US" sz="1000" b="1">
              <a:highlight>
                <a:srgbClr val="FFFF00"/>
              </a:highlight>
              <a:ea typeface="Calibri"/>
              <a:cs typeface="Calibri"/>
            </a:endParaRPr>
          </a:p>
        </p:txBody>
      </p:sp>
      <p:sp>
        <p:nvSpPr>
          <p:cNvPr id="108" name="TextBox 107">
            <a:extLst>
              <a:ext uri="{FF2B5EF4-FFF2-40B4-BE49-F238E27FC236}">
                <a16:creationId xmlns:a16="http://schemas.microsoft.com/office/drawing/2014/main" id="{D5C26F62-4E72-9644-1E58-5B3C19F0F7F4}"/>
              </a:ext>
            </a:extLst>
          </p:cNvPr>
          <p:cNvSpPr txBox="1"/>
          <p:nvPr/>
        </p:nvSpPr>
        <p:spPr>
          <a:xfrm>
            <a:off x="9573838" y="3507236"/>
            <a:ext cx="1420491" cy="246221"/>
          </a:xfrm>
          <a:prstGeom prst="rect">
            <a:avLst/>
          </a:prstGeom>
          <a:noFill/>
        </p:spPr>
        <p:txBody>
          <a:bodyPr wrap="square" lIns="91440" tIns="45720" rIns="91440" bIns="45720" rtlCol="0" anchor="t">
            <a:spAutoFit/>
          </a:bodyPr>
          <a:lstStyle/>
          <a:p>
            <a:r>
              <a:rPr lang="en-US" sz="1000" b="1">
                <a:highlight>
                  <a:srgbClr val="FFFF00"/>
                </a:highlight>
              </a:rPr>
              <a:t>0</a:t>
            </a:r>
            <a:endParaRPr lang="en-US" sz="1000" b="1">
              <a:highlight>
                <a:srgbClr val="FFFF00"/>
              </a:highlight>
              <a:ea typeface="Calibri"/>
              <a:cs typeface="Calibri"/>
            </a:endParaRPr>
          </a:p>
        </p:txBody>
      </p:sp>
      <p:sp>
        <p:nvSpPr>
          <p:cNvPr id="110" name="TextBox 109">
            <a:extLst>
              <a:ext uri="{FF2B5EF4-FFF2-40B4-BE49-F238E27FC236}">
                <a16:creationId xmlns:a16="http://schemas.microsoft.com/office/drawing/2014/main" id="{92EBE616-FFE6-EBE8-6318-BB44C28F1316}"/>
              </a:ext>
            </a:extLst>
          </p:cNvPr>
          <p:cNvSpPr txBox="1"/>
          <p:nvPr/>
        </p:nvSpPr>
        <p:spPr>
          <a:xfrm>
            <a:off x="9513052" y="3697735"/>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a:t>
            </a:r>
          </a:p>
        </p:txBody>
      </p:sp>
      <p:sp>
        <p:nvSpPr>
          <p:cNvPr id="111" name="TextBox 110">
            <a:extLst>
              <a:ext uri="{FF2B5EF4-FFF2-40B4-BE49-F238E27FC236}">
                <a16:creationId xmlns:a16="http://schemas.microsoft.com/office/drawing/2014/main" id="{666F46EC-35C7-1EEE-7C02-C5ECCDAE8D79}"/>
              </a:ext>
            </a:extLst>
          </p:cNvPr>
          <p:cNvSpPr txBox="1"/>
          <p:nvPr/>
        </p:nvSpPr>
        <p:spPr>
          <a:xfrm>
            <a:off x="9513053" y="3868183"/>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a:t>
            </a:r>
          </a:p>
        </p:txBody>
      </p:sp>
      <p:sp>
        <p:nvSpPr>
          <p:cNvPr id="112" name="TextBox 111">
            <a:extLst>
              <a:ext uri="{FF2B5EF4-FFF2-40B4-BE49-F238E27FC236}">
                <a16:creationId xmlns:a16="http://schemas.microsoft.com/office/drawing/2014/main" id="{CC9C4FA0-E923-8B4E-75E7-F145D6612B1B}"/>
              </a:ext>
            </a:extLst>
          </p:cNvPr>
          <p:cNvSpPr txBox="1"/>
          <p:nvPr/>
        </p:nvSpPr>
        <p:spPr>
          <a:xfrm>
            <a:off x="9513052" y="4043643"/>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a:t>
            </a:r>
          </a:p>
        </p:txBody>
      </p:sp>
      <p:sp>
        <p:nvSpPr>
          <p:cNvPr id="113" name="TextBox 112">
            <a:extLst>
              <a:ext uri="{FF2B5EF4-FFF2-40B4-BE49-F238E27FC236}">
                <a16:creationId xmlns:a16="http://schemas.microsoft.com/office/drawing/2014/main" id="{84BB9E70-5FED-0066-A996-8EE954B80D69}"/>
              </a:ext>
            </a:extLst>
          </p:cNvPr>
          <p:cNvSpPr txBox="1"/>
          <p:nvPr/>
        </p:nvSpPr>
        <p:spPr>
          <a:xfrm>
            <a:off x="9513051" y="4224116"/>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a:t>
            </a:r>
          </a:p>
        </p:txBody>
      </p:sp>
      <p:sp>
        <p:nvSpPr>
          <p:cNvPr id="114" name="TextBox 113">
            <a:extLst>
              <a:ext uri="{FF2B5EF4-FFF2-40B4-BE49-F238E27FC236}">
                <a16:creationId xmlns:a16="http://schemas.microsoft.com/office/drawing/2014/main" id="{5CBEFB76-DFC7-1487-6A90-A78B294905C0}"/>
              </a:ext>
            </a:extLst>
          </p:cNvPr>
          <p:cNvSpPr txBox="1"/>
          <p:nvPr/>
        </p:nvSpPr>
        <p:spPr>
          <a:xfrm>
            <a:off x="9513050" y="4404589"/>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+20</a:t>
            </a:r>
          </a:p>
        </p:txBody>
      </p:sp>
      <p:sp>
        <p:nvSpPr>
          <p:cNvPr id="115" name="TextBox 114">
            <a:extLst>
              <a:ext uri="{FF2B5EF4-FFF2-40B4-BE49-F238E27FC236}">
                <a16:creationId xmlns:a16="http://schemas.microsoft.com/office/drawing/2014/main" id="{99F135FE-0E35-4E22-253C-305E96E221BC}"/>
              </a:ext>
            </a:extLst>
          </p:cNvPr>
          <p:cNvSpPr txBox="1"/>
          <p:nvPr/>
        </p:nvSpPr>
        <p:spPr>
          <a:xfrm>
            <a:off x="9573838" y="4575039"/>
            <a:ext cx="1420491" cy="246221"/>
          </a:xfrm>
          <a:prstGeom prst="rect">
            <a:avLst/>
          </a:prstGeom>
          <a:noFill/>
        </p:spPr>
        <p:txBody>
          <a:bodyPr wrap="square" lIns="91440" tIns="45720" rIns="91440" bIns="45720" rtlCol="0" anchor="t">
            <a:spAutoFit/>
          </a:bodyPr>
          <a:lstStyle/>
          <a:p>
            <a:r>
              <a:rPr lang="en-US" sz="1000" b="1">
                <a:highlight>
                  <a:srgbClr val="FFFF00"/>
                </a:highlight>
              </a:rPr>
              <a:t>0</a:t>
            </a:r>
            <a:endParaRPr lang="en-US" sz="1000" b="1">
              <a:highlight>
                <a:srgbClr val="FFFF00"/>
              </a:highlight>
              <a:ea typeface="Calibri"/>
              <a:cs typeface="Calibri"/>
            </a:endParaRPr>
          </a:p>
        </p:txBody>
      </p:sp>
      <p:sp>
        <p:nvSpPr>
          <p:cNvPr id="118" name="TextBox 117">
            <a:extLst>
              <a:ext uri="{FF2B5EF4-FFF2-40B4-BE49-F238E27FC236}">
                <a16:creationId xmlns:a16="http://schemas.microsoft.com/office/drawing/2014/main" id="{BEAEE440-D26C-AA92-C52E-286836D2A0FB}"/>
              </a:ext>
            </a:extLst>
          </p:cNvPr>
          <p:cNvSpPr txBox="1"/>
          <p:nvPr/>
        </p:nvSpPr>
        <p:spPr>
          <a:xfrm>
            <a:off x="5103790" y="5466034"/>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52040</a:t>
            </a:r>
          </a:p>
        </p:txBody>
      </p:sp>
      <p:sp>
        <p:nvSpPr>
          <p:cNvPr id="119" name="TextBox 118">
            <a:extLst>
              <a:ext uri="{FF2B5EF4-FFF2-40B4-BE49-F238E27FC236}">
                <a16:creationId xmlns:a16="http://schemas.microsoft.com/office/drawing/2014/main" id="{317D7952-8201-DF03-AD20-39C69B77569C}"/>
              </a:ext>
            </a:extLst>
          </p:cNvPr>
          <p:cNvSpPr txBox="1"/>
          <p:nvPr/>
        </p:nvSpPr>
        <p:spPr>
          <a:xfrm>
            <a:off x="6137932" y="5119052"/>
            <a:ext cx="1420491" cy="246221"/>
          </a:xfrm>
          <a:prstGeom prst="rect">
            <a:avLst/>
          </a:prstGeom>
          <a:noFill/>
        </p:spPr>
        <p:txBody>
          <a:bodyPr wrap="square" lIns="91440" tIns="45720" rIns="91440" bIns="45720" rtlCol="0" anchor="t">
            <a:spAutoFit/>
          </a:bodyPr>
          <a:lstStyle/>
          <a:p>
            <a:r>
              <a:rPr lang="en-US" sz="1000" b="1">
                <a:highlight>
                  <a:srgbClr val="FFFF00"/>
                </a:highlight>
              </a:rPr>
              <a:t>24040</a:t>
            </a:r>
          </a:p>
        </p:txBody>
      </p:sp>
      <p:sp>
        <p:nvSpPr>
          <p:cNvPr id="120" name="TextBox 119">
            <a:extLst>
              <a:ext uri="{FF2B5EF4-FFF2-40B4-BE49-F238E27FC236}">
                <a16:creationId xmlns:a16="http://schemas.microsoft.com/office/drawing/2014/main" id="{08ED23EA-B43A-3D2B-80B4-B8CE934C7575}"/>
              </a:ext>
            </a:extLst>
          </p:cNvPr>
          <p:cNvSpPr txBox="1"/>
          <p:nvPr/>
        </p:nvSpPr>
        <p:spPr>
          <a:xfrm>
            <a:off x="6137932" y="5282338"/>
            <a:ext cx="1420491" cy="246221"/>
          </a:xfrm>
          <a:prstGeom prst="rect">
            <a:avLst/>
          </a:prstGeom>
          <a:noFill/>
        </p:spPr>
        <p:txBody>
          <a:bodyPr wrap="square" lIns="91440" tIns="45720" rIns="91440" bIns="45720" rtlCol="0" anchor="t">
            <a:spAutoFit/>
          </a:bodyPr>
          <a:lstStyle/>
          <a:p>
            <a:r>
              <a:rPr lang="en-US" sz="1000" b="1">
                <a:highlight>
                  <a:srgbClr val="FFFF00"/>
                </a:highlight>
              </a:rPr>
              <a:t>28000</a:t>
            </a:r>
          </a:p>
        </p:txBody>
      </p:sp>
      <p:sp>
        <p:nvSpPr>
          <p:cNvPr id="121" name="TextBox 120">
            <a:extLst>
              <a:ext uri="{FF2B5EF4-FFF2-40B4-BE49-F238E27FC236}">
                <a16:creationId xmlns:a16="http://schemas.microsoft.com/office/drawing/2014/main" id="{861C598E-9603-3E39-E8BB-EF8236034C46}"/>
              </a:ext>
            </a:extLst>
          </p:cNvPr>
          <p:cNvSpPr txBox="1"/>
          <p:nvPr/>
        </p:nvSpPr>
        <p:spPr>
          <a:xfrm>
            <a:off x="6124325" y="5466034"/>
            <a:ext cx="1420491" cy="246221"/>
          </a:xfrm>
          <a:prstGeom prst="rect">
            <a:avLst/>
          </a:prstGeom>
          <a:noFill/>
        </p:spPr>
        <p:txBody>
          <a:bodyPr wrap="square" lIns="91440" tIns="45720" rIns="91440" bIns="45720" rtlCol="0" anchor="t">
            <a:spAutoFit/>
          </a:bodyPr>
          <a:lstStyle/>
          <a:p>
            <a:r>
              <a:rPr lang="en-US" sz="1000" b="1">
                <a:highlight>
                  <a:srgbClr val="FFFF00"/>
                </a:highlight>
              </a:rPr>
              <a:t>52040</a:t>
            </a:r>
          </a:p>
        </p:txBody>
      </p:sp>
      <p:sp>
        <p:nvSpPr>
          <p:cNvPr id="122" name="TextBox 121">
            <a:extLst>
              <a:ext uri="{FF2B5EF4-FFF2-40B4-BE49-F238E27FC236}">
                <a16:creationId xmlns:a16="http://schemas.microsoft.com/office/drawing/2014/main" id="{F1BCEEC2-CBB4-C1FD-63AE-716C6E1A14EA}"/>
              </a:ext>
            </a:extLst>
          </p:cNvPr>
          <p:cNvSpPr txBox="1"/>
          <p:nvPr/>
        </p:nvSpPr>
        <p:spPr>
          <a:xfrm>
            <a:off x="8083753" y="5105445"/>
            <a:ext cx="1420491" cy="246221"/>
          </a:xfrm>
          <a:prstGeom prst="rect">
            <a:avLst/>
          </a:prstGeom>
          <a:noFill/>
        </p:spPr>
        <p:txBody>
          <a:bodyPr wrap="square" lIns="91440" tIns="45720" rIns="91440" bIns="45720" rtlCol="0" anchor="t">
            <a:spAutoFit/>
          </a:bodyPr>
          <a:lstStyle/>
          <a:p>
            <a:r>
              <a:rPr lang="en-US" sz="1000" b="1">
                <a:highlight>
                  <a:srgbClr val="FFFF00"/>
                </a:highlight>
              </a:rPr>
              <a:t>24040</a:t>
            </a:r>
          </a:p>
        </p:txBody>
      </p:sp>
      <p:sp>
        <p:nvSpPr>
          <p:cNvPr id="123" name="TextBox 122">
            <a:extLst>
              <a:ext uri="{FF2B5EF4-FFF2-40B4-BE49-F238E27FC236}">
                <a16:creationId xmlns:a16="http://schemas.microsoft.com/office/drawing/2014/main" id="{6440028C-A91B-2773-BB46-38B244953F13}"/>
              </a:ext>
            </a:extLst>
          </p:cNvPr>
          <p:cNvSpPr txBox="1"/>
          <p:nvPr/>
        </p:nvSpPr>
        <p:spPr>
          <a:xfrm>
            <a:off x="8083754" y="5282338"/>
            <a:ext cx="1420491" cy="246221"/>
          </a:xfrm>
          <a:prstGeom prst="rect">
            <a:avLst/>
          </a:prstGeom>
          <a:noFill/>
        </p:spPr>
        <p:txBody>
          <a:bodyPr wrap="square" lIns="91440" tIns="45720" rIns="91440" bIns="45720" rtlCol="0" anchor="t">
            <a:spAutoFit/>
          </a:bodyPr>
          <a:lstStyle/>
          <a:p>
            <a:r>
              <a:rPr lang="en-US" sz="1000" b="1">
                <a:highlight>
                  <a:srgbClr val="FFFF00"/>
                </a:highlight>
              </a:rPr>
              <a:t>28008</a:t>
            </a:r>
          </a:p>
        </p:txBody>
      </p:sp>
      <p:sp>
        <p:nvSpPr>
          <p:cNvPr id="124" name="TextBox 123">
            <a:extLst>
              <a:ext uri="{FF2B5EF4-FFF2-40B4-BE49-F238E27FC236}">
                <a16:creationId xmlns:a16="http://schemas.microsoft.com/office/drawing/2014/main" id="{4BBAF766-F259-DC59-BE59-F7C4DBBBC6F4}"/>
              </a:ext>
            </a:extLst>
          </p:cNvPr>
          <p:cNvSpPr txBox="1"/>
          <p:nvPr/>
        </p:nvSpPr>
        <p:spPr>
          <a:xfrm>
            <a:off x="8083754" y="5466034"/>
            <a:ext cx="1420491" cy="246221"/>
          </a:xfrm>
          <a:prstGeom prst="rect">
            <a:avLst/>
          </a:prstGeom>
          <a:noFill/>
        </p:spPr>
        <p:txBody>
          <a:bodyPr wrap="square" lIns="91440" tIns="45720" rIns="91440" bIns="45720" rtlCol="0" anchor="t">
            <a:spAutoFit/>
          </a:bodyPr>
          <a:lstStyle/>
          <a:p>
            <a:r>
              <a:rPr lang="en-US" sz="1000" b="1">
                <a:highlight>
                  <a:srgbClr val="FFFF00"/>
                </a:highlight>
                <a:ea typeface="Calibri"/>
                <a:cs typeface="Calibri"/>
              </a:rPr>
              <a:t>52040</a:t>
            </a:r>
            <a:endParaRPr lang="en-US" sz="1000" b="1">
              <a:highlight>
                <a:srgbClr val="FFFF00"/>
              </a:highlight>
            </a:endParaRPr>
          </a:p>
        </p:txBody>
      </p:sp>
      <p:sp>
        <p:nvSpPr>
          <p:cNvPr id="126" name="TextBox 125">
            <a:extLst>
              <a:ext uri="{FF2B5EF4-FFF2-40B4-BE49-F238E27FC236}">
                <a16:creationId xmlns:a16="http://schemas.microsoft.com/office/drawing/2014/main" id="{11319963-5D6E-EE26-022B-0C66A01396AD}"/>
              </a:ext>
            </a:extLst>
          </p:cNvPr>
          <p:cNvSpPr txBox="1"/>
          <p:nvPr/>
        </p:nvSpPr>
        <p:spPr>
          <a:xfrm>
            <a:off x="2692803" y="5642419"/>
            <a:ext cx="3451267" cy="261610"/>
          </a:xfrm>
          <a:prstGeom prst="rect">
            <a:avLst/>
          </a:prstGeom>
          <a:noFill/>
        </p:spPr>
        <p:txBody>
          <a:bodyPr wrap="square" lIns="91440" tIns="45720" rIns="91440" bIns="45720" rtlCol="0" anchor="t">
            <a:spAutoFit/>
          </a:bodyPr>
          <a:lstStyle/>
          <a:p>
            <a:r>
              <a:rPr lang="en-US" sz="1100" b="1">
                <a:highlight>
                  <a:srgbClr val="FFFF00"/>
                </a:highlight>
              </a:rPr>
              <a:t>Could not adjust twenty pound  </a:t>
            </a:r>
          </a:p>
        </p:txBody>
      </p:sp>
      <p:sp>
        <p:nvSpPr>
          <p:cNvPr id="8" name="Footer Placeholder 7">
            <a:extLst>
              <a:ext uri="{FF2B5EF4-FFF2-40B4-BE49-F238E27FC236}">
                <a16:creationId xmlns:a16="http://schemas.microsoft.com/office/drawing/2014/main" id="{AB821335-51C3-1B8A-FBAA-D4A92B8BB375}"/>
              </a:ext>
            </a:extLst>
          </p:cNvPr>
          <p:cNvSpPr>
            <a:spLocks noGrp="1"/>
          </p:cNvSpPr>
          <p:nvPr>
            <p:ph type="ftr" sz="quarter" idx="11"/>
          </p:nvPr>
        </p:nvSpPr>
        <p:spPr>
          <a:xfrm>
            <a:off x="1373660" y="6356350"/>
            <a:ext cx="4429760" cy="365125"/>
          </a:xfrm>
        </p:spPr>
        <p:txBody>
          <a:bodyPr/>
          <a:lstStyle/>
          <a:p>
            <a:r>
              <a:rPr lang="en-US" dirty="0">
                <a:ea typeface="+mn-lt"/>
                <a:cs typeface="+mn-lt"/>
                <a:hlinkClick r:id="rId3"/>
              </a:rPr>
              <a:t>Service Agencies Information - Arkansas Department of Agriculture</a:t>
            </a:r>
            <a:endParaRPr lang="en-US"/>
          </a:p>
        </p:txBody>
      </p:sp>
    </p:spTree>
    <p:extLst>
      <p:ext uri="{BB962C8B-B14F-4D97-AF65-F5344CB8AC3E}">
        <p14:creationId xmlns:p14="http://schemas.microsoft.com/office/powerpoint/2010/main" val="1850320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0FE9F58-E944-4E46-9D61-D29AFA3E7B77}" type="slidenum">
              <a:rPr lang="en-US" smtClean="0"/>
              <a:t>3</a:t>
            </a:fld>
            <a:endParaRPr lang="en-US"/>
          </a:p>
        </p:txBody>
      </p:sp>
      <p:sp>
        <p:nvSpPr>
          <p:cNvPr id="8" name="TextBox 7">
            <a:extLst>
              <a:ext uri="{FF2B5EF4-FFF2-40B4-BE49-F238E27FC236}">
                <a16:creationId xmlns:a16="http://schemas.microsoft.com/office/drawing/2014/main" id="{642FC79B-7BC8-4E84-A84D-55E0773428CB}"/>
              </a:ext>
            </a:extLst>
          </p:cNvPr>
          <p:cNvSpPr txBox="1"/>
          <p:nvPr/>
        </p:nvSpPr>
        <p:spPr>
          <a:xfrm>
            <a:off x="221326" y="276259"/>
            <a:ext cx="11637107" cy="1200329"/>
          </a:xfrm>
          <a:prstGeom prst="rect">
            <a:avLst/>
          </a:prstGeom>
          <a:noFill/>
        </p:spPr>
        <p:txBody>
          <a:bodyPr wrap="square" rtlCol="0">
            <a:spAutoFit/>
          </a:bodyPr>
          <a:lstStyle/>
          <a:p>
            <a:r>
              <a:rPr lang="en-US" sz="3600" b="1">
                <a:solidFill>
                  <a:srgbClr val="3F873F"/>
                </a:solidFill>
              </a:rPr>
              <a:t>Laws pertaining to Registered Service Agencies and Persons</a:t>
            </a:r>
          </a:p>
          <a:p>
            <a:pPr algn="ctr"/>
            <a:r>
              <a:rPr lang="en-US" sz="3600" b="1">
                <a:solidFill>
                  <a:srgbClr val="3F873F"/>
                </a:solidFill>
              </a:rPr>
              <a:t>Arkansas Title 4 – Business and Commercial Law</a:t>
            </a:r>
          </a:p>
        </p:txBody>
      </p:sp>
      <p:sp>
        <p:nvSpPr>
          <p:cNvPr id="9" name="TextBox 8">
            <a:extLst>
              <a:ext uri="{FF2B5EF4-FFF2-40B4-BE49-F238E27FC236}">
                <a16:creationId xmlns:a16="http://schemas.microsoft.com/office/drawing/2014/main" id="{140BA614-7B24-4418-A141-E3B7FEFCF612}"/>
              </a:ext>
            </a:extLst>
          </p:cNvPr>
          <p:cNvSpPr txBox="1"/>
          <p:nvPr/>
        </p:nvSpPr>
        <p:spPr>
          <a:xfrm>
            <a:off x="3851136" y="1541419"/>
            <a:ext cx="4229044" cy="58477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3200" b="1" i="1"/>
              <a:t>AR Code § 4-18-308</a:t>
            </a:r>
            <a:endParaRPr lang="en-US" sz="3200" b="1" i="1">
              <a:ea typeface="Calibri"/>
              <a:cs typeface="Calibri"/>
            </a:endParaRPr>
          </a:p>
        </p:txBody>
      </p:sp>
      <p:sp>
        <p:nvSpPr>
          <p:cNvPr id="10" name="TextBox 9">
            <a:extLst>
              <a:ext uri="{FF2B5EF4-FFF2-40B4-BE49-F238E27FC236}">
                <a16:creationId xmlns:a16="http://schemas.microsoft.com/office/drawing/2014/main" id="{B5F4F485-008D-4C93-AEEF-58D3E2E224A2}"/>
              </a:ext>
            </a:extLst>
          </p:cNvPr>
          <p:cNvSpPr txBox="1"/>
          <p:nvPr/>
        </p:nvSpPr>
        <p:spPr>
          <a:xfrm>
            <a:off x="3851136" y="2429016"/>
            <a:ext cx="6106903" cy="120032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3200" b="1" i="1"/>
              <a:t>AR Code § 4-18-322</a:t>
            </a:r>
            <a:r>
              <a:rPr lang="en-US" sz="3600" b="1" i="1"/>
              <a:t> </a:t>
            </a:r>
            <a:r>
              <a:rPr lang="en-US" sz="1600" b="1"/>
              <a:t>(Prohibited Acts)</a:t>
            </a:r>
            <a:endParaRPr lang="en-US" sz="3600" b="1">
              <a:ea typeface="Calibri" panose="020F0502020204030204"/>
              <a:cs typeface="Calibri" panose="020F0502020204030204"/>
            </a:endParaRPr>
          </a:p>
          <a:p>
            <a:endParaRPr lang="en-US" sz="3600">
              <a:ea typeface="Calibri"/>
              <a:cs typeface="Calibri"/>
            </a:endParaRPr>
          </a:p>
        </p:txBody>
      </p:sp>
      <p:sp>
        <p:nvSpPr>
          <p:cNvPr id="11" name="TextBox 10">
            <a:extLst>
              <a:ext uri="{FF2B5EF4-FFF2-40B4-BE49-F238E27FC236}">
                <a16:creationId xmlns:a16="http://schemas.microsoft.com/office/drawing/2014/main" id="{A0F5DE9A-00E7-419F-B369-BEFE52C46941}"/>
              </a:ext>
            </a:extLst>
          </p:cNvPr>
          <p:cNvSpPr txBox="1"/>
          <p:nvPr/>
        </p:nvSpPr>
        <p:spPr>
          <a:xfrm>
            <a:off x="3851134" y="3431845"/>
            <a:ext cx="5812410" cy="120032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3200" b="1" i="1"/>
              <a:t>AR Code § 4-18-323</a:t>
            </a:r>
            <a:r>
              <a:rPr lang="en-US" sz="3600" b="1" i="1"/>
              <a:t> </a:t>
            </a:r>
            <a:r>
              <a:rPr lang="en-US" sz="1600" b="1"/>
              <a:t>(Civil Penalties)</a:t>
            </a:r>
            <a:endParaRPr lang="en-US"/>
          </a:p>
          <a:p>
            <a:endParaRPr lang="en-US" sz="3600">
              <a:ea typeface="Calibri"/>
              <a:cs typeface="Calibri"/>
            </a:endParaRPr>
          </a:p>
        </p:txBody>
      </p:sp>
      <p:sp>
        <p:nvSpPr>
          <p:cNvPr id="12" name="TextBox 11">
            <a:extLst>
              <a:ext uri="{FF2B5EF4-FFF2-40B4-BE49-F238E27FC236}">
                <a16:creationId xmlns:a16="http://schemas.microsoft.com/office/drawing/2014/main" id="{0A176814-6845-4F09-A1D7-20AE1463BF69}"/>
              </a:ext>
            </a:extLst>
          </p:cNvPr>
          <p:cNvSpPr txBox="1"/>
          <p:nvPr/>
        </p:nvSpPr>
        <p:spPr>
          <a:xfrm>
            <a:off x="3851134" y="4481712"/>
            <a:ext cx="6111507" cy="120032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3200" b="1" i="1"/>
              <a:t>AR Code § 4-18-324</a:t>
            </a:r>
            <a:r>
              <a:rPr lang="en-US" sz="3600" b="1" i="1"/>
              <a:t> </a:t>
            </a:r>
            <a:r>
              <a:rPr lang="en-US" sz="1600" b="1"/>
              <a:t>(Criminal Penalties)</a:t>
            </a:r>
            <a:endParaRPr lang="en-US"/>
          </a:p>
          <a:p>
            <a:endParaRPr lang="en-US" sz="3600">
              <a:ea typeface="Calibri"/>
              <a:cs typeface="Calibri"/>
            </a:endParaRPr>
          </a:p>
        </p:txBody>
      </p:sp>
      <p:sp>
        <p:nvSpPr>
          <p:cNvPr id="13" name="TextBox 12">
            <a:extLst>
              <a:ext uri="{FF2B5EF4-FFF2-40B4-BE49-F238E27FC236}">
                <a16:creationId xmlns:a16="http://schemas.microsoft.com/office/drawing/2014/main" id="{A70537B4-6564-4AE9-A411-9601F51DF936}"/>
              </a:ext>
            </a:extLst>
          </p:cNvPr>
          <p:cNvSpPr txBox="1"/>
          <p:nvPr/>
        </p:nvSpPr>
        <p:spPr>
          <a:xfrm>
            <a:off x="3851134" y="5607411"/>
            <a:ext cx="4273161" cy="58477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3200" b="1" i="1"/>
              <a:t>AR Code § 4-18-344</a:t>
            </a:r>
            <a:endParaRPr lang="en-US" sz="3200" b="1" i="1">
              <a:ea typeface="Calibri"/>
              <a:cs typeface="Calibri"/>
            </a:endParaRPr>
          </a:p>
        </p:txBody>
      </p:sp>
      <p:sp>
        <p:nvSpPr>
          <p:cNvPr id="15" name="Footer Placeholder 5">
            <a:extLst>
              <a:ext uri="{FF2B5EF4-FFF2-40B4-BE49-F238E27FC236}">
                <a16:creationId xmlns:a16="http://schemas.microsoft.com/office/drawing/2014/main" id="{5B4EA300-7CBE-4B6B-8DC2-EA462DD09AB7}"/>
              </a:ext>
            </a:extLst>
          </p:cNvPr>
          <p:cNvSpPr>
            <a:spLocks noGrp="1"/>
          </p:cNvSpPr>
          <p:nvPr>
            <p:ph type="ftr" sz="quarter" idx="11"/>
          </p:nvPr>
        </p:nvSpPr>
        <p:spPr>
          <a:xfrm>
            <a:off x="1373660" y="6356350"/>
            <a:ext cx="9332440" cy="365125"/>
          </a:xfrm>
        </p:spPr>
        <p:txBody>
          <a:bodyPr/>
          <a:lstStyle/>
          <a:p>
            <a:r>
              <a:rPr lang="en-US" dirty="0">
                <a:ea typeface="+mn-lt"/>
                <a:cs typeface="+mn-lt"/>
                <a:hlinkClick r:id="rId2"/>
              </a:rPr>
              <a:t>ARCODE</a:t>
            </a:r>
            <a:endParaRPr lang="en-US"/>
          </a:p>
        </p:txBody>
      </p:sp>
    </p:spTree>
    <p:extLst>
      <p:ext uri="{BB962C8B-B14F-4D97-AF65-F5344CB8AC3E}">
        <p14:creationId xmlns:p14="http://schemas.microsoft.com/office/powerpoint/2010/main" val="4703428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3313" y="0"/>
            <a:ext cx="11917771" cy="1325563"/>
          </a:xfrm>
        </p:spPr>
        <p:txBody>
          <a:bodyPr>
            <a:normAutofit/>
          </a:bodyPr>
          <a:lstStyle/>
          <a:p>
            <a:pPr algn="ctr"/>
            <a:r>
              <a:rPr lang="en-US" sz="5400"/>
              <a:t>A Report is Rejected if…</a:t>
            </a:r>
          </a:p>
        </p:txBody>
      </p:sp>
      <p:sp>
        <p:nvSpPr>
          <p:cNvPr id="5" name="Content Placeholder 4"/>
          <p:cNvSpPr>
            <a:spLocks noGrp="1"/>
          </p:cNvSpPr>
          <p:nvPr>
            <p:ph idx="1"/>
          </p:nvPr>
        </p:nvSpPr>
        <p:spPr>
          <a:xfrm>
            <a:off x="542297" y="1253331"/>
            <a:ext cx="11107405" cy="4351338"/>
          </a:xfrm>
        </p:spPr>
        <p:txBody>
          <a:bodyPr vert="horz" lIns="91440" tIns="45720" rIns="91440" bIns="45720" rtlCol="0" anchor="t">
            <a:normAutofit/>
          </a:bodyPr>
          <a:lstStyle/>
          <a:p>
            <a:r>
              <a:rPr lang="en-US"/>
              <a:t>The test results indicate the possibility the devices were not tested in accordance with the applicable Handbook 112 Examination Procedures Outline (EPO)</a:t>
            </a:r>
          </a:p>
          <a:p>
            <a:r>
              <a:rPr lang="en-US"/>
              <a:t>Not Legible</a:t>
            </a:r>
            <a:endParaRPr lang="en-US">
              <a:ea typeface="Calibri"/>
              <a:cs typeface="Calibri"/>
            </a:endParaRPr>
          </a:p>
          <a:p>
            <a:r>
              <a:rPr lang="en-US"/>
              <a:t>Not Complete</a:t>
            </a:r>
            <a:endParaRPr lang="en-US">
              <a:ea typeface="Calibri"/>
              <a:cs typeface="Calibri"/>
            </a:endParaRPr>
          </a:p>
          <a:p>
            <a:r>
              <a:rPr lang="en-US"/>
              <a:t>Not Correct</a:t>
            </a:r>
            <a:endParaRPr lang="en-US">
              <a:ea typeface="Calibri"/>
              <a:cs typeface="Calibri"/>
            </a:endParaRPr>
          </a:p>
          <a:p>
            <a:pPr marL="0" indent="0">
              <a:buNone/>
            </a:pPr>
            <a:endParaRPr lang="en-US">
              <a:ea typeface="Calibri"/>
              <a:cs typeface="Calibri"/>
            </a:endParaRPr>
          </a:p>
          <a:p>
            <a:endParaRPr lang="en-US">
              <a:ea typeface="Calibri"/>
              <a:cs typeface="Calibri"/>
            </a:endParaRPr>
          </a:p>
        </p:txBody>
      </p:sp>
      <p:sp>
        <p:nvSpPr>
          <p:cNvPr id="7" name="Slide Number Placeholder 6"/>
          <p:cNvSpPr>
            <a:spLocks noGrp="1"/>
          </p:cNvSpPr>
          <p:nvPr>
            <p:ph type="sldNum" sz="quarter" idx="12"/>
          </p:nvPr>
        </p:nvSpPr>
        <p:spPr/>
        <p:txBody>
          <a:bodyPr/>
          <a:lstStyle/>
          <a:p>
            <a:fld id="{10FE9F58-E944-4E46-9D61-D29AFA3E7B77}" type="slidenum">
              <a:rPr lang="en-US" smtClean="0"/>
              <a:t>30</a:t>
            </a:fld>
            <a:endParaRPr lang="en-US"/>
          </a:p>
        </p:txBody>
      </p:sp>
      <p:sp>
        <p:nvSpPr>
          <p:cNvPr id="3" name="Footer Placeholder 2">
            <a:extLst>
              <a:ext uri="{FF2B5EF4-FFF2-40B4-BE49-F238E27FC236}">
                <a16:creationId xmlns:a16="http://schemas.microsoft.com/office/drawing/2014/main" id="{797FDC22-EE4C-1478-5931-7C0E03C4AB21}"/>
              </a:ext>
            </a:extLst>
          </p:cNvPr>
          <p:cNvSpPr>
            <a:spLocks noGrp="1"/>
          </p:cNvSpPr>
          <p:nvPr>
            <p:ph type="ftr" sz="quarter" idx="11"/>
          </p:nvPr>
        </p:nvSpPr>
        <p:spPr/>
        <p:txBody>
          <a:bodyPr/>
          <a:lstStyle/>
          <a:p>
            <a:r>
              <a:rPr lang="en-US" dirty="0">
                <a:ea typeface="+mn-lt"/>
                <a:cs typeface="+mn-lt"/>
                <a:hlinkClick r:id="rId2"/>
              </a:rPr>
              <a:t>OWM Examination Procedure Outlines (EPOs) | NIST</a:t>
            </a:r>
            <a:endParaRPr lang="en-US"/>
          </a:p>
        </p:txBody>
      </p:sp>
    </p:spTree>
    <p:extLst>
      <p:ext uri="{BB962C8B-B14F-4D97-AF65-F5344CB8AC3E}">
        <p14:creationId xmlns:p14="http://schemas.microsoft.com/office/powerpoint/2010/main" val="3552809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87847" y="406975"/>
            <a:ext cx="10515600" cy="5497778"/>
          </a:xfrm>
        </p:spPr>
        <p:txBody>
          <a:bodyPr>
            <a:normAutofit lnSpcReduction="10000"/>
          </a:bodyPr>
          <a:lstStyle/>
          <a:p>
            <a:pPr marL="0" indent="0" algn="ctr">
              <a:buNone/>
            </a:pPr>
            <a:r>
              <a:rPr lang="en-US" sz="7200">
                <a:solidFill>
                  <a:srgbClr val="3F873F"/>
                </a:solidFill>
              </a:rPr>
              <a:t>TEST REPORT MUST BE LEFT ON SITE AT THE TIME OF INSPECTION</a:t>
            </a:r>
          </a:p>
          <a:p>
            <a:pPr marL="0" indent="0" algn="ctr">
              <a:buNone/>
            </a:pPr>
            <a:endParaRPr lang="en-US" sz="7200">
              <a:solidFill>
                <a:srgbClr val="3F873F"/>
              </a:solidFill>
            </a:endParaRPr>
          </a:p>
          <a:p>
            <a:pPr marL="0" indent="0" algn="ctr">
              <a:buNone/>
            </a:pPr>
            <a:r>
              <a:rPr lang="en-US" sz="4200" b="1" i="1"/>
              <a:t>AR Code § 4-18-344 (f)(1)(2)</a:t>
            </a:r>
          </a:p>
          <a:p>
            <a:pPr marL="0" indent="0" algn="ctr">
              <a:buNone/>
            </a:pPr>
            <a:r>
              <a:rPr lang="en-US" sz="4200"/>
              <a:t>Must retain copy for 3 years</a:t>
            </a:r>
          </a:p>
          <a:p>
            <a:pPr marL="0" indent="0" algn="ctr">
              <a:buNone/>
            </a:pPr>
            <a:endParaRPr lang="en-US" sz="7200">
              <a:solidFill>
                <a:srgbClr val="3F873F"/>
              </a:solidFill>
            </a:endParaRPr>
          </a:p>
        </p:txBody>
      </p:sp>
      <p:sp>
        <p:nvSpPr>
          <p:cNvPr id="7" name="Slide Number Placeholder 6"/>
          <p:cNvSpPr>
            <a:spLocks noGrp="1"/>
          </p:cNvSpPr>
          <p:nvPr>
            <p:ph type="sldNum" sz="quarter" idx="12"/>
          </p:nvPr>
        </p:nvSpPr>
        <p:spPr/>
        <p:txBody>
          <a:bodyPr/>
          <a:lstStyle/>
          <a:p>
            <a:fld id="{10FE9F58-E944-4E46-9D61-D29AFA3E7B77}" type="slidenum">
              <a:rPr lang="en-US" smtClean="0"/>
              <a:t>31</a:t>
            </a:fld>
            <a:endParaRPr lang="en-US"/>
          </a:p>
        </p:txBody>
      </p:sp>
      <p:sp>
        <p:nvSpPr>
          <p:cNvPr id="2" name="Footer Placeholder 5">
            <a:extLst>
              <a:ext uri="{FF2B5EF4-FFF2-40B4-BE49-F238E27FC236}">
                <a16:creationId xmlns:a16="http://schemas.microsoft.com/office/drawing/2014/main" id="{2556713D-ED84-4487-929F-3DD37D21B1FC}"/>
              </a:ext>
            </a:extLst>
          </p:cNvPr>
          <p:cNvSpPr>
            <a:spLocks noGrp="1"/>
          </p:cNvSpPr>
          <p:nvPr>
            <p:ph type="ftr" sz="quarter" idx="11"/>
          </p:nvPr>
        </p:nvSpPr>
        <p:spPr>
          <a:xfrm>
            <a:off x="1373660" y="6356350"/>
            <a:ext cx="9332440" cy="365125"/>
          </a:xfrm>
        </p:spPr>
        <p:txBody>
          <a:bodyPr/>
          <a:lstStyle/>
          <a:p>
            <a:r>
              <a:rPr lang="en-US" dirty="0">
                <a:ea typeface="+mn-lt"/>
                <a:cs typeface="+mn-lt"/>
                <a:hlinkClick r:id="rId2"/>
              </a:rPr>
              <a:t>ARCODE</a:t>
            </a:r>
            <a:endParaRPr lang="en-US"/>
          </a:p>
        </p:txBody>
      </p:sp>
    </p:spTree>
    <p:extLst>
      <p:ext uri="{BB962C8B-B14F-4D97-AF65-F5344CB8AC3E}">
        <p14:creationId xmlns:p14="http://schemas.microsoft.com/office/powerpoint/2010/main" val="11357805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ctrTitle"/>
          </p:nvPr>
        </p:nvSpPr>
        <p:spPr>
          <a:xfrm>
            <a:off x="0" y="4661012"/>
            <a:ext cx="12192000" cy="1295953"/>
          </a:xfrm>
        </p:spPr>
        <p:txBody>
          <a:bodyPr/>
          <a:lstStyle/>
          <a:p>
            <a:r>
              <a:rPr lang="en-US" sz="5400"/>
              <a:t>Place in Service Reports (Form 1822)</a:t>
            </a:r>
            <a:endParaRPr lang="en-US" sz="3200"/>
          </a:p>
        </p:txBody>
      </p:sp>
      <p:sp>
        <p:nvSpPr>
          <p:cNvPr id="3" name="TextBox 2">
            <a:extLst>
              <a:ext uri="{FF2B5EF4-FFF2-40B4-BE49-F238E27FC236}">
                <a16:creationId xmlns:a16="http://schemas.microsoft.com/office/drawing/2014/main" id="{AA0DC1BA-9116-A1A0-7869-7527D23ECF6A}"/>
              </a:ext>
            </a:extLst>
          </p:cNvPr>
          <p:cNvSpPr txBox="1"/>
          <p:nvPr/>
        </p:nvSpPr>
        <p:spPr>
          <a:xfrm>
            <a:off x="11421979" y="6326297"/>
            <a:ext cx="770021" cy="369332"/>
          </a:xfrm>
          <a:prstGeom prst="rect">
            <a:avLst/>
          </a:prstGeom>
          <a:noFill/>
        </p:spPr>
        <p:txBody>
          <a:bodyPr wrap="square" lIns="91440" tIns="45720" rIns="91440" bIns="45720" rtlCol="0" anchor="t">
            <a:spAutoFit/>
          </a:bodyPr>
          <a:lstStyle/>
          <a:p>
            <a:r>
              <a:rPr lang="en-US">
                <a:solidFill>
                  <a:srgbClr val="3F873F"/>
                </a:solidFill>
              </a:rPr>
              <a:t>2026</a:t>
            </a:r>
          </a:p>
        </p:txBody>
      </p:sp>
    </p:spTree>
    <p:extLst>
      <p:ext uri="{BB962C8B-B14F-4D97-AF65-F5344CB8AC3E}">
        <p14:creationId xmlns:p14="http://schemas.microsoft.com/office/powerpoint/2010/main" val="33820619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199" y="0"/>
            <a:ext cx="10515600" cy="1325563"/>
          </a:xfrm>
        </p:spPr>
        <p:txBody>
          <a:bodyPr>
            <a:normAutofit/>
          </a:bodyPr>
          <a:lstStyle/>
          <a:p>
            <a:pPr algn="ctr"/>
            <a:r>
              <a:rPr lang="en-US" sz="5400"/>
              <a:t>When to complete a Form 1822</a:t>
            </a:r>
            <a:endParaRPr lang="en-US" sz="4900"/>
          </a:p>
        </p:txBody>
      </p:sp>
      <p:sp>
        <p:nvSpPr>
          <p:cNvPr id="5" name="Content Placeholder 4"/>
          <p:cNvSpPr>
            <a:spLocks noGrp="1"/>
          </p:cNvSpPr>
          <p:nvPr>
            <p:ph idx="1"/>
          </p:nvPr>
        </p:nvSpPr>
        <p:spPr>
          <a:xfrm>
            <a:off x="847206" y="1475028"/>
            <a:ext cx="10515600" cy="4478995"/>
          </a:xfrm>
        </p:spPr>
        <p:txBody>
          <a:bodyPr vert="horz" lIns="91440" tIns="45720" rIns="91440" bIns="45720" rtlCol="0" anchor="t">
            <a:normAutofit fontScale="92500" lnSpcReduction="10000"/>
          </a:bodyPr>
          <a:lstStyle/>
          <a:p>
            <a:r>
              <a:rPr lang="en-US"/>
              <a:t>When a device is newly installed at a location in the state</a:t>
            </a:r>
            <a:endParaRPr lang="en-US">
              <a:ea typeface="Calibri"/>
              <a:cs typeface="Calibri"/>
            </a:endParaRPr>
          </a:p>
          <a:p>
            <a:endParaRPr lang="en-US"/>
          </a:p>
          <a:p>
            <a:r>
              <a:rPr lang="en-US"/>
              <a:t>When a device is removed and reinstalled at a location in the state</a:t>
            </a:r>
            <a:endParaRPr lang="en-US">
              <a:ea typeface="Calibri"/>
              <a:cs typeface="Calibri"/>
            </a:endParaRPr>
          </a:p>
          <a:p>
            <a:endParaRPr lang="en-US"/>
          </a:p>
          <a:p>
            <a:r>
              <a:rPr lang="en-US"/>
              <a:t>When performing calibration of a device</a:t>
            </a:r>
            <a:endParaRPr lang="en-US">
              <a:ea typeface="Calibri"/>
              <a:cs typeface="Calibri"/>
            </a:endParaRPr>
          </a:p>
          <a:p>
            <a:endParaRPr lang="en-US">
              <a:ea typeface="Calibri"/>
              <a:cs typeface="Calibri"/>
            </a:endParaRPr>
          </a:p>
          <a:p>
            <a:r>
              <a:rPr lang="en-US">
                <a:ea typeface="Calibri"/>
                <a:cs typeface="Calibri"/>
              </a:rPr>
              <a:t>Replacing metrological components on the device – Indicators, Load Cells etc.</a:t>
            </a:r>
          </a:p>
          <a:p>
            <a:endParaRPr lang="en-US"/>
          </a:p>
          <a:p>
            <a:r>
              <a:rPr lang="en-US"/>
              <a:t>When a device is Officially Rejected by the state</a:t>
            </a:r>
            <a:endParaRPr lang="en-US">
              <a:ea typeface="Calibri"/>
              <a:cs typeface="Calibri"/>
            </a:endParaRPr>
          </a:p>
          <a:p>
            <a:pPr marL="0" indent="0">
              <a:buNone/>
            </a:pPr>
            <a:endParaRPr lang="en-US"/>
          </a:p>
        </p:txBody>
      </p:sp>
      <p:sp>
        <p:nvSpPr>
          <p:cNvPr id="7" name="Slide Number Placeholder 6"/>
          <p:cNvSpPr>
            <a:spLocks noGrp="1"/>
          </p:cNvSpPr>
          <p:nvPr>
            <p:ph type="sldNum" sz="quarter" idx="12"/>
          </p:nvPr>
        </p:nvSpPr>
        <p:spPr/>
        <p:txBody>
          <a:bodyPr/>
          <a:lstStyle/>
          <a:p>
            <a:fld id="{10FE9F58-E944-4E46-9D61-D29AFA3E7B77}" type="slidenum">
              <a:rPr lang="en-US" smtClean="0"/>
              <a:t>33</a:t>
            </a:fld>
            <a:endParaRPr lang="en-US"/>
          </a:p>
        </p:txBody>
      </p:sp>
      <p:sp>
        <p:nvSpPr>
          <p:cNvPr id="2" name="Footer Placeholder 1">
            <a:extLst>
              <a:ext uri="{FF2B5EF4-FFF2-40B4-BE49-F238E27FC236}">
                <a16:creationId xmlns:a16="http://schemas.microsoft.com/office/drawing/2014/main" id="{7617BA71-3B48-A1C1-4621-1F18831ACE1F}"/>
              </a:ext>
            </a:extLst>
          </p:cNvPr>
          <p:cNvSpPr>
            <a:spLocks noGrp="1"/>
          </p:cNvSpPr>
          <p:nvPr>
            <p:ph type="ftr" sz="quarter" idx="11"/>
          </p:nvPr>
        </p:nvSpPr>
        <p:spPr>
          <a:xfrm>
            <a:off x="1373660" y="6356350"/>
            <a:ext cx="4480560" cy="365125"/>
          </a:xfrm>
        </p:spPr>
        <p:txBody>
          <a:bodyPr/>
          <a:lstStyle/>
          <a:p>
            <a:r>
              <a:rPr lang="en-US" dirty="0">
                <a:ea typeface="+mn-lt"/>
                <a:cs typeface="+mn-lt"/>
                <a:hlinkClick r:id="rId2"/>
              </a:rPr>
              <a:t>Service Agencies Information - Arkansas Department of Agriculture</a:t>
            </a:r>
            <a:endParaRPr lang="en-US"/>
          </a:p>
        </p:txBody>
      </p:sp>
    </p:spTree>
    <p:extLst>
      <p:ext uri="{BB962C8B-B14F-4D97-AF65-F5344CB8AC3E}">
        <p14:creationId xmlns:p14="http://schemas.microsoft.com/office/powerpoint/2010/main" val="4003877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2985" y="-13931"/>
            <a:ext cx="10515600" cy="1325563"/>
          </a:xfrm>
        </p:spPr>
        <p:txBody>
          <a:bodyPr/>
          <a:lstStyle/>
          <a:p>
            <a:pPr algn="ctr"/>
            <a:r>
              <a:rPr lang="en-US"/>
              <a:t>When to complete Form 1822</a:t>
            </a:r>
          </a:p>
        </p:txBody>
      </p:sp>
      <p:sp>
        <p:nvSpPr>
          <p:cNvPr id="5" name="Content Placeholder 4"/>
          <p:cNvSpPr>
            <a:spLocks noGrp="1"/>
          </p:cNvSpPr>
          <p:nvPr>
            <p:ph idx="1"/>
          </p:nvPr>
        </p:nvSpPr>
        <p:spPr>
          <a:xfrm>
            <a:off x="0" y="1311632"/>
            <a:ext cx="7550824" cy="4117975"/>
          </a:xfrm>
        </p:spPr>
        <p:txBody>
          <a:bodyPr/>
          <a:lstStyle/>
          <a:p>
            <a:r>
              <a:rPr lang="en-US"/>
              <a:t>When a device is restored to service after officially rejected by the Bureau of Standards (Red Rejection Tag)</a:t>
            </a:r>
          </a:p>
          <a:p>
            <a:pPr lvl="1"/>
            <a:endParaRPr lang="en-US">
              <a:solidFill>
                <a:srgbClr val="3F873F"/>
              </a:solidFill>
            </a:endParaRPr>
          </a:p>
          <a:p>
            <a:r>
              <a:rPr lang="en-US"/>
              <a:t>Placed into Service Report (Form 1822) shall be emailed to the Bureau of Standards within 24 hours of a device being returned to service</a:t>
            </a:r>
          </a:p>
          <a:p>
            <a:pPr>
              <a:buClr>
                <a:srgbClr val="3F873F"/>
              </a:buClr>
            </a:pPr>
            <a:r>
              <a:rPr lang="en-US" sz="2800">
                <a:cs typeface="Arial"/>
                <a:hlinkClick r:id="rId2">
                  <a:extLst>
                    <a:ext uri="{A12FA001-AC4F-418D-AE19-62706E023703}">
                      <ahyp:hlinkClr xmlns:ahyp="http://schemas.microsoft.com/office/drawing/2018/hyperlinkcolor" val="tx"/>
                    </a:ext>
                  </a:extLst>
                </a:hlinkClick>
              </a:rPr>
              <a:t>Email:</a:t>
            </a:r>
            <a:r>
              <a:rPr lang="en-US" sz="2800" u="sng">
                <a:cs typeface="Arial"/>
                <a:hlinkClick r:id="rId2">
                  <a:extLst>
                    <a:ext uri="{A12FA001-AC4F-418D-AE19-62706E023703}">
                      <ahyp:hlinkClr xmlns:ahyp="http://schemas.microsoft.com/office/drawing/2018/hyperlinkcolor" val="tx"/>
                    </a:ext>
                  </a:extLst>
                </a:hlinkClick>
              </a:rPr>
              <a:t>   </a:t>
            </a:r>
            <a:r>
              <a:rPr lang="en-US" sz="2800" i="1">
                <a:solidFill>
                  <a:srgbClr val="0070C0"/>
                </a:solidFill>
                <a:cs typeface="Arial"/>
                <a:hlinkClick r:id="rId2">
                  <a:extLst>
                    <a:ext uri="{A12FA001-AC4F-418D-AE19-62706E023703}">
                      <ahyp:hlinkClr xmlns:ahyp="http://schemas.microsoft.com/office/drawing/2018/hyperlinkcolor" val="tx"/>
                    </a:ext>
                  </a:extLst>
                </a:hlinkClick>
              </a:rPr>
              <a:t>bureau@agriculture.arkansas.gov</a:t>
            </a:r>
            <a:endParaRPr lang="en-US" sz="2800">
              <a:solidFill>
                <a:srgbClr val="0070C0"/>
              </a:solidFill>
              <a:cs typeface="Arial"/>
            </a:endParaRPr>
          </a:p>
        </p:txBody>
      </p:sp>
      <p:sp>
        <p:nvSpPr>
          <p:cNvPr id="2" name="Slide Number Placeholder 6">
            <a:extLst>
              <a:ext uri="{FF2B5EF4-FFF2-40B4-BE49-F238E27FC236}">
                <a16:creationId xmlns:a16="http://schemas.microsoft.com/office/drawing/2014/main" id="{C70A53AB-E715-3B65-9A11-62DEC49CB091}"/>
              </a:ext>
            </a:extLst>
          </p:cNvPr>
          <p:cNvSpPr txBox="1">
            <a:spLocks/>
          </p:cNvSpPr>
          <p:nvPr/>
        </p:nvSpPr>
        <p:spPr>
          <a:xfrm>
            <a:off x="11625439" y="6499976"/>
            <a:ext cx="43042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FE9F58-E944-4E46-9D61-D29AFA3E7B77}" type="slidenum">
              <a:rPr lang="en-US" smtClean="0"/>
              <a:pPr/>
              <a:t>34</a:t>
            </a:fld>
            <a:endParaRPr lang="en-US"/>
          </a:p>
        </p:txBody>
      </p:sp>
      <p:pic>
        <p:nvPicPr>
          <p:cNvPr id="6" name="Picture 5">
            <a:extLst>
              <a:ext uri="{FF2B5EF4-FFF2-40B4-BE49-F238E27FC236}">
                <a16:creationId xmlns:a16="http://schemas.microsoft.com/office/drawing/2014/main" id="{81F46F14-E3BF-F9CE-AC97-274E0134BF05}"/>
              </a:ext>
            </a:extLst>
          </p:cNvPr>
          <p:cNvPicPr>
            <a:picLocks noChangeAspect="1"/>
          </p:cNvPicPr>
          <p:nvPr/>
        </p:nvPicPr>
        <p:blipFill>
          <a:blip r:embed="rId3"/>
          <a:stretch>
            <a:fillRect/>
          </a:stretch>
        </p:blipFill>
        <p:spPr>
          <a:xfrm>
            <a:off x="7773759" y="888952"/>
            <a:ext cx="3239440" cy="5854748"/>
          </a:xfrm>
          <a:prstGeom prst="rect">
            <a:avLst/>
          </a:prstGeom>
        </p:spPr>
      </p:pic>
      <p:grpSp>
        <p:nvGrpSpPr>
          <p:cNvPr id="15" name="object 11">
            <a:extLst>
              <a:ext uri="{FF2B5EF4-FFF2-40B4-BE49-F238E27FC236}">
                <a16:creationId xmlns:a16="http://schemas.microsoft.com/office/drawing/2014/main" id="{AB12FEE2-D269-45C3-8E42-311F00E89869}"/>
              </a:ext>
            </a:extLst>
          </p:cNvPr>
          <p:cNvGrpSpPr/>
          <p:nvPr/>
        </p:nvGrpSpPr>
        <p:grpSpPr>
          <a:xfrm>
            <a:off x="9209011" y="1262975"/>
            <a:ext cx="347739" cy="356275"/>
            <a:chOff x="6749795" y="1187196"/>
            <a:chExt cx="368935" cy="368935"/>
          </a:xfrm>
        </p:grpSpPr>
        <p:sp>
          <p:nvSpPr>
            <p:cNvPr id="16" name="object 12">
              <a:extLst>
                <a:ext uri="{FF2B5EF4-FFF2-40B4-BE49-F238E27FC236}">
                  <a16:creationId xmlns:a16="http://schemas.microsoft.com/office/drawing/2014/main" id="{6DE483F4-037C-447E-80E5-5BF2CAF77C48}"/>
                </a:ext>
              </a:extLst>
            </p:cNvPr>
            <p:cNvSpPr/>
            <p:nvPr/>
          </p:nvSpPr>
          <p:spPr>
            <a:xfrm>
              <a:off x="6781799" y="1219200"/>
              <a:ext cx="304800" cy="304800"/>
            </a:xfrm>
            <a:custGeom>
              <a:avLst/>
              <a:gdLst/>
              <a:ahLst/>
              <a:cxnLst/>
              <a:rect l="l" t="t" r="r" b="b"/>
              <a:pathLst>
                <a:path w="304800" h="304800">
                  <a:moveTo>
                    <a:pt x="152400" y="0"/>
                  </a:moveTo>
                  <a:lnTo>
                    <a:pt x="104217" y="7766"/>
                  </a:lnTo>
                  <a:lnTo>
                    <a:pt x="62380" y="29394"/>
                  </a:lnTo>
                  <a:lnTo>
                    <a:pt x="29394" y="62380"/>
                  </a:lnTo>
                  <a:lnTo>
                    <a:pt x="7766" y="104217"/>
                  </a:lnTo>
                  <a:lnTo>
                    <a:pt x="0" y="152400"/>
                  </a:lnTo>
                  <a:lnTo>
                    <a:pt x="7766" y="200582"/>
                  </a:lnTo>
                  <a:lnTo>
                    <a:pt x="29394" y="242419"/>
                  </a:lnTo>
                  <a:lnTo>
                    <a:pt x="62380" y="275405"/>
                  </a:lnTo>
                  <a:lnTo>
                    <a:pt x="104217" y="297033"/>
                  </a:lnTo>
                  <a:lnTo>
                    <a:pt x="152400" y="304800"/>
                  </a:lnTo>
                  <a:lnTo>
                    <a:pt x="200582" y="297033"/>
                  </a:lnTo>
                  <a:lnTo>
                    <a:pt x="242419" y="275405"/>
                  </a:lnTo>
                  <a:lnTo>
                    <a:pt x="275405" y="242419"/>
                  </a:lnTo>
                  <a:lnTo>
                    <a:pt x="297033" y="200582"/>
                  </a:lnTo>
                  <a:lnTo>
                    <a:pt x="304800" y="152400"/>
                  </a:lnTo>
                  <a:lnTo>
                    <a:pt x="297033" y="104217"/>
                  </a:lnTo>
                  <a:lnTo>
                    <a:pt x="275405" y="62380"/>
                  </a:lnTo>
                  <a:lnTo>
                    <a:pt x="242419" y="29394"/>
                  </a:lnTo>
                  <a:lnTo>
                    <a:pt x="200582" y="7766"/>
                  </a:lnTo>
                  <a:lnTo>
                    <a:pt x="152400" y="0"/>
                  </a:lnTo>
                  <a:close/>
                </a:path>
              </a:pathLst>
            </a:custGeom>
            <a:solidFill>
              <a:srgbClr val="000000"/>
            </a:solidFill>
          </p:spPr>
          <p:txBody>
            <a:bodyPr wrap="square" lIns="0" tIns="0" rIns="0" bIns="0" rtlCol="0"/>
            <a:lstStyle/>
            <a:p>
              <a:endParaRPr/>
            </a:p>
          </p:txBody>
        </p:sp>
        <p:sp>
          <p:nvSpPr>
            <p:cNvPr id="17" name="object 13">
              <a:extLst>
                <a:ext uri="{FF2B5EF4-FFF2-40B4-BE49-F238E27FC236}">
                  <a16:creationId xmlns:a16="http://schemas.microsoft.com/office/drawing/2014/main" id="{63005844-91A0-4031-96B1-4A60A0B0C128}"/>
                </a:ext>
              </a:extLst>
            </p:cNvPr>
            <p:cNvSpPr/>
            <p:nvPr/>
          </p:nvSpPr>
          <p:spPr>
            <a:xfrm>
              <a:off x="6781799" y="1219200"/>
              <a:ext cx="304800" cy="304800"/>
            </a:xfrm>
            <a:custGeom>
              <a:avLst/>
              <a:gdLst/>
              <a:ahLst/>
              <a:cxnLst/>
              <a:rect l="l" t="t" r="r" b="b"/>
              <a:pathLst>
                <a:path w="304800" h="304800">
                  <a:moveTo>
                    <a:pt x="0" y="152400"/>
                  </a:moveTo>
                  <a:lnTo>
                    <a:pt x="7766" y="104217"/>
                  </a:lnTo>
                  <a:lnTo>
                    <a:pt x="29394" y="62380"/>
                  </a:lnTo>
                  <a:lnTo>
                    <a:pt x="62380" y="29394"/>
                  </a:lnTo>
                  <a:lnTo>
                    <a:pt x="104217" y="7766"/>
                  </a:lnTo>
                  <a:lnTo>
                    <a:pt x="152400" y="0"/>
                  </a:lnTo>
                  <a:lnTo>
                    <a:pt x="200582" y="7766"/>
                  </a:lnTo>
                  <a:lnTo>
                    <a:pt x="242419" y="29394"/>
                  </a:lnTo>
                  <a:lnTo>
                    <a:pt x="275405" y="62380"/>
                  </a:lnTo>
                  <a:lnTo>
                    <a:pt x="297033" y="104217"/>
                  </a:lnTo>
                  <a:lnTo>
                    <a:pt x="304800" y="152400"/>
                  </a:lnTo>
                  <a:lnTo>
                    <a:pt x="297033" y="200582"/>
                  </a:lnTo>
                  <a:lnTo>
                    <a:pt x="275405" y="242419"/>
                  </a:lnTo>
                  <a:lnTo>
                    <a:pt x="242419" y="275405"/>
                  </a:lnTo>
                  <a:lnTo>
                    <a:pt x="200582" y="297033"/>
                  </a:lnTo>
                  <a:lnTo>
                    <a:pt x="152400" y="304800"/>
                  </a:lnTo>
                  <a:lnTo>
                    <a:pt x="104217" y="297033"/>
                  </a:lnTo>
                  <a:lnTo>
                    <a:pt x="62380" y="275405"/>
                  </a:lnTo>
                  <a:lnTo>
                    <a:pt x="29394" y="242419"/>
                  </a:lnTo>
                  <a:lnTo>
                    <a:pt x="7766" y="200582"/>
                  </a:lnTo>
                  <a:lnTo>
                    <a:pt x="0" y="152400"/>
                  </a:lnTo>
                  <a:close/>
                </a:path>
              </a:pathLst>
            </a:custGeom>
            <a:ln w="64008">
              <a:solidFill>
                <a:srgbClr val="FFFFFF"/>
              </a:solidFill>
            </a:ln>
          </p:spPr>
          <p:txBody>
            <a:bodyPr wrap="square" lIns="0" tIns="0" rIns="0" bIns="0" rtlCol="0"/>
            <a:lstStyle/>
            <a:p>
              <a:endParaRPr/>
            </a:p>
          </p:txBody>
        </p:sp>
      </p:grpSp>
      <p:sp>
        <p:nvSpPr>
          <p:cNvPr id="8" name="Slide Number Placeholder 7">
            <a:extLst>
              <a:ext uri="{FF2B5EF4-FFF2-40B4-BE49-F238E27FC236}">
                <a16:creationId xmlns:a16="http://schemas.microsoft.com/office/drawing/2014/main" id="{1B494A45-9E4F-2380-21A0-32903E6F8504}"/>
              </a:ext>
            </a:extLst>
          </p:cNvPr>
          <p:cNvSpPr>
            <a:spLocks noGrp="1"/>
          </p:cNvSpPr>
          <p:nvPr>
            <p:ph type="sldNum" sz="quarter" idx="12"/>
          </p:nvPr>
        </p:nvSpPr>
        <p:spPr/>
        <p:txBody>
          <a:bodyPr/>
          <a:lstStyle/>
          <a:p>
            <a:fld id="{10FE9F58-E944-4E46-9D61-D29AFA3E7B77}" type="slidenum">
              <a:rPr lang="en-US" smtClean="0"/>
              <a:t>34</a:t>
            </a:fld>
            <a:endParaRPr lang="en-US"/>
          </a:p>
        </p:txBody>
      </p:sp>
      <p:sp>
        <p:nvSpPr>
          <p:cNvPr id="7" name="Footer Placeholder 6">
            <a:extLst>
              <a:ext uri="{FF2B5EF4-FFF2-40B4-BE49-F238E27FC236}">
                <a16:creationId xmlns:a16="http://schemas.microsoft.com/office/drawing/2014/main" id="{8EB0BBBC-D4AA-3E44-8B90-23504D7BFFDD}"/>
              </a:ext>
            </a:extLst>
          </p:cNvPr>
          <p:cNvSpPr>
            <a:spLocks noGrp="1"/>
          </p:cNvSpPr>
          <p:nvPr>
            <p:ph type="ftr" sz="quarter" idx="11"/>
          </p:nvPr>
        </p:nvSpPr>
        <p:spPr>
          <a:xfrm>
            <a:off x="1373660" y="6356350"/>
            <a:ext cx="4389120" cy="324485"/>
          </a:xfrm>
        </p:spPr>
        <p:txBody>
          <a:bodyPr/>
          <a:lstStyle/>
          <a:p>
            <a:r>
              <a:rPr lang="en-US" dirty="0">
                <a:ea typeface="+mn-lt"/>
                <a:cs typeface="+mn-lt"/>
                <a:hlinkClick r:id="rId4"/>
              </a:rPr>
              <a:t>Service Agencies Information - Arkansas Department of Agriculture</a:t>
            </a:r>
            <a:endParaRPr lang="en-US"/>
          </a:p>
        </p:txBody>
      </p:sp>
    </p:spTree>
    <p:extLst>
      <p:ext uri="{BB962C8B-B14F-4D97-AF65-F5344CB8AC3E}">
        <p14:creationId xmlns:p14="http://schemas.microsoft.com/office/powerpoint/2010/main" val="33784677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93819"/>
            <a:ext cx="10515600" cy="1325563"/>
          </a:xfrm>
        </p:spPr>
        <p:txBody>
          <a:bodyPr>
            <a:normAutofit/>
          </a:bodyPr>
          <a:lstStyle/>
          <a:p>
            <a:pPr algn="ctr"/>
            <a:r>
              <a:rPr lang="en-US" sz="5400"/>
              <a:t>Rejection Red Tags and Seals</a:t>
            </a:r>
          </a:p>
        </p:txBody>
      </p:sp>
      <p:sp>
        <p:nvSpPr>
          <p:cNvPr id="5" name="Content Placeholder 4"/>
          <p:cNvSpPr>
            <a:spLocks noGrp="1"/>
          </p:cNvSpPr>
          <p:nvPr>
            <p:ph idx="1"/>
          </p:nvPr>
        </p:nvSpPr>
        <p:spPr>
          <a:xfrm>
            <a:off x="0" y="1591534"/>
            <a:ext cx="12192000" cy="4177254"/>
          </a:xfrm>
        </p:spPr>
        <p:txBody>
          <a:bodyPr vert="horz" lIns="91440" tIns="45720" rIns="91440" bIns="45720" rtlCol="0" anchor="t">
            <a:noAutofit/>
          </a:bodyPr>
          <a:lstStyle/>
          <a:p>
            <a:pPr marL="0" indent="0">
              <a:buNone/>
            </a:pPr>
            <a:r>
              <a:rPr lang="en-US"/>
              <a:t>If a device has been officially rejected</a:t>
            </a:r>
          </a:p>
          <a:p>
            <a:pPr lvl="1"/>
            <a:r>
              <a:rPr lang="en-US" sz="2800"/>
              <a:t>Servicepersons are authorized to remove Bureau applied tags and seals to repair devices</a:t>
            </a:r>
            <a:endParaRPr lang="en-US" sz="2800">
              <a:ea typeface="Calibri"/>
              <a:cs typeface="Calibri"/>
            </a:endParaRPr>
          </a:p>
          <a:p>
            <a:pPr lvl="1"/>
            <a:r>
              <a:rPr lang="en-US" sz="2800"/>
              <a:t>If device IS NOT restored to FULL compliance</a:t>
            </a:r>
            <a:endParaRPr lang="en-US" sz="2800">
              <a:ea typeface="Calibri"/>
              <a:cs typeface="Calibri"/>
            </a:endParaRPr>
          </a:p>
          <a:p>
            <a:pPr lvl="2"/>
            <a:r>
              <a:rPr lang="en-US" sz="2800"/>
              <a:t>Device is NOT to be returned to service</a:t>
            </a:r>
            <a:endParaRPr lang="en-US" sz="2800">
              <a:ea typeface="Calibri"/>
              <a:cs typeface="Calibri"/>
            </a:endParaRPr>
          </a:p>
          <a:p>
            <a:pPr lvl="2"/>
            <a:r>
              <a:rPr lang="en-US" sz="2800"/>
              <a:t>Serviceperson shall reattach the original Bureau applied red tag with serviceperson’s properly attached security seal</a:t>
            </a:r>
            <a:endParaRPr lang="en-US" sz="2800">
              <a:ea typeface="Calibri"/>
              <a:cs typeface="Calibri"/>
            </a:endParaRPr>
          </a:p>
        </p:txBody>
      </p:sp>
      <p:sp>
        <p:nvSpPr>
          <p:cNvPr id="7" name="Slide Number Placeholder 6"/>
          <p:cNvSpPr>
            <a:spLocks noGrp="1"/>
          </p:cNvSpPr>
          <p:nvPr>
            <p:ph type="sldNum" sz="quarter" idx="12"/>
          </p:nvPr>
        </p:nvSpPr>
        <p:spPr/>
        <p:txBody>
          <a:bodyPr/>
          <a:lstStyle/>
          <a:p>
            <a:fld id="{10FE9F58-E944-4E46-9D61-D29AFA3E7B77}" type="slidenum">
              <a:rPr lang="en-US" smtClean="0"/>
              <a:t>35</a:t>
            </a:fld>
            <a:endParaRPr lang="en-US"/>
          </a:p>
        </p:txBody>
      </p:sp>
    </p:spTree>
    <p:extLst>
      <p:ext uri="{BB962C8B-B14F-4D97-AF65-F5344CB8AC3E}">
        <p14:creationId xmlns:p14="http://schemas.microsoft.com/office/powerpoint/2010/main" val="25199184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2F3D07-8FAF-9875-F21B-A05F98940E1D}"/>
              </a:ext>
            </a:extLst>
          </p:cNvPr>
          <p:cNvPicPr>
            <a:picLocks noChangeAspect="1"/>
          </p:cNvPicPr>
          <p:nvPr/>
        </p:nvPicPr>
        <p:blipFill>
          <a:blip r:embed="rId2"/>
          <a:stretch>
            <a:fillRect/>
          </a:stretch>
        </p:blipFill>
        <p:spPr>
          <a:xfrm>
            <a:off x="3452982" y="0"/>
            <a:ext cx="5286036" cy="6858000"/>
          </a:xfrm>
          <a:prstGeom prst="rect">
            <a:avLst/>
          </a:prstGeom>
        </p:spPr>
      </p:pic>
      <p:sp>
        <p:nvSpPr>
          <p:cNvPr id="5" name="TextBox 4">
            <a:extLst>
              <a:ext uri="{FF2B5EF4-FFF2-40B4-BE49-F238E27FC236}">
                <a16:creationId xmlns:a16="http://schemas.microsoft.com/office/drawing/2014/main" id="{47505FC0-6D4B-55DD-622C-6E74BD2CC511}"/>
              </a:ext>
            </a:extLst>
          </p:cNvPr>
          <p:cNvSpPr txBox="1"/>
          <p:nvPr/>
        </p:nvSpPr>
        <p:spPr>
          <a:xfrm>
            <a:off x="4741917" y="1306885"/>
            <a:ext cx="278656" cy="261610"/>
          </a:xfrm>
          <a:prstGeom prst="rect">
            <a:avLst/>
          </a:prstGeom>
          <a:noFill/>
        </p:spPr>
        <p:txBody>
          <a:bodyPr wrap="square" rtlCol="0">
            <a:spAutoFit/>
          </a:bodyPr>
          <a:lstStyle/>
          <a:p>
            <a:r>
              <a:rPr lang="en-US" sz="1100" b="1">
                <a:highlight>
                  <a:srgbClr val="FFFF00"/>
                </a:highlight>
              </a:rPr>
              <a:t>X</a:t>
            </a:r>
          </a:p>
        </p:txBody>
      </p:sp>
      <p:sp>
        <p:nvSpPr>
          <p:cNvPr id="6" name="TextBox 5">
            <a:extLst>
              <a:ext uri="{FF2B5EF4-FFF2-40B4-BE49-F238E27FC236}">
                <a16:creationId xmlns:a16="http://schemas.microsoft.com/office/drawing/2014/main" id="{0BCBC9B3-4916-BBE2-8E21-5DEFA88B22A4}"/>
              </a:ext>
            </a:extLst>
          </p:cNvPr>
          <p:cNvSpPr txBox="1"/>
          <p:nvPr/>
        </p:nvSpPr>
        <p:spPr>
          <a:xfrm>
            <a:off x="4741917" y="1568495"/>
            <a:ext cx="961160" cy="215444"/>
          </a:xfrm>
          <a:prstGeom prst="rect">
            <a:avLst/>
          </a:prstGeom>
          <a:noFill/>
        </p:spPr>
        <p:txBody>
          <a:bodyPr wrap="square" rtlCol="0">
            <a:spAutoFit/>
          </a:bodyPr>
          <a:lstStyle/>
          <a:p>
            <a:r>
              <a:rPr lang="en-US" sz="800" b="1">
                <a:highlight>
                  <a:srgbClr val="FFFF00"/>
                </a:highlight>
              </a:rPr>
              <a:t>John Johnson</a:t>
            </a:r>
          </a:p>
        </p:txBody>
      </p:sp>
      <p:sp>
        <p:nvSpPr>
          <p:cNvPr id="7" name="TextBox 6">
            <a:extLst>
              <a:ext uri="{FF2B5EF4-FFF2-40B4-BE49-F238E27FC236}">
                <a16:creationId xmlns:a16="http://schemas.microsoft.com/office/drawing/2014/main" id="{0949A77F-AEBB-3162-1C64-C2349C1733F6}"/>
              </a:ext>
            </a:extLst>
          </p:cNvPr>
          <p:cNvSpPr txBox="1"/>
          <p:nvPr/>
        </p:nvSpPr>
        <p:spPr>
          <a:xfrm>
            <a:off x="4741917" y="1720895"/>
            <a:ext cx="961160" cy="215444"/>
          </a:xfrm>
          <a:prstGeom prst="rect">
            <a:avLst/>
          </a:prstGeom>
          <a:noFill/>
        </p:spPr>
        <p:txBody>
          <a:bodyPr wrap="square" rtlCol="0">
            <a:spAutoFit/>
          </a:bodyPr>
          <a:lstStyle/>
          <a:p>
            <a:r>
              <a:rPr lang="en-US" sz="800" b="1">
                <a:highlight>
                  <a:srgbClr val="FFFF00"/>
                </a:highlight>
              </a:rPr>
              <a:t>Store #123</a:t>
            </a:r>
          </a:p>
        </p:txBody>
      </p:sp>
      <p:sp>
        <p:nvSpPr>
          <p:cNvPr id="8" name="TextBox 7">
            <a:extLst>
              <a:ext uri="{FF2B5EF4-FFF2-40B4-BE49-F238E27FC236}">
                <a16:creationId xmlns:a16="http://schemas.microsoft.com/office/drawing/2014/main" id="{C0E3505A-3804-1674-13B5-D6D558AA42CE}"/>
              </a:ext>
            </a:extLst>
          </p:cNvPr>
          <p:cNvSpPr txBox="1"/>
          <p:nvPr/>
        </p:nvSpPr>
        <p:spPr>
          <a:xfrm>
            <a:off x="4741916" y="1873295"/>
            <a:ext cx="1210309" cy="215444"/>
          </a:xfrm>
          <a:prstGeom prst="rect">
            <a:avLst/>
          </a:prstGeom>
          <a:noFill/>
        </p:spPr>
        <p:txBody>
          <a:bodyPr wrap="square" rtlCol="0">
            <a:spAutoFit/>
          </a:bodyPr>
          <a:lstStyle/>
          <a:p>
            <a:r>
              <a:rPr lang="en-US" sz="800" b="1">
                <a:highlight>
                  <a:srgbClr val="FFFF00"/>
                </a:highlight>
              </a:rPr>
              <a:t>store123@aol.com</a:t>
            </a:r>
          </a:p>
        </p:txBody>
      </p:sp>
      <p:sp>
        <p:nvSpPr>
          <p:cNvPr id="9" name="TextBox 8">
            <a:extLst>
              <a:ext uri="{FF2B5EF4-FFF2-40B4-BE49-F238E27FC236}">
                <a16:creationId xmlns:a16="http://schemas.microsoft.com/office/drawing/2014/main" id="{0B922552-3F42-7C70-6161-3E2FF12964E8}"/>
              </a:ext>
            </a:extLst>
          </p:cNvPr>
          <p:cNvSpPr txBox="1"/>
          <p:nvPr/>
        </p:nvSpPr>
        <p:spPr>
          <a:xfrm>
            <a:off x="4741915" y="2025695"/>
            <a:ext cx="3565323" cy="215444"/>
          </a:xfrm>
          <a:prstGeom prst="rect">
            <a:avLst/>
          </a:prstGeom>
          <a:noFill/>
        </p:spPr>
        <p:txBody>
          <a:bodyPr wrap="square" rtlCol="0">
            <a:spAutoFit/>
          </a:bodyPr>
          <a:lstStyle/>
          <a:p>
            <a:r>
              <a:rPr lang="en-US" sz="800" b="1">
                <a:highlight>
                  <a:srgbClr val="FFFF00"/>
                </a:highlight>
              </a:rPr>
              <a:t>Write Same or Write Other address if Different from physical address</a:t>
            </a:r>
          </a:p>
        </p:txBody>
      </p:sp>
      <p:sp>
        <p:nvSpPr>
          <p:cNvPr id="10" name="TextBox 9">
            <a:extLst>
              <a:ext uri="{FF2B5EF4-FFF2-40B4-BE49-F238E27FC236}">
                <a16:creationId xmlns:a16="http://schemas.microsoft.com/office/drawing/2014/main" id="{60C94B72-A7D3-9436-66C3-EF4CA69C6406}"/>
              </a:ext>
            </a:extLst>
          </p:cNvPr>
          <p:cNvSpPr txBox="1"/>
          <p:nvPr/>
        </p:nvSpPr>
        <p:spPr>
          <a:xfrm>
            <a:off x="4741915" y="2241139"/>
            <a:ext cx="4419338" cy="215444"/>
          </a:xfrm>
          <a:prstGeom prst="rect">
            <a:avLst/>
          </a:prstGeom>
          <a:noFill/>
        </p:spPr>
        <p:txBody>
          <a:bodyPr wrap="square" rtlCol="0">
            <a:spAutoFit/>
          </a:bodyPr>
          <a:lstStyle/>
          <a:p>
            <a:r>
              <a:rPr lang="en-US" sz="800" b="1">
                <a:highlight>
                  <a:srgbClr val="FFFF00"/>
                </a:highlight>
              </a:rPr>
              <a:t>123 Main Street</a:t>
            </a:r>
            <a:r>
              <a:rPr lang="en-US" sz="800" b="1"/>
              <a:t>                                          </a:t>
            </a:r>
            <a:r>
              <a:rPr lang="en-US" sz="800" b="1">
                <a:highlight>
                  <a:srgbClr val="FFFF00"/>
                </a:highlight>
              </a:rPr>
              <a:t>Hot Springs</a:t>
            </a:r>
            <a:r>
              <a:rPr lang="en-US" sz="800" b="1"/>
              <a:t>                </a:t>
            </a:r>
            <a:r>
              <a:rPr lang="en-US" sz="800" b="1">
                <a:highlight>
                  <a:srgbClr val="FFFF00"/>
                </a:highlight>
              </a:rPr>
              <a:t> Garland</a:t>
            </a:r>
            <a:r>
              <a:rPr lang="en-US" sz="800" b="1"/>
              <a:t>               </a:t>
            </a:r>
            <a:r>
              <a:rPr lang="en-US" sz="800" b="1">
                <a:highlight>
                  <a:srgbClr val="FFFF00"/>
                </a:highlight>
              </a:rPr>
              <a:t> 52152</a:t>
            </a:r>
          </a:p>
        </p:txBody>
      </p:sp>
      <p:sp>
        <p:nvSpPr>
          <p:cNvPr id="11" name="TextBox 10">
            <a:extLst>
              <a:ext uri="{FF2B5EF4-FFF2-40B4-BE49-F238E27FC236}">
                <a16:creationId xmlns:a16="http://schemas.microsoft.com/office/drawing/2014/main" id="{BC2D5D0B-EDA2-70EE-29FE-DB5EE726F5A1}"/>
              </a:ext>
            </a:extLst>
          </p:cNvPr>
          <p:cNvSpPr txBox="1"/>
          <p:nvPr/>
        </p:nvSpPr>
        <p:spPr>
          <a:xfrm>
            <a:off x="7223449" y="1594516"/>
            <a:ext cx="961160" cy="215444"/>
          </a:xfrm>
          <a:prstGeom prst="rect">
            <a:avLst/>
          </a:prstGeom>
          <a:noFill/>
        </p:spPr>
        <p:txBody>
          <a:bodyPr wrap="square" rtlCol="0">
            <a:spAutoFit/>
          </a:bodyPr>
          <a:lstStyle/>
          <a:p>
            <a:r>
              <a:rPr lang="en-US" sz="800" b="1">
                <a:highlight>
                  <a:srgbClr val="FFFF00"/>
                </a:highlight>
              </a:rPr>
              <a:t>(555) 555-5555</a:t>
            </a:r>
          </a:p>
        </p:txBody>
      </p:sp>
      <p:sp>
        <p:nvSpPr>
          <p:cNvPr id="12" name="TextBox 11">
            <a:extLst>
              <a:ext uri="{FF2B5EF4-FFF2-40B4-BE49-F238E27FC236}">
                <a16:creationId xmlns:a16="http://schemas.microsoft.com/office/drawing/2014/main" id="{62780AFE-05BC-7967-94E0-8F5D92444454}"/>
              </a:ext>
            </a:extLst>
          </p:cNvPr>
          <p:cNvSpPr txBox="1"/>
          <p:nvPr/>
        </p:nvSpPr>
        <p:spPr>
          <a:xfrm>
            <a:off x="7223449" y="1734051"/>
            <a:ext cx="961160" cy="215444"/>
          </a:xfrm>
          <a:prstGeom prst="rect">
            <a:avLst/>
          </a:prstGeom>
          <a:noFill/>
        </p:spPr>
        <p:txBody>
          <a:bodyPr wrap="square" rtlCol="0">
            <a:spAutoFit/>
          </a:bodyPr>
          <a:lstStyle/>
          <a:p>
            <a:r>
              <a:rPr lang="en-US" sz="800" b="1">
                <a:highlight>
                  <a:srgbClr val="FFFF00"/>
                </a:highlight>
              </a:rPr>
              <a:t>(555) 555-5555</a:t>
            </a:r>
          </a:p>
        </p:txBody>
      </p:sp>
      <p:sp>
        <p:nvSpPr>
          <p:cNvPr id="14" name="TextBox 13">
            <a:extLst>
              <a:ext uri="{FF2B5EF4-FFF2-40B4-BE49-F238E27FC236}">
                <a16:creationId xmlns:a16="http://schemas.microsoft.com/office/drawing/2014/main" id="{D09DE0E8-E5FA-EB63-6198-588C4F5E3E10}"/>
              </a:ext>
            </a:extLst>
          </p:cNvPr>
          <p:cNvSpPr txBox="1"/>
          <p:nvPr/>
        </p:nvSpPr>
        <p:spPr>
          <a:xfrm>
            <a:off x="4400665" y="2921546"/>
            <a:ext cx="961160" cy="215444"/>
          </a:xfrm>
          <a:prstGeom prst="rect">
            <a:avLst/>
          </a:prstGeom>
          <a:noFill/>
        </p:spPr>
        <p:txBody>
          <a:bodyPr wrap="square" rtlCol="0">
            <a:spAutoFit/>
          </a:bodyPr>
          <a:lstStyle/>
          <a:p>
            <a:r>
              <a:rPr lang="en-US" sz="800" b="1">
                <a:highlight>
                  <a:srgbClr val="FFFF00"/>
                </a:highlight>
              </a:rPr>
              <a:t>30lbsc</a:t>
            </a:r>
          </a:p>
        </p:txBody>
      </p:sp>
      <p:sp>
        <p:nvSpPr>
          <p:cNvPr id="15" name="TextBox 14">
            <a:extLst>
              <a:ext uri="{FF2B5EF4-FFF2-40B4-BE49-F238E27FC236}">
                <a16:creationId xmlns:a16="http://schemas.microsoft.com/office/drawing/2014/main" id="{DFE89F29-90C7-8FA2-CB04-398A632F6F6C}"/>
              </a:ext>
            </a:extLst>
          </p:cNvPr>
          <p:cNvSpPr txBox="1"/>
          <p:nvPr/>
        </p:nvSpPr>
        <p:spPr>
          <a:xfrm>
            <a:off x="7223449" y="2584717"/>
            <a:ext cx="961160" cy="215444"/>
          </a:xfrm>
          <a:prstGeom prst="rect">
            <a:avLst/>
          </a:prstGeom>
          <a:noFill/>
        </p:spPr>
        <p:txBody>
          <a:bodyPr wrap="square" rtlCol="0">
            <a:spAutoFit/>
          </a:bodyPr>
          <a:lstStyle/>
          <a:p>
            <a:r>
              <a:rPr lang="en-US" sz="800" b="1">
                <a:highlight>
                  <a:srgbClr val="FFFF00"/>
                </a:highlight>
              </a:rPr>
              <a:t>18202466594</a:t>
            </a:r>
          </a:p>
        </p:txBody>
      </p:sp>
      <p:sp>
        <p:nvSpPr>
          <p:cNvPr id="16" name="TextBox 15">
            <a:extLst>
              <a:ext uri="{FF2B5EF4-FFF2-40B4-BE49-F238E27FC236}">
                <a16:creationId xmlns:a16="http://schemas.microsoft.com/office/drawing/2014/main" id="{1D15A8B3-C30E-23CB-1361-6AD1CE36FBCA}"/>
              </a:ext>
            </a:extLst>
          </p:cNvPr>
          <p:cNvSpPr txBox="1"/>
          <p:nvPr/>
        </p:nvSpPr>
        <p:spPr>
          <a:xfrm>
            <a:off x="5703077" y="2583660"/>
            <a:ext cx="961160" cy="215444"/>
          </a:xfrm>
          <a:prstGeom prst="rect">
            <a:avLst/>
          </a:prstGeom>
          <a:noFill/>
        </p:spPr>
        <p:txBody>
          <a:bodyPr wrap="square" rtlCol="0">
            <a:spAutoFit/>
          </a:bodyPr>
          <a:lstStyle/>
          <a:p>
            <a:r>
              <a:rPr lang="en-US" sz="800" b="1">
                <a:highlight>
                  <a:srgbClr val="FFFF00"/>
                </a:highlight>
              </a:rPr>
              <a:t>MP7001</a:t>
            </a:r>
          </a:p>
        </p:txBody>
      </p:sp>
      <p:sp>
        <p:nvSpPr>
          <p:cNvPr id="17" name="TextBox 16">
            <a:extLst>
              <a:ext uri="{FF2B5EF4-FFF2-40B4-BE49-F238E27FC236}">
                <a16:creationId xmlns:a16="http://schemas.microsoft.com/office/drawing/2014/main" id="{0E849DC8-D71F-CC18-13A1-F6F0BC772BE7}"/>
              </a:ext>
            </a:extLst>
          </p:cNvPr>
          <p:cNvSpPr txBox="1"/>
          <p:nvPr/>
        </p:nvSpPr>
        <p:spPr>
          <a:xfrm>
            <a:off x="4385910" y="2590617"/>
            <a:ext cx="961160" cy="215444"/>
          </a:xfrm>
          <a:prstGeom prst="rect">
            <a:avLst/>
          </a:prstGeom>
          <a:noFill/>
        </p:spPr>
        <p:txBody>
          <a:bodyPr wrap="square" rtlCol="0">
            <a:spAutoFit/>
          </a:bodyPr>
          <a:lstStyle/>
          <a:p>
            <a:r>
              <a:rPr lang="en-US" sz="800" b="1">
                <a:highlight>
                  <a:srgbClr val="FFFF00"/>
                </a:highlight>
              </a:rPr>
              <a:t>Zebra</a:t>
            </a:r>
          </a:p>
        </p:txBody>
      </p:sp>
      <p:sp>
        <p:nvSpPr>
          <p:cNvPr id="19" name="TextBox 18">
            <a:extLst>
              <a:ext uri="{FF2B5EF4-FFF2-40B4-BE49-F238E27FC236}">
                <a16:creationId xmlns:a16="http://schemas.microsoft.com/office/drawing/2014/main" id="{A4D4DEDC-705E-3F81-62EF-C64722E7CDFB}"/>
              </a:ext>
            </a:extLst>
          </p:cNvPr>
          <p:cNvSpPr txBox="1"/>
          <p:nvPr/>
        </p:nvSpPr>
        <p:spPr>
          <a:xfrm>
            <a:off x="7400886" y="5712298"/>
            <a:ext cx="961160" cy="215444"/>
          </a:xfrm>
          <a:prstGeom prst="rect">
            <a:avLst/>
          </a:prstGeom>
          <a:noFill/>
        </p:spPr>
        <p:txBody>
          <a:bodyPr wrap="square" rtlCol="0">
            <a:spAutoFit/>
          </a:bodyPr>
          <a:lstStyle/>
          <a:p>
            <a:r>
              <a:rPr lang="en-US" sz="800" b="1">
                <a:highlight>
                  <a:srgbClr val="FFFF00"/>
                </a:highlight>
              </a:rPr>
              <a:t>S532</a:t>
            </a:r>
          </a:p>
        </p:txBody>
      </p:sp>
      <p:sp>
        <p:nvSpPr>
          <p:cNvPr id="20" name="TextBox 19">
            <a:extLst>
              <a:ext uri="{FF2B5EF4-FFF2-40B4-BE49-F238E27FC236}">
                <a16:creationId xmlns:a16="http://schemas.microsoft.com/office/drawing/2014/main" id="{394E35ED-9291-B4EC-4634-B095A58EDA7C}"/>
              </a:ext>
            </a:extLst>
          </p:cNvPr>
          <p:cNvSpPr txBox="1"/>
          <p:nvPr/>
        </p:nvSpPr>
        <p:spPr>
          <a:xfrm>
            <a:off x="4816152" y="5698553"/>
            <a:ext cx="961160" cy="215444"/>
          </a:xfrm>
          <a:prstGeom prst="rect">
            <a:avLst/>
          </a:prstGeom>
          <a:noFill/>
        </p:spPr>
        <p:txBody>
          <a:bodyPr wrap="square" rtlCol="0">
            <a:spAutoFit/>
          </a:bodyPr>
          <a:lstStyle/>
          <a:p>
            <a:r>
              <a:rPr lang="en-US" sz="800" b="1">
                <a:highlight>
                  <a:srgbClr val="FFFF00"/>
                </a:highlight>
              </a:rPr>
              <a:t>Giant Scales LLC</a:t>
            </a:r>
          </a:p>
        </p:txBody>
      </p:sp>
      <p:sp>
        <p:nvSpPr>
          <p:cNvPr id="21" name="TextBox 20">
            <a:extLst>
              <a:ext uri="{FF2B5EF4-FFF2-40B4-BE49-F238E27FC236}">
                <a16:creationId xmlns:a16="http://schemas.microsoft.com/office/drawing/2014/main" id="{CDF11367-706A-233A-5239-3AB568985714}"/>
              </a:ext>
            </a:extLst>
          </p:cNvPr>
          <p:cNvSpPr txBox="1"/>
          <p:nvPr/>
        </p:nvSpPr>
        <p:spPr>
          <a:xfrm>
            <a:off x="6715507" y="2921546"/>
            <a:ext cx="961160" cy="215444"/>
          </a:xfrm>
          <a:prstGeom prst="rect">
            <a:avLst/>
          </a:prstGeom>
          <a:noFill/>
        </p:spPr>
        <p:txBody>
          <a:bodyPr wrap="square" rtlCol="0">
            <a:spAutoFit/>
          </a:bodyPr>
          <a:lstStyle/>
          <a:p>
            <a:r>
              <a:rPr lang="en-US" sz="800" b="1">
                <a:highlight>
                  <a:srgbClr val="FFFF00"/>
                </a:highlight>
              </a:rPr>
              <a:t>17-056</a:t>
            </a:r>
          </a:p>
        </p:txBody>
      </p:sp>
      <p:sp>
        <p:nvSpPr>
          <p:cNvPr id="22" name="TextBox 21">
            <a:extLst>
              <a:ext uri="{FF2B5EF4-FFF2-40B4-BE49-F238E27FC236}">
                <a16:creationId xmlns:a16="http://schemas.microsoft.com/office/drawing/2014/main" id="{3910A6FE-1F48-907A-B932-840D5F54D6D2}"/>
              </a:ext>
            </a:extLst>
          </p:cNvPr>
          <p:cNvSpPr txBox="1"/>
          <p:nvPr/>
        </p:nvSpPr>
        <p:spPr>
          <a:xfrm>
            <a:off x="5222497" y="5953057"/>
            <a:ext cx="961160" cy="215444"/>
          </a:xfrm>
          <a:prstGeom prst="rect">
            <a:avLst/>
          </a:prstGeom>
          <a:noFill/>
        </p:spPr>
        <p:txBody>
          <a:bodyPr wrap="square" rtlCol="0">
            <a:spAutoFit/>
          </a:bodyPr>
          <a:lstStyle/>
          <a:p>
            <a:r>
              <a:rPr lang="en-US" sz="800" b="1">
                <a:highlight>
                  <a:srgbClr val="FFFF00"/>
                </a:highlight>
              </a:rPr>
              <a:t>Mark Giant</a:t>
            </a:r>
          </a:p>
        </p:txBody>
      </p:sp>
      <p:sp>
        <p:nvSpPr>
          <p:cNvPr id="23" name="TextBox 22">
            <a:extLst>
              <a:ext uri="{FF2B5EF4-FFF2-40B4-BE49-F238E27FC236}">
                <a16:creationId xmlns:a16="http://schemas.microsoft.com/office/drawing/2014/main" id="{095193EE-4C70-F305-A16B-B202055667A6}"/>
              </a:ext>
            </a:extLst>
          </p:cNvPr>
          <p:cNvSpPr txBox="1"/>
          <p:nvPr/>
        </p:nvSpPr>
        <p:spPr>
          <a:xfrm>
            <a:off x="7339167" y="5948154"/>
            <a:ext cx="729723" cy="215444"/>
          </a:xfrm>
          <a:prstGeom prst="rect">
            <a:avLst/>
          </a:prstGeom>
          <a:noFill/>
        </p:spPr>
        <p:txBody>
          <a:bodyPr wrap="square" rtlCol="0">
            <a:spAutoFit/>
          </a:bodyPr>
          <a:lstStyle/>
          <a:p>
            <a:r>
              <a:rPr lang="en-US" sz="800" b="1">
                <a:highlight>
                  <a:srgbClr val="FFFF00"/>
                </a:highlight>
              </a:rPr>
              <a:t>01/01/2024</a:t>
            </a:r>
          </a:p>
        </p:txBody>
      </p:sp>
      <p:sp>
        <p:nvSpPr>
          <p:cNvPr id="24" name="TextBox 23">
            <a:extLst>
              <a:ext uri="{FF2B5EF4-FFF2-40B4-BE49-F238E27FC236}">
                <a16:creationId xmlns:a16="http://schemas.microsoft.com/office/drawing/2014/main" id="{B182F4DF-423F-0D76-ED13-1785A4E5BDFD}"/>
              </a:ext>
            </a:extLst>
          </p:cNvPr>
          <p:cNvSpPr txBox="1"/>
          <p:nvPr/>
        </p:nvSpPr>
        <p:spPr>
          <a:xfrm>
            <a:off x="5222497" y="6207561"/>
            <a:ext cx="961160" cy="215444"/>
          </a:xfrm>
          <a:prstGeom prst="rect">
            <a:avLst/>
          </a:prstGeom>
          <a:noFill/>
        </p:spPr>
        <p:txBody>
          <a:bodyPr wrap="square" rtlCol="0">
            <a:spAutoFit/>
          </a:bodyPr>
          <a:lstStyle/>
          <a:p>
            <a:r>
              <a:rPr lang="en-US" sz="800" b="1">
                <a:highlight>
                  <a:srgbClr val="FFFF00"/>
                </a:highlight>
                <a:latin typeface="Mistral" panose="03090702030407020403" pitchFamily="66" charset="0"/>
              </a:rPr>
              <a:t>Mark Giant</a:t>
            </a:r>
          </a:p>
        </p:txBody>
      </p:sp>
      <p:sp>
        <p:nvSpPr>
          <p:cNvPr id="25" name="TextBox 24">
            <a:extLst>
              <a:ext uri="{FF2B5EF4-FFF2-40B4-BE49-F238E27FC236}">
                <a16:creationId xmlns:a16="http://schemas.microsoft.com/office/drawing/2014/main" id="{A670B402-BC53-9080-100C-B5ABCE21C024}"/>
              </a:ext>
            </a:extLst>
          </p:cNvPr>
          <p:cNvSpPr txBox="1"/>
          <p:nvPr/>
        </p:nvSpPr>
        <p:spPr>
          <a:xfrm>
            <a:off x="5222496" y="6423005"/>
            <a:ext cx="2265231" cy="215444"/>
          </a:xfrm>
          <a:prstGeom prst="rect">
            <a:avLst/>
          </a:prstGeom>
          <a:noFill/>
        </p:spPr>
        <p:txBody>
          <a:bodyPr wrap="square" rtlCol="0">
            <a:spAutoFit/>
          </a:bodyPr>
          <a:lstStyle/>
          <a:p>
            <a:r>
              <a:rPr lang="en-US" sz="800" b="1">
                <a:highlight>
                  <a:srgbClr val="FFFF00"/>
                </a:highlight>
              </a:rPr>
              <a:t>Device Owner Signature</a:t>
            </a:r>
          </a:p>
        </p:txBody>
      </p:sp>
      <p:sp>
        <p:nvSpPr>
          <p:cNvPr id="3" name="Slide Number Placeholder 2">
            <a:extLst>
              <a:ext uri="{FF2B5EF4-FFF2-40B4-BE49-F238E27FC236}">
                <a16:creationId xmlns:a16="http://schemas.microsoft.com/office/drawing/2014/main" id="{72761DA9-5FD5-337C-EF48-E672DB8E0D48}"/>
              </a:ext>
            </a:extLst>
          </p:cNvPr>
          <p:cNvSpPr>
            <a:spLocks noGrp="1"/>
          </p:cNvSpPr>
          <p:nvPr>
            <p:ph type="sldNum" sz="quarter" idx="12"/>
          </p:nvPr>
        </p:nvSpPr>
        <p:spPr/>
        <p:txBody>
          <a:bodyPr/>
          <a:lstStyle/>
          <a:p>
            <a:fld id="{10FE9F58-E944-4E46-9D61-D29AFA3E7B77}" type="slidenum">
              <a:rPr lang="en-US" smtClean="0"/>
              <a:t>36</a:t>
            </a:fld>
            <a:endParaRPr lang="en-US"/>
          </a:p>
        </p:txBody>
      </p:sp>
      <p:sp>
        <p:nvSpPr>
          <p:cNvPr id="2" name="Footer Placeholder 1">
            <a:extLst>
              <a:ext uri="{FF2B5EF4-FFF2-40B4-BE49-F238E27FC236}">
                <a16:creationId xmlns:a16="http://schemas.microsoft.com/office/drawing/2014/main" id="{D4C6A8F1-D4B3-61CB-D114-C0FD7FDAFBDF}"/>
              </a:ext>
            </a:extLst>
          </p:cNvPr>
          <p:cNvSpPr>
            <a:spLocks noGrp="1"/>
          </p:cNvSpPr>
          <p:nvPr>
            <p:ph type="ftr" sz="quarter" idx="11"/>
          </p:nvPr>
        </p:nvSpPr>
        <p:spPr>
          <a:xfrm>
            <a:off x="8587260" y="6356350"/>
            <a:ext cx="1838960" cy="212725"/>
          </a:xfrm>
        </p:spPr>
        <p:txBody>
          <a:bodyPr/>
          <a:lstStyle/>
          <a:p>
            <a:r>
              <a:rPr lang="en-US" dirty="0">
                <a:ea typeface="+mn-lt"/>
                <a:cs typeface="+mn-lt"/>
                <a:hlinkClick r:id="rId3"/>
              </a:rPr>
              <a:t>Service Agencies Information - Arkansas Department of Agriculture</a:t>
            </a:r>
            <a:endParaRPr lang="en-US"/>
          </a:p>
        </p:txBody>
      </p:sp>
    </p:spTree>
    <p:extLst>
      <p:ext uri="{BB962C8B-B14F-4D97-AF65-F5344CB8AC3E}">
        <p14:creationId xmlns:p14="http://schemas.microsoft.com/office/powerpoint/2010/main" val="29380664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ctrTitle"/>
          </p:nvPr>
        </p:nvSpPr>
        <p:spPr>
          <a:xfrm>
            <a:off x="0" y="4661012"/>
            <a:ext cx="12192000" cy="1295953"/>
          </a:xfrm>
        </p:spPr>
        <p:txBody>
          <a:bodyPr/>
          <a:lstStyle/>
          <a:p>
            <a:r>
              <a:rPr lang="en-US" sz="5400"/>
              <a:t>Scale Inspection and Testing Training</a:t>
            </a:r>
            <a:br>
              <a:rPr lang="en-US" dirty="0"/>
            </a:br>
            <a:r>
              <a:rPr lang="en-US" sz="3200"/>
              <a:t>Arkansas Bureau of Standards</a:t>
            </a:r>
          </a:p>
        </p:txBody>
      </p:sp>
      <p:sp>
        <p:nvSpPr>
          <p:cNvPr id="3" name="TextBox 2">
            <a:extLst>
              <a:ext uri="{FF2B5EF4-FFF2-40B4-BE49-F238E27FC236}">
                <a16:creationId xmlns:a16="http://schemas.microsoft.com/office/drawing/2014/main" id="{03BFA708-241A-4244-A6A9-1284422149BB}"/>
              </a:ext>
            </a:extLst>
          </p:cNvPr>
          <p:cNvSpPr txBox="1"/>
          <p:nvPr/>
        </p:nvSpPr>
        <p:spPr>
          <a:xfrm>
            <a:off x="11421979" y="6326297"/>
            <a:ext cx="770021" cy="369332"/>
          </a:xfrm>
          <a:prstGeom prst="rect">
            <a:avLst/>
          </a:prstGeom>
          <a:noFill/>
        </p:spPr>
        <p:txBody>
          <a:bodyPr wrap="square" lIns="91440" tIns="45720" rIns="91440" bIns="45720" rtlCol="0" anchor="t">
            <a:spAutoFit/>
          </a:bodyPr>
          <a:lstStyle/>
          <a:p>
            <a:r>
              <a:rPr lang="en-US">
                <a:solidFill>
                  <a:srgbClr val="3F873F"/>
                </a:solidFill>
              </a:rPr>
              <a:t>2026</a:t>
            </a:r>
          </a:p>
        </p:txBody>
      </p:sp>
    </p:spTree>
    <p:extLst>
      <p:ext uri="{BB962C8B-B14F-4D97-AF65-F5344CB8AC3E}">
        <p14:creationId xmlns:p14="http://schemas.microsoft.com/office/powerpoint/2010/main" val="5425394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A2394-F4FE-45E8-BDBC-E09DE2C76ECD}"/>
              </a:ext>
            </a:extLst>
          </p:cNvPr>
          <p:cNvSpPr>
            <a:spLocks noGrp="1"/>
          </p:cNvSpPr>
          <p:nvPr>
            <p:ph type="title"/>
          </p:nvPr>
        </p:nvSpPr>
        <p:spPr>
          <a:xfrm>
            <a:off x="838199" y="20074"/>
            <a:ext cx="10515600" cy="894227"/>
          </a:xfrm>
        </p:spPr>
        <p:txBody>
          <a:bodyPr>
            <a:normAutofit/>
          </a:bodyPr>
          <a:lstStyle/>
          <a:p>
            <a:pPr algn="ctr"/>
            <a:r>
              <a:rPr lang="en-US" sz="5400" spc="-5"/>
              <a:t>O</a:t>
            </a:r>
            <a:r>
              <a:rPr lang="en-US" sz="5400"/>
              <a:t>b</a:t>
            </a:r>
            <a:r>
              <a:rPr lang="en-US" sz="5400" spc="5"/>
              <a:t>j</a:t>
            </a:r>
            <a:r>
              <a:rPr lang="en-US" sz="5400"/>
              <a:t>e</a:t>
            </a:r>
            <a:r>
              <a:rPr lang="en-US" sz="5400" spc="5"/>
              <a:t>c</a:t>
            </a:r>
            <a:r>
              <a:rPr lang="en-US" sz="5400"/>
              <a:t>t</a:t>
            </a:r>
            <a:r>
              <a:rPr lang="en-US" sz="5400" spc="5"/>
              <a:t>i</a:t>
            </a:r>
            <a:r>
              <a:rPr lang="en-US" sz="5400" spc="-5"/>
              <a:t>v</a:t>
            </a:r>
            <a:r>
              <a:rPr lang="en-US" sz="5400" spc="-10"/>
              <a:t>e</a:t>
            </a:r>
            <a:r>
              <a:rPr lang="en-US" sz="5400"/>
              <a:t>s</a:t>
            </a:r>
          </a:p>
        </p:txBody>
      </p:sp>
      <p:sp>
        <p:nvSpPr>
          <p:cNvPr id="3" name="Content Placeholder 2">
            <a:extLst>
              <a:ext uri="{FF2B5EF4-FFF2-40B4-BE49-F238E27FC236}">
                <a16:creationId xmlns:a16="http://schemas.microsoft.com/office/drawing/2014/main" id="{DF71AE1E-DA8D-4EE5-8361-20C2CFF0534F}"/>
              </a:ext>
            </a:extLst>
          </p:cNvPr>
          <p:cNvSpPr>
            <a:spLocks noGrp="1"/>
          </p:cNvSpPr>
          <p:nvPr>
            <p:ph idx="1"/>
          </p:nvPr>
        </p:nvSpPr>
        <p:spPr>
          <a:xfrm>
            <a:off x="838199" y="1011424"/>
            <a:ext cx="10515600" cy="5344926"/>
          </a:xfrm>
        </p:spPr>
        <p:txBody>
          <a:bodyPr vert="horz" lIns="91440" tIns="45720" rIns="91440" bIns="45720" rtlCol="0" anchor="t">
            <a:noAutofit/>
          </a:bodyPr>
          <a:lstStyle/>
          <a:p>
            <a:pPr marL="286385" marR="5080" indent="-274320">
              <a:lnSpc>
                <a:spcPct val="100000"/>
              </a:lnSpc>
              <a:spcBef>
                <a:spcPts val="105"/>
              </a:spcBef>
              <a:buSzPct val="94230"/>
              <a:buFont typeface="Wingdings 2"/>
              <a:buChar char=""/>
              <a:tabLst>
                <a:tab pos="287020" algn="l"/>
              </a:tabLst>
            </a:pPr>
            <a:r>
              <a:rPr lang="en-US" sz="2300">
                <a:cs typeface="Arial"/>
              </a:rPr>
              <a:t>Upon completion of </a:t>
            </a:r>
            <a:r>
              <a:rPr lang="en-US" sz="2300" spc="-5">
                <a:cs typeface="Arial"/>
              </a:rPr>
              <a:t>this </a:t>
            </a:r>
            <a:r>
              <a:rPr lang="en-US" sz="2300">
                <a:cs typeface="Arial"/>
              </a:rPr>
              <a:t>presentation, </a:t>
            </a:r>
            <a:r>
              <a:rPr lang="en-US" sz="2300" spc="5">
                <a:cs typeface="Arial"/>
              </a:rPr>
              <a:t>you </a:t>
            </a:r>
            <a:r>
              <a:rPr lang="en-US" sz="2300" spc="-5">
                <a:cs typeface="Arial"/>
              </a:rPr>
              <a:t>will </a:t>
            </a:r>
            <a:r>
              <a:rPr lang="en-US" sz="2300">
                <a:cs typeface="Arial"/>
              </a:rPr>
              <a:t>be able </a:t>
            </a:r>
            <a:r>
              <a:rPr lang="en-US" sz="2300" spc="-710" dirty="0">
                <a:cs typeface="Arial"/>
              </a:rPr>
              <a:t> </a:t>
            </a:r>
            <a:r>
              <a:rPr lang="en-US" sz="2300" spc="-5">
                <a:cs typeface="Arial"/>
              </a:rPr>
              <a:t>to understand and describe  Inspection for </a:t>
            </a:r>
            <a:r>
              <a:rPr lang="en-US" sz="2300" i="1" spc="-5">
                <a:cs typeface="Arial"/>
              </a:rPr>
              <a:t>correctness</a:t>
            </a:r>
            <a:r>
              <a:rPr lang="en-US" sz="2300" spc="-5">
                <a:cs typeface="Arial"/>
              </a:rPr>
              <a:t>  &amp;  Testing for</a:t>
            </a:r>
            <a:r>
              <a:rPr lang="en-US" sz="2300" i="1" spc="-5">
                <a:cs typeface="Arial"/>
              </a:rPr>
              <a:t> accuracy</a:t>
            </a:r>
            <a:endParaRPr lang="en-US" sz="2300">
              <a:cs typeface="Arial"/>
            </a:endParaRPr>
          </a:p>
          <a:p>
            <a:pPr marL="914400" lvl="2" indent="0">
              <a:lnSpc>
                <a:spcPct val="100000"/>
              </a:lnSpc>
              <a:spcBef>
                <a:spcPts val="505"/>
              </a:spcBef>
              <a:buSzPct val="69047"/>
              <a:buFont typeface="Wingdings 2"/>
              <a:buChar char=""/>
              <a:tabLst>
                <a:tab pos="926465" algn="l"/>
                <a:tab pos="927100" algn="l"/>
              </a:tabLst>
            </a:pPr>
            <a:r>
              <a:rPr lang="en-US" sz="2300" spc="-5">
                <a:cs typeface="Arial"/>
              </a:rPr>
              <a:t>  Referencing </a:t>
            </a:r>
            <a:r>
              <a:rPr lang="en-US" sz="2300" spc="5">
                <a:cs typeface="Arial"/>
              </a:rPr>
              <a:t>Handbook 44 using Handbook 112</a:t>
            </a:r>
            <a:endParaRPr lang="en-US" sz="2300">
              <a:cs typeface="Arial"/>
            </a:endParaRPr>
          </a:p>
          <a:p>
            <a:pPr marL="1201420" lvl="3" indent="-287020">
              <a:lnSpc>
                <a:spcPct val="100000"/>
              </a:lnSpc>
              <a:spcBef>
                <a:spcPts val="484"/>
              </a:spcBef>
              <a:buSzPct val="65000"/>
              <a:buFont typeface="Wingdings 2"/>
              <a:buChar char=""/>
              <a:tabLst>
                <a:tab pos="1201420" algn="l"/>
              </a:tabLst>
            </a:pPr>
            <a:r>
              <a:rPr lang="en-US" sz="2300" spc="-5">
                <a:cs typeface="Arial"/>
              </a:rPr>
              <a:t>Safety</a:t>
            </a:r>
          </a:p>
          <a:p>
            <a:pPr marL="1201420" lvl="3" indent="-287020">
              <a:lnSpc>
                <a:spcPct val="100000"/>
              </a:lnSpc>
              <a:spcBef>
                <a:spcPts val="484"/>
              </a:spcBef>
              <a:buSzPct val="65000"/>
              <a:buFont typeface="Wingdings 2"/>
              <a:buChar char=""/>
              <a:tabLst>
                <a:tab pos="1201420" algn="l"/>
              </a:tabLst>
            </a:pPr>
            <a:r>
              <a:rPr lang="en-US" sz="2300" spc="-5">
                <a:cs typeface="Arial"/>
              </a:rPr>
              <a:t>Zero-load Balance as found</a:t>
            </a:r>
            <a:endParaRPr lang="en-US" sz="2300">
              <a:cs typeface="Arial"/>
            </a:endParaRPr>
          </a:p>
          <a:p>
            <a:pPr marL="1201420" lvl="3" indent="-287020">
              <a:lnSpc>
                <a:spcPct val="100000"/>
              </a:lnSpc>
              <a:spcBef>
                <a:spcPts val="480"/>
              </a:spcBef>
              <a:buSzPct val="65000"/>
              <a:buFont typeface="Wingdings 2"/>
              <a:buChar char=""/>
              <a:tabLst>
                <a:tab pos="1201420" algn="l"/>
              </a:tabLst>
            </a:pPr>
            <a:r>
              <a:rPr lang="en-US" sz="2300">
                <a:cs typeface="Arial"/>
              </a:rPr>
              <a:t>General Considerations</a:t>
            </a:r>
          </a:p>
          <a:p>
            <a:pPr marL="1201420" lvl="3" indent="-287020">
              <a:lnSpc>
                <a:spcPct val="100000"/>
              </a:lnSpc>
              <a:spcBef>
                <a:spcPts val="480"/>
              </a:spcBef>
              <a:buSzPct val="65000"/>
              <a:buFont typeface="Wingdings 2"/>
              <a:buChar char=""/>
              <a:tabLst>
                <a:tab pos="1201420" algn="l"/>
              </a:tabLst>
            </a:pPr>
            <a:r>
              <a:rPr lang="en-US" sz="2300">
                <a:cs typeface="Arial"/>
              </a:rPr>
              <a:t>Marking Requirements</a:t>
            </a:r>
          </a:p>
          <a:p>
            <a:pPr marL="1201420" lvl="3" indent="-287020">
              <a:lnSpc>
                <a:spcPct val="100000"/>
              </a:lnSpc>
              <a:spcBef>
                <a:spcPts val="480"/>
              </a:spcBef>
              <a:buSzPct val="65000"/>
              <a:buFont typeface="Wingdings 2"/>
              <a:buChar char=""/>
              <a:tabLst>
                <a:tab pos="1201420" algn="l"/>
              </a:tabLst>
            </a:pPr>
            <a:r>
              <a:rPr lang="en-US" sz="2300" spc="-5">
                <a:cs typeface="Arial"/>
              </a:rPr>
              <a:t>Indicating</a:t>
            </a:r>
            <a:r>
              <a:rPr lang="en-US" sz="2300" spc="-30" dirty="0">
                <a:cs typeface="Arial"/>
              </a:rPr>
              <a:t> </a:t>
            </a:r>
            <a:r>
              <a:rPr lang="en-US" sz="2300">
                <a:cs typeface="Arial"/>
              </a:rPr>
              <a:t>and</a:t>
            </a:r>
            <a:r>
              <a:rPr lang="en-US" sz="2300" spc="-10" dirty="0">
                <a:cs typeface="Arial"/>
              </a:rPr>
              <a:t> </a:t>
            </a:r>
            <a:r>
              <a:rPr lang="en-US" sz="2300">
                <a:cs typeface="Arial"/>
              </a:rPr>
              <a:t>Recording</a:t>
            </a:r>
            <a:r>
              <a:rPr lang="en-US" sz="2300" spc="-30" dirty="0">
                <a:cs typeface="Arial"/>
              </a:rPr>
              <a:t> </a:t>
            </a:r>
            <a:r>
              <a:rPr lang="en-US" sz="2300" spc="-5">
                <a:cs typeface="Arial"/>
              </a:rPr>
              <a:t>Element</a:t>
            </a:r>
            <a:endParaRPr lang="en-US" sz="2300">
              <a:cs typeface="Arial"/>
            </a:endParaRPr>
          </a:p>
          <a:p>
            <a:pPr marL="1201420" lvl="3" indent="-287020">
              <a:lnSpc>
                <a:spcPct val="100000"/>
              </a:lnSpc>
              <a:spcBef>
                <a:spcPts val="480"/>
              </a:spcBef>
              <a:buSzPct val="65000"/>
              <a:buFont typeface="Wingdings 2"/>
              <a:buChar char=""/>
              <a:tabLst>
                <a:tab pos="1201420" algn="l"/>
              </a:tabLst>
            </a:pPr>
            <a:r>
              <a:rPr lang="en-US" sz="2300">
                <a:cs typeface="Arial"/>
              </a:rPr>
              <a:t>Weighing element</a:t>
            </a:r>
          </a:p>
          <a:p>
            <a:pPr marL="1201420" lvl="3" indent="-287020">
              <a:lnSpc>
                <a:spcPct val="100000"/>
              </a:lnSpc>
              <a:spcBef>
                <a:spcPts val="480"/>
              </a:spcBef>
              <a:buClr>
                <a:schemeClr val="tx1"/>
              </a:buClr>
              <a:buSzPct val="65000"/>
              <a:buFont typeface="Wingdings 2"/>
              <a:buChar char=""/>
              <a:tabLst>
                <a:tab pos="1201420" algn="l"/>
              </a:tabLst>
            </a:pPr>
            <a:r>
              <a:rPr lang="en-US" sz="2300" spc="-35">
                <a:cs typeface="Arial"/>
              </a:rPr>
              <a:t>Testing</a:t>
            </a:r>
            <a:endParaRPr lang="en-US" sz="2300">
              <a:cs typeface="Arial"/>
            </a:endParaRPr>
          </a:p>
          <a:p>
            <a:pPr marL="1201420" lvl="3" indent="-287020">
              <a:lnSpc>
                <a:spcPct val="100000"/>
              </a:lnSpc>
              <a:spcBef>
                <a:spcPts val="480"/>
              </a:spcBef>
              <a:buSzPct val="65000"/>
              <a:buFont typeface="Wingdings 2"/>
              <a:buChar char=""/>
              <a:tabLst>
                <a:tab pos="1201420" algn="l"/>
              </a:tabLst>
            </a:pPr>
            <a:r>
              <a:rPr lang="en-US" sz="2300">
                <a:cs typeface="Arial"/>
              </a:rPr>
              <a:t>Sealing</a:t>
            </a:r>
          </a:p>
          <a:p>
            <a:pPr marL="990600" lvl="3" indent="0">
              <a:lnSpc>
                <a:spcPct val="100000"/>
              </a:lnSpc>
              <a:spcBef>
                <a:spcPts val="480"/>
              </a:spcBef>
              <a:buSzPct val="65000"/>
              <a:buNone/>
              <a:tabLst>
                <a:tab pos="1201420" algn="l"/>
              </a:tabLst>
            </a:pPr>
            <a:endParaRPr lang="en-US" sz="2300">
              <a:cs typeface="Arial"/>
            </a:endParaRPr>
          </a:p>
        </p:txBody>
      </p:sp>
      <p:sp>
        <p:nvSpPr>
          <p:cNvPr id="5" name="Slide Number Placeholder 4">
            <a:extLst>
              <a:ext uri="{FF2B5EF4-FFF2-40B4-BE49-F238E27FC236}">
                <a16:creationId xmlns:a16="http://schemas.microsoft.com/office/drawing/2014/main" id="{7FF89337-0432-40E4-AFEC-AF295E114DE9}"/>
              </a:ext>
            </a:extLst>
          </p:cNvPr>
          <p:cNvSpPr>
            <a:spLocks noGrp="1"/>
          </p:cNvSpPr>
          <p:nvPr>
            <p:ph type="sldNum" sz="quarter" idx="12"/>
          </p:nvPr>
        </p:nvSpPr>
        <p:spPr/>
        <p:txBody>
          <a:bodyPr/>
          <a:lstStyle/>
          <a:p>
            <a:fld id="{10FE9F58-E944-4E46-9D61-D29AFA3E7B77}" type="slidenum">
              <a:rPr lang="en-US" smtClean="0"/>
              <a:t>38</a:t>
            </a:fld>
            <a:endParaRPr lang="en-US"/>
          </a:p>
        </p:txBody>
      </p:sp>
      <p:sp>
        <p:nvSpPr>
          <p:cNvPr id="4" name="Footer Placeholder 3">
            <a:extLst>
              <a:ext uri="{FF2B5EF4-FFF2-40B4-BE49-F238E27FC236}">
                <a16:creationId xmlns:a16="http://schemas.microsoft.com/office/drawing/2014/main" id="{6BE07384-C7E5-4A86-3B4A-3443DE10777D}"/>
              </a:ext>
            </a:extLst>
          </p:cNvPr>
          <p:cNvSpPr>
            <a:spLocks noGrp="1"/>
          </p:cNvSpPr>
          <p:nvPr>
            <p:ph type="ftr" sz="quarter" idx="11"/>
          </p:nvPr>
        </p:nvSpPr>
        <p:spPr/>
        <p:txBody>
          <a:bodyPr/>
          <a:lstStyle/>
          <a:p>
            <a:r>
              <a:rPr lang="en-US" dirty="0">
                <a:ea typeface="+mn-lt"/>
                <a:cs typeface="+mn-lt"/>
                <a:hlinkClick r:id="rId3"/>
              </a:rPr>
              <a:t>NIST Handbook 44 - Current Edition | NIST</a:t>
            </a:r>
            <a:endParaRPr lang="en-US"/>
          </a:p>
        </p:txBody>
      </p:sp>
    </p:spTree>
    <p:extLst>
      <p:ext uri="{BB962C8B-B14F-4D97-AF65-F5344CB8AC3E}">
        <p14:creationId xmlns:p14="http://schemas.microsoft.com/office/powerpoint/2010/main" val="3153485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199" y="115095"/>
            <a:ext cx="10515600" cy="1325562"/>
          </a:xfrm>
        </p:spPr>
        <p:txBody>
          <a:bodyPr>
            <a:normAutofit/>
          </a:bodyPr>
          <a:lstStyle/>
          <a:p>
            <a:pPr algn="ctr"/>
            <a:r>
              <a:rPr lang="en-US" sz="5400"/>
              <a:t>Handbook 112</a:t>
            </a:r>
          </a:p>
        </p:txBody>
      </p:sp>
      <p:sp>
        <p:nvSpPr>
          <p:cNvPr id="5" name="Content Placeholder 4"/>
          <p:cNvSpPr>
            <a:spLocks noGrp="1"/>
          </p:cNvSpPr>
          <p:nvPr>
            <p:ph idx="1"/>
          </p:nvPr>
        </p:nvSpPr>
        <p:spPr>
          <a:xfrm>
            <a:off x="92635" y="1463348"/>
            <a:ext cx="12006730" cy="1325563"/>
          </a:xfrm>
        </p:spPr>
        <p:txBody>
          <a:bodyPr vert="horz" lIns="91440" tIns="45720" rIns="91440" bIns="45720" rtlCol="0" anchor="t">
            <a:normAutofit fontScale="92500"/>
          </a:bodyPr>
          <a:lstStyle/>
          <a:p>
            <a:pPr marL="0" indent="0" algn="ctr">
              <a:buNone/>
            </a:pPr>
            <a:r>
              <a:rPr lang="en-US" sz="5200" u="sng"/>
              <a:t>E</a:t>
            </a:r>
            <a:r>
              <a:rPr lang="en-US" sz="3600"/>
              <a:t>xamination </a:t>
            </a:r>
            <a:r>
              <a:rPr lang="en-US" sz="5100" u="sng"/>
              <a:t>P</a:t>
            </a:r>
            <a:r>
              <a:rPr lang="en-US" sz="3600"/>
              <a:t>rocedure </a:t>
            </a:r>
            <a:r>
              <a:rPr lang="en-US" sz="5100" u="sng"/>
              <a:t>O</a:t>
            </a:r>
            <a:r>
              <a:rPr lang="en-US" sz="3600"/>
              <a:t>utline (EPO) for Retail Computing Scales</a:t>
            </a:r>
          </a:p>
          <a:p>
            <a:pPr marL="0" indent="0" algn="ctr">
              <a:buNone/>
            </a:pPr>
            <a:r>
              <a:rPr lang="en-US" sz="3400"/>
              <a:t>   EPO No. 1</a:t>
            </a:r>
            <a:endParaRPr lang="en-US" sz="3400">
              <a:ea typeface="Calibri"/>
              <a:cs typeface="Calibri"/>
            </a:endParaRPr>
          </a:p>
        </p:txBody>
      </p:sp>
      <p:sp>
        <p:nvSpPr>
          <p:cNvPr id="6" name="Footer Placeholder 5"/>
          <p:cNvSpPr>
            <a:spLocks noGrp="1"/>
          </p:cNvSpPr>
          <p:nvPr>
            <p:ph type="ftr" sz="quarter" idx="11"/>
          </p:nvPr>
        </p:nvSpPr>
        <p:spPr>
          <a:xfrm>
            <a:off x="1373659" y="6356350"/>
            <a:ext cx="9736599" cy="365125"/>
          </a:xfrm>
        </p:spPr>
        <p:txBody>
          <a:bodyPr/>
          <a:lstStyle/>
          <a:p>
            <a:r>
              <a:rPr lang="en-US" dirty="0">
                <a:ea typeface="+mn-lt"/>
                <a:cs typeface="+mn-lt"/>
                <a:hlinkClick r:id="rId3"/>
              </a:rPr>
              <a:t>NIST Handbook 44 - Current Edition | NIST</a:t>
            </a:r>
            <a:endParaRPr lang="en-US"/>
          </a:p>
        </p:txBody>
      </p:sp>
      <p:sp>
        <p:nvSpPr>
          <p:cNvPr id="7" name="Slide Number Placeholder 6"/>
          <p:cNvSpPr>
            <a:spLocks noGrp="1"/>
          </p:cNvSpPr>
          <p:nvPr>
            <p:ph type="sldNum" sz="quarter" idx="12"/>
          </p:nvPr>
        </p:nvSpPr>
        <p:spPr/>
        <p:txBody>
          <a:bodyPr/>
          <a:lstStyle/>
          <a:p>
            <a:fld id="{10FE9F58-E944-4E46-9D61-D29AFA3E7B77}" type="slidenum">
              <a:rPr lang="en-US" smtClean="0"/>
              <a:t>39</a:t>
            </a:fld>
            <a:endParaRPr lang="en-US"/>
          </a:p>
        </p:txBody>
      </p:sp>
      <p:sp>
        <p:nvSpPr>
          <p:cNvPr id="8" name="Title 3">
            <a:extLst>
              <a:ext uri="{FF2B5EF4-FFF2-40B4-BE49-F238E27FC236}">
                <a16:creationId xmlns:a16="http://schemas.microsoft.com/office/drawing/2014/main" id="{16B5A439-FC54-4E69-05D6-A9DEB3D9246C}"/>
              </a:ext>
            </a:extLst>
          </p:cNvPr>
          <p:cNvSpPr txBox="1">
            <a:spLocks/>
          </p:cNvSpPr>
          <p:nvPr/>
        </p:nvSpPr>
        <p:spPr>
          <a:xfrm>
            <a:off x="838199" y="2743528"/>
            <a:ext cx="10515600" cy="13255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pPr algn="ctr"/>
            <a:r>
              <a:rPr lang="en-US" sz="5400"/>
              <a:t>Handbook 44</a:t>
            </a:r>
          </a:p>
        </p:txBody>
      </p:sp>
      <p:sp>
        <p:nvSpPr>
          <p:cNvPr id="9" name="Content Placeholder 4">
            <a:extLst>
              <a:ext uri="{FF2B5EF4-FFF2-40B4-BE49-F238E27FC236}">
                <a16:creationId xmlns:a16="http://schemas.microsoft.com/office/drawing/2014/main" id="{546B821B-8AB5-67C8-1A3E-5F7455E60155}"/>
              </a:ext>
            </a:extLst>
          </p:cNvPr>
          <p:cNvSpPr txBox="1">
            <a:spLocks/>
          </p:cNvSpPr>
          <p:nvPr/>
        </p:nvSpPr>
        <p:spPr>
          <a:xfrm>
            <a:off x="969264" y="4136390"/>
            <a:ext cx="9736599" cy="132556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t>Device Requirements in Two Sections</a:t>
            </a:r>
            <a:endParaRPr lang="en-US">
              <a:ea typeface="Calibri"/>
              <a:cs typeface="Calibri"/>
            </a:endParaRPr>
          </a:p>
          <a:p>
            <a:pPr marL="0" indent="0" algn="ctr">
              <a:buNone/>
            </a:pPr>
            <a:r>
              <a:rPr lang="en-US"/>
              <a:t>            Section 1.10. General Code</a:t>
            </a:r>
          </a:p>
          <a:p>
            <a:pPr marL="0" indent="0" algn="ctr">
              <a:buNone/>
            </a:pPr>
            <a:r>
              <a:rPr lang="en-US"/>
              <a:t>Section 2.20. Scales</a:t>
            </a:r>
            <a:endParaRPr lang="en-US">
              <a:ea typeface="Calibri" panose="020F0502020204030204"/>
              <a:cs typeface="Calibri" panose="020F0502020204030204"/>
            </a:endParaRPr>
          </a:p>
        </p:txBody>
      </p:sp>
      <p:sp>
        <p:nvSpPr>
          <p:cNvPr id="11" name="TextBox 10">
            <a:extLst>
              <a:ext uri="{FF2B5EF4-FFF2-40B4-BE49-F238E27FC236}">
                <a16:creationId xmlns:a16="http://schemas.microsoft.com/office/drawing/2014/main" id="{166628E7-6B47-040A-56D6-E661857C5451}"/>
              </a:ext>
            </a:extLst>
          </p:cNvPr>
          <p:cNvSpPr txBox="1"/>
          <p:nvPr/>
        </p:nvSpPr>
        <p:spPr>
          <a:xfrm>
            <a:off x="1373659" y="6079351"/>
            <a:ext cx="8702670" cy="276999"/>
          </a:xfrm>
          <a:prstGeom prst="rect">
            <a:avLst/>
          </a:prstGeom>
          <a:noFill/>
        </p:spPr>
        <p:txBody>
          <a:bodyPr wrap="square" lIns="91440" tIns="45720" rIns="91440" bIns="45720" anchor="t">
            <a:spAutoFit/>
          </a:bodyPr>
          <a:lstStyle/>
          <a:p>
            <a:r>
              <a:rPr lang="en-US" sz="1200" dirty="0">
                <a:ea typeface="+mn-lt"/>
                <a:cs typeface="+mn-lt"/>
                <a:hlinkClick r:id="rId4"/>
              </a:rPr>
              <a:t>OWM Examination Procedure Outlines (EPOs) | NIST</a:t>
            </a:r>
            <a:endParaRPr lang="en-US"/>
          </a:p>
        </p:txBody>
      </p:sp>
    </p:spTree>
    <p:extLst>
      <p:ext uri="{BB962C8B-B14F-4D97-AF65-F5344CB8AC3E}">
        <p14:creationId xmlns:p14="http://schemas.microsoft.com/office/powerpoint/2010/main" val="1537517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0FE9F58-E944-4E46-9D61-D29AFA3E7B77}" type="slidenum">
              <a:rPr lang="en-US" smtClean="0">
                <a:solidFill>
                  <a:srgbClr val="3F873F"/>
                </a:solidFill>
              </a:rPr>
              <a:t>4</a:t>
            </a:fld>
            <a:endParaRPr lang="en-US">
              <a:solidFill>
                <a:srgbClr val="3F873F"/>
              </a:solidFill>
            </a:endParaRPr>
          </a:p>
        </p:txBody>
      </p:sp>
      <p:sp>
        <p:nvSpPr>
          <p:cNvPr id="8" name="Title 7">
            <a:extLst>
              <a:ext uri="{FF2B5EF4-FFF2-40B4-BE49-F238E27FC236}">
                <a16:creationId xmlns:a16="http://schemas.microsoft.com/office/drawing/2014/main" id="{C45407BE-7CFD-44C0-9C90-1D8A39865EA6}"/>
              </a:ext>
            </a:extLst>
          </p:cNvPr>
          <p:cNvSpPr txBox="1">
            <a:spLocks noGrp="1"/>
          </p:cNvSpPr>
          <p:nvPr>
            <p:ph type="title"/>
          </p:nvPr>
        </p:nvSpPr>
        <p:spPr>
          <a:xfrm>
            <a:off x="838200" y="607791"/>
            <a:ext cx="10515600" cy="840230"/>
          </a:xfrm>
          <a:prstGeom prst="rect">
            <a:avLst/>
          </a:prstGeom>
          <a:noFill/>
        </p:spPr>
        <p:txBody>
          <a:bodyPr wrap="square" rtlCol="0">
            <a:spAutoFit/>
          </a:bodyPr>
          <a:lstStyle/>
          <a:p>
            <a:pPr algn="ctr"/>
            <a:r>
              <a:rPr lang="en-US" sz="5400" b="1" i="1" dirty="0">
                <a:cs typeface="Times New Roman" panose="02020603050405020304" pitchFamily="18" charset="0"/>
              </a:rPr>
              <a:t>AR Code § 4-18-344</a:t>
            </a:r>
          </a:p>
        </p:txBody>
      </p:sp>
      <p:sp>
        <p:nvSpPr>
          <p:cNvPr id="9" name="Content Placeholder 8">
            <a:extLst>
              <a:ext uri="{FF2B5EF4-FFF2-40B4-BE49-F238E27FC236}">
                <a16:creationId xmlns:a16="http://schemas.microsoft.com/office/drawing/2014/main" id="{E5AA6047-E441-4CD0-BD08-ED63EB486409}"/>
              </a:ext>
            </a:extLst>
          </p:cNvPr>
          <p:cNvSpPr txBox="1">
            <a:spLocks noGrp="1"/>
          </p:cNvSpPr>
          <p:nvPr>
            <p:ph idx="1"/>
          </p:nvPr>
        </p:nvSpPr>
        <p:spPr>
          <a:xfrm>
            <a:off x="838200" y="1825625"/>
            <a:ext cx="10515600" cy="1486048"/>
          </a:xfrm>
          <a:prstGeom prst="rect">
            <a:avLst/>
          </a:prstGeom>
          <a:noFill/>
        </p:spPr>
        <p:txBody>
          <a:bodyPr vert="horz" wrap="square" lIns="91440" tIns="45720" rIns="91440" bIns="45720" rtlCol="0" anchor="t">
            <a:spAutoFit/>
          </a:bodyPr>
          <a:lstStyle/>
          <a:p>
            <a:pPr marL="742950" lvl="1" indent="-285750"/>
            <a:r>
              <a:rPr lang="en-US" dirty="0">
                <a:cs typeface="Times New Roman"/>
              </a:rPr>
              <a:t>(b</a:t>
            </a:r>
            <a:r>
              <a:rPr lang="en-US">
                <a:cs typeface="Times New Roman"/>
              </a:rPr>
              <a:t>)</a:t>
            </a:r>
            <a:endParaRPr lang="en-US">
              <a:cs typeface="Calibri"/>
            </a:endParaRPr>
          </a:p>
          <a:p>
            <a:pPr marL="1200150" lvl="2"/>
            <a:r>
              <a:rPr lang="en-US" sz="2400">
                <a:cs typeface="Times New Roman"/>
              </a:rPr>
              <a:t>(</a:t>
            </a:r>
            <a:r>
              <a:rPr lang="en-US" sz="2400" b="0" i="0">
                <a:effectLst/>
                <a:cs typeface="Times New Roman"/>
              </a:rPr>
              <a:t>2</a:t>
            </a:r>
            <a:r>
              <a:rPr lang="en-US" sz="2400">
                <a:cs typeface="Times New Roman"/>
              </a:rPr>
              <a:t>)(</a:t>
            </a:r>
            <a:r>
              <a:rPr lang="en-US" sz="2400" b="0" i="0" dirty="0">
                <a:effectLst/>
                <a:cs typeface="Times New Roman"/>
              </a:rPr>
              <a:t>A) A person who owns a pump or scale for a commercial transaction must engage a registered service agent to annually inspect and test for the accuracy and correctness of the pump or scale.</a:t>
            </a:r>
            <a:endParaRPr lang="en-US" sz="2400">
              <a:ea typeface="Calibri"/>
              <a:cs typeface="Calibri"/>
            </a:endParaRPr>
          </a:p>
        </p:txBody>
      </p:sp>
      <p:sp>
        <p:nvSpPr>
          <p:cNvPr id="4" name="Footer Placeholder 5">
            <a:extLst>
              <a:ext uri="{FF2B5EF4-FFF2-40B4-BE49-F238E27FC236}">
                <a16:creationId xmlns:a16="http://schemas.microsoft.com/office/drawing/2014/main" id="{A1B755E1-1D74-7E1D-144D-6520A462C9E2}"/>
              </a:ext>
            </a:extLst>
          </p:cNvPr>
          <p:cNvSpPr>
            <a:spLocks noGrp="1"/>
          </p:cNvSpPr>
          <p:nvPr>
            <p:ph type="ftr" sz="quarter" idx="11"/>
          </p:nvPr>
        </p:nvSpPr>
        <p:spPr>
          <a:xfrm>
            <a:off x="1373660" y="6356350"/>
            <a:ext cx="9332440" cy="365125"/>
          </a:xfrm>
        </p:spPr>
        <p:txBody>
          <a:bodyPr/>
          <a:lstStyle/>
          <a:p>
            <a:r>
              <a:rPr lang="en-US" dirty="0">
                <a:ea typeface="+mn-lt"/>
                <a:cs typeface="+mn-lt"/>
                <a:hlinkClick r:id="rId2"/>
              </a:rPr>
              <a:t>ARCODE</a:t>
            </a:r>
            <a:endParaRPr lang="en-US"/>
          </a:p>
        </p:txBody>
      </p:sp>
    </p:spTree>
    <p:extLst>
      <p:ext uri="{BB962C8B-B14F-4D97-AF65-F5344CB8AC3E}">
        <p14:creationId xmlns:p14="http://schemas.microsoft.com/office/powerpoint/2010/main" val="35380407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AC057-D392-8EDF-73C3-4C2E9B8CC585}"/>
              </a:ext>
            </a:extLst>
          </p:cNvPr>
          <p:cNvSpPr>
            <a:spLocks noGrp="1"/>
          </p:cNvSpPr>
          <p:nvPr>
            <p:ph type="title"/>
          </p:nvPr>
        </p:nvSpPr>
        <p:spPr>
          <a:xfrm>
            <a:off x="0" y="0"/>
            <a:ext cx="4876800" cy="1325563"/>
          </a:xfrm>
        </p:spPr>
        <p:txBody>
          <a:bodyPr>
            <a:normAutofit fontScale="90000"/>
          </a:bodyPr>
          <a:lstStyle/>
          <a:p>
            <a:pPr algn="ctr"/>
            <a:r>
              <a:rPr lang="en-US" sz="5400"/>
              <a:t>Handbook 44 Key</a:t>
            </a:r>
          </a:p>
        </p:txBody>
      </p:sp>
      <p:sp>
        <p:nvSpPr>
          <p:cNvPr id="3" name="object 3">
            <a:extLst>
              <a:ext uri="{FF2B5EF4-FFF2-40B4-BE49-F238E27FC236}">
                <a16:creationId xmlns:a16="http://schemas.microsoft.com/office/drawing/2014/main" id="{270CE5A4-369F-202C-707B-B56EB8C6074C}"/>
              </a:ext>
            </a:extLst>
          </p:cNvPr>
          <p:cNvSpPr txBox="1">
            <a:spLocks noGrp="1"/>
          </p:cNvSpPr>
          <p:nvPr>
            <p:ph idx="1"/>
          </p:nvPr>
        </p:nvSpPr>
        <p:spPr>
          <a:xfrm>
            <a:off x="91140" y="1036731"/>
            <a:ext cx="10152531" cy="4295407"/>
          </a:xfrm>
          <a:prstGeom prst="rect">
            <a:avLst/>
          </a:prstGeom>
        </p:spPr>
        <p:txBody>
          <a:bodyPr vert="horz" wrap="square" lIns="0" tIns="93345" rIns="0" bIns="0" rtlCol="0">
            <a:spAutoFit/>
          </a:bodyPr>
          <a:lstStyle/>
          <a:p>
            <a:pPr marL="274320" marR="4772660" indent="-274320">
              <a:lnSpc>
                <a:spcPct val="100000"/>
              </a:lnSpc>
              <a:spcBef>
                <a:spcPts val="735"/>
              </a:spcBef>
              <a:buSzPct val="94230"/>
              <a:buFont typeface="Wingdings 2"/>
              <a:buChar char=""/>
              <a:tabLst>
                <a:tab pos="274320" algn="l"/>
              </a:tabLst>
            </a:pPr>
            <a:r>
              <a:rPr lang="en-US" sz="2800" spc="5">
                <a:cs typeface="Arial"/>
              </a:rPr>
              <a:t>Handbook</a:t>
            </a:r>
            <a:r>
              <a:rPr lang="en-US" sz="2800" spc="-100">
                <a:cs typeface="Arial"/>
              </a:rPr>
              <a:t> </a:t>
            </a:r>
            <a:r>
              <a:rPr lang="en-US" sz="2800" spc="5">
                <a:cs typeface="Arial"/>
              </a:rPr>
              <a:t>Key</a:t>
            </a:r>
            <a:endParaRPr lang="en-US" sz="2800">
              <a:cs typeface="Arial"/>
            </a:endParaRPr>
          </a:p>
          <a:p>
            <a:pPr marL="247015" marR="4801870" lvl="1" indent="-247015">
              <a:lnSpc>
                <a:spcPct val="100000"/>
              </a:lnSpc>
              <a:spcBef>
                <a:spcPts val="585"/>
              </a:spcBef>
              <a:buSzPct val="85416"/>
              <a:buFont typeface="Wingdings 2"/>
              <a:buChar char=""/>
              <a:tabLst>
                <a:tab pos="247015" algn="l"/>
              </a:tabLst>
            </a:pPr>
            <a:r>
              <a:rPr lang="en-US" sz="2800" spc="-5">
                <a:cs typeface="Arial"/>
              </a:rPr>
              <a:t>Any</a:t>
            </a:r>
            <a:r>
              <a:rPr lang="en-US" sz="2800" spc="-20">
                <a:cs typeface="Arial"/>
              </a:rPr>
              <a:t> </a:t>
            </a:r>
            <a:r>
              <a:rPr lang="en-US" sz="2800">
                <a:cs typeface="Arial"/>
              </a:rPr>
              <a:t>G-</a:t>
            </a:r>
            <a:r>
              <a:rPr lang="en-US" sz="2800" spc="-35">
                <a:cs typeface="Arial"/>
              </a:rPr>
              <a:t> </a:t>
            </a:r>
            <a:r>
              <a:rPr lang="en-US" sz="2800" spc="-5">
                <a:cs typeface="Arial"/>
              </a:rPr>
              <a:t>prefix</a:t>
            </a:r>
          </a:p>
          <a:p>
            <a:pPr marL="0" marR="4801870" lvl="1" indent="0">
              <a:lnSpc>
                <a:spcPct val="100000"/>
              </a:lnSpc>
              <a:spcBef>
                <a:spcPts val="585"/>
              </a:spcBef>
              <a:buSzPct val="85416"/>
              <a:buNone/>
              <a:tabLst>
                <a:tab pos="247015" algn="l"/>
              </a:tabLst>
            </a:pPr>
            <a:endParaRPr lang="en-US" sz="2800">
              <a:cs typeface="Arial"/>
            </a:endParaRPr>
          </a:p>
          <a:p>
            <a:pPr marL="12700" indent="-247015">
              <a:lnSpc>
                <a:spcPct val="100000"/>
              </a:lnSpc>
              <a:spcBef>
                <a:spcPts val="505"/>
              </a:spcBef>
              <a:buSzPct val="69047"/>
              <a:buFont typeface="Wingdings 2"/>
              <a:buChar char=""/>
              <a:tabLst>
                <a:tab pos="926465" algn="l"/>
                <a:tab pos="927100" algn="l"/>
              </a:tabLst>
            </a:pPr>
            <a:r>
              <a:rPr lang="en-US" spc="-5">
                <a:cs typeface="Arial"/>
              </a:rPr>
              <a:t>General</a:t>
            </a:r>
            <a:r>
              <a:rPr lang="en-US">
                <a:cs typeface="Arial"/>
              </a:rPr>
              <a:t> </a:t>
            </a:r>
            <a:r>
              <a:rPr lang="en-US" spc="-5">
                <a:cs typeface="Arial"/>
              </a:rPr>
              <a:t>code</a:t>
            </a:r>
            <a:r>
              <a:rPr lang="en-US" spc="-10">
                <a:cs typeface="Arial"/>
              </a:rPr>
              <a:t> </a:t>
            </a:r>
            <a:r>
              <a:rPr lang="en-US" spc="-5">
                <a:cs typeface="Arial"/>
              </a:rPr>
              <a:t>–</a:t>
            </a:r>
            <a:r>
              <a:rPr lang="en-US" spc="-120">
                <a:cs typeface="Arial"/>
              </a:rPr>
              <a:t> </a:t>
            </a:r>
            <a:r>
              <a:rPr lang="en-US" spc="-5">
                <a:cs typeface="Arial"/>
              </a:rPr>
              <a:t>Applies</a:t>
            </a:r>
            <a:r>
              <a:rPr lang="en-US" spc="-20">
                <a:cs typeface="Arial"/>
              </a:rPr>
              <a:t> </a:t>
            </a:r>
            <a:r>
              <a:rPr lang="en-US">
                <a:cs typeface="Arial"/>
              </a:rPr>
              <a:t>to </a:t>
            </a:r>
            <a:r>
              <a:rPr lang="en-US" spc="-5">
                <a:cs typeface="Arial"/>
              </a:rPr>
              <a:t>all</a:t>
            </a:r>
            <a:r>
              <a:rPr lang="en-US" spc="-10">
                <a:cs typeface="Arial"/>
              </a:rPr>
              <a:t> </a:t>
            </a:r>
            <a:r>
              <a:rPr lang="en-US" spc="-5">
                <a:cs typeface="Arial"/>
              </a:rPr>
              <a:t>devices </a:t>
            </a:r>
            <a:endParaRPr lang="en-US" spc="-10">
              <a:cs typeface="Arial"/>
            </a:endParaRPr>
          </a:p>
          <a:p>
            <a:pPr marL="469900" lvl="1" indent="-247015">
              <a:spcBef>
                <a:spcPts val="505"/>
              </a:spcBef>
              <a:buSzPct val="69047"/>
              <a:buFont typeface="Wingdings 2"/>
              <a:buChar char=""/>
              <a:tabLst>
                <a:tab pos="926465" algn="l"/>
                <a:tab pos="927100" algn="l"/>
              </a:tabLst>
            </a:pPr>
            <a:r>
              <a:rPr lang="en-US" spc="-10">
                <a:cs typeface="Arial"/>
              </a:rPr>
              <a:t>G-A – Application </a:t>
            </a:r>
          </a:p>
          <a:p>
            <a:pPr marL="469900" lvl="1" indent="-247015">
              <a:spcBef>
                <a:spcPts val="505"/>
              </a:spcBef>
              <a:buSzPct val="69047"/>
              <a:buFont typeface="Wingdings 2"/>
              <a:buChar char=""/>
              <a:tabLst>
                <a:tab pos="926465" algn="l"/>
                <a:tab pos="927100" algn="l"/>
              </a:tabLst>
            </a:pPr>
            <a:r>
              <a:rPr lang="en-US" spc="-10">
                <a:cs typeface="Arial"/>
              </a:rPr>
              <a:t>G-S – Specifications</a:t>
            </a:r>
          </a:p>
          <a:p>
            <a:pPr marL="469900" lvl="1" indent="-247015">
              <a:spcBef>
                <a:spcPts val="505"/>
              </a:spcBef>
              <a:buSzPct val="69047"/>
              <a:buFont typeface="Wingdings 2"/>
              <a:buChar char=""/>
              <a:tabLst>
                <a:tab pos="926465" algn="l"/>
                <a:tab pos="927100" algn="l"/>
              </a:tabLst>
            </a:pPr>
            <a:r>
              <a:rPr lang="en-US" spc="-10">
                <a:cs typeface="Arial"/>
              </a:rPr>
              <a:t>G-N – Notes</a:t>
            </a:r>
          </a:p>
          <a:p>
            <a:pPr marL="469900" lvl="1" indent="-247015">
              <a:spcBef>
                <a:spcPts val="505"/>
              </a:spcBef>
              <a:buSzPct val="69047"/>
              <a:buFont typeface="Wingdings 2"/>
              <a:buChar char=""/>
              <a:tabLst>
                <a:tab pos="926465" algn="l"/>
                <a:tab pos="927100" algn="l"/>
              </a:tabLst>
            </a:pPr>
            <a:r>
              <a:rPr lang="en-US" spc="-10">
                <a:cs typeface="Arial"/>
              </a:rPr>
              <a:t>G-T – Tolerances</a:t>
            </a:r>
          </a:p>
          <a:p>
            <a:pPr marL="469900" lvl="1" indent="-247015">
              <a:spcBef>
                <a:spcPts val="505"/>
              </a:spcBef>
              <a:buSzPct val="69047"/>
              <a:buFont typeface="Wingdings 2"/>
              <a:buChar char=""/>
              <a:tabLst>
                <a:tab pos="926465" algn="l"/>
                <a:tab pos="927100" algn="l"/>
              </a:tabLst>
            </a:pPr>
            <a:r>
              <a:rPr lang="en-US" spc="-10">
                <a:cs typeface="Arial"/>
              </a:rPr>
              <a:t>G-UR – User Requirements</a:t>
            </a:r>
            <a:endParaRPr lang="en-US">
              <a:cs typeface="Arial"/>
            </a:endParaRPr>
          </a:p>
        </p:txBody>
      </p:sp>
      <p:sp>
        <p:nvSpPr>
          <p:cNvPr id="4" name="Slide Number Placeholder 4">
            <a:extLst>
              <a:ext uri="{FF2B5EF4-FFF2-40B4-BE49-F238E27FC236}">
                <a16:creationId xmlns:a16="http://schemas.microsoft.com/office/drawing/2014/main" id="{74D98ABE-36EB-430A-497F-9CC167076614}"/>
              </a:ext>
            </a:extLst>
          </p:cNvPr>
          <p:cNvSpPr>
            <a:spLocks noGrp="1"/>
          </p:cNvSpPr>
          <p:nvPr>
            <p:ph type="sldNum" sz="quarter" idx="12"/>
          </p:nvPr>
        </p:nvSpPr>
        <p:spPr>
          <a:xfrm>
            <a:off x="11761573" y="6492875"/>
            <a:ext cx="430427" cy="365125"/>
          </a:xfrm>
        </p:spPr>
        <p:txBody>
          <a:bodyPr/>
          <a:lstStyle/>
          <a:p>
            <a:fld id="{10FE9F58-E944-4E46-9D61-D29AFA3E7B77}" type="slidenum">
              <a:rPr lang="en-US" smtClean="0"/>
              <a:t>40</a:t>
            </a:fld>
            <a:endParaRPr lang="en-US"/>
          </a:p>
        </p:txBody>
      </p:sp>
      <p:sp>
        <p:nvSpPr>
          <p:cNvPr id="6" name="TextBox 5">
            <a:extLst>
              <a:ext uri="{FF2B5EF4-FFF2-40B4-BE49-F238E27FC236}">
                <a16:creationId xmlns:a16="http://schemas.microsoft.com/office/drawing/2014/main" id="{C0B51ABF-FE4E-9BEF-1CFF-E5AE3918B1F6}"/>
              </a:ext>
            </a:extLst>
          </p:cNvPr>
          <p:cNvSpPr txBox="1"/>
          <p:nvPr/>
        </p:nvSpPr>
        <p:spPr>
          <a:xfrm>
            <a:off x="1348777" y="6083478"/>
            <a:ext cx="8702670" cy="276999"/>
          </a:xfrm>
          <a:prstGeom prst="rect">
            <a:avLst/>
          </a:prstGeom>
          <a:noFill/>
        </p:spPr>
        <p:txBody>
          <a:bodyPr wrap="square" lIns="91440" tIns="45720" rIns="91440" bIns="45720" anchor="t">
            <a:spAutoFit/>
          </a:bodyPr>
          <a:lstStyle/>
          <a:p>
            <a:r>
              <a:rPr lang="en-US" sz="1200" dirty="0">
                <a:ea typeface="+mn-lt"/>
                <a:cs typeface="+mn-lt"/>
                <a:hlinkClick r:id="rId3"/>
              </a:rPr>
              <a:t>OWM Examination Procedure Outlines (EPOs) | NIST</a:t>
            </a:r>
            <a:endParaRPr lang="en-US"/>
          </a:p>
        </p:txBody>
      </p:sp>
      <p:pic>
        <p:nvPicPr>
          <p:cNvPr id="9" name="Picture 8">
            <a:extLst>
              <a:ext uri="{FF2B5EF4-FFF2-40B4-BE49-F238E27FC236}">
                <a16:creationId xmlns:a16="http://schemas.microsoft.com/office/drawing/2014/main" id="{64FA2077-9B83-E245-D702-0B0FF71F3718}"/>
              </a:ext>
            </a:extLst>
          </p:cNvPr>
          <p:cNvPicPr>
            <a:picLocks noChangeAspect="1"/>
          </p:cNvPicPr>
          <p:nvPr/>
        </p:nvPicPr>
        <p:blipFill>
          <a:blip r:embed="rId4"/>
          <a:stretch>
            <a:fillRect/>
          </a:stretch>
        </p:blipFill>
        <p:spPr>
          <a:xfrm>
            <a:off x="6823719" y="0"/>
            <a:ext cx="5368281" cy="6858000"/>
          </a:xfrm>
          <a:prstGeom prst="rect">
            <a:avLst/>
          </a:prstGeom>
        </p:spPr>
      </p:pic>
      <p:sp>
        <p:nvSpPr>
          <p:cNvPr id="10" name="Oval 9">
            <a:extLst>
              <a:ext uri="{FF2B5EF4-FFF2-40B4-BE49-F238E27FC236}">
                <a16:creationId xmlns:a16="http://schemas.microsoft.com/office/drawing/2014/main" id="{7546FF9A-2A12-40AB-0102-D218E6B3F3E1}"/>
              </a:ext>
            </a:extLst>
          </p:cNvPr>
          <p:cNvSpPr/>
          <p:nvPr/>
        </p:nvSpPr>
        <p:spPr>
          <a:xfrm>
            <a:off x="9704035" y="2179638"/>
            <a:ext cx="2376572" cy="213360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6095908D-E37C-7893-D82A-D28EA8CE6FF8}"/>
              </a:ext>
            </a:extLst>
          </p:cNvPr>
          <p:cNvSpPr>
            <a:spLocks noGrp="1"/>
          </p:cNvSpPr>
          <p:nvPr>
            <p:ph type="ftr" sz="quarter" idx="11"/>
          </p:nvPr>
        </p:nvSpPr>
        <p:spPr>
          <a:xfrm>
            <a:off x="1353340" y="6356350"/>
            <a:ext cx="4114800" cy="365125"/>
          </a:xfrm>
        </p:spPr>
        <p:txBody>
          <a:bodyPr/>
          <a:lstStyle/>
          <a:p>
            <a:r>
              <a:rPr lang="en-US" dirty="0">
                <a:ea typeface="+mn-lt"/>
                <a:cs typeface="+mn-lt"/>
                <a:hlinkClick r:id="rId5"/>
              </a:rPr>
              <a:t>NIST Handbook 44 - Current Edition | NIST</a:t>
            </a:r>
            <a:endParaRPr lang="en-US"/>
          </a:p>
        </p:txBody>
      </p:sp>
    </p:spTree>
    <p:extLst>
      <p:ext uri="{BB962C8B-B14F-4D97-AF65-F5344CB8AC3E}">
        <p14:creationId xmlns:p14="http://schemas.microsoft.com/office/powerpoint/2010/main" val="3706290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AC057-D392-8EDF-73C3-4C2E9B8CC585}"/>
              </a:ext>
            </a:extLst>
          </p:cNvPr>
          <p:cNvSpPr>
            <a:spLocks noGrp="1"/>
          </p:cNvSpPr>
          <p:nvPr>
            <p:ph type="title"/>
          </p:nvPr>
        </p:nvSpPr>
        <p:spPr>
          <a:xfrm>
            <a:off x="0" y="0"/>
            <a:ext cx="4876800" cy="1325563"/>
          </a:xfrm>
        </p:spPr>
        <p:txBody>
          <a:bodyPr>
            <a:normAutofit fontScale="90000"/>
          </a:bodyPr>
          <a:lstStyle/>
          <a:p>
            <a:pPr algn="ctr"/>
            <a:r>
              <a:rPr lang="en-US" sz="5400"/>
              <a:t>Handbook 44 Key</a:t>
            </a:r>
          </a:p>
        </p:txBody>
      </p:sp>
      <p:sp>
        <p:nvSpPr>
          <p:cNvPr id="3" name="object 3">
            <a:extLst>
              <a:ext uri="{FF2B5EF4-FFF2-40B4-BE49-F238E27FC236}">
                <a16:creationId xmlns:a16="http://schemas.microsoft.com/office/drawing/2014/main" id="{270CE5A4-369F-202C-707B-B56EB8C6074C}"/>
              </a:ext>
            </a:extLst>
          </p:cNvPr>
          <p:cNvSpPr txBox="1">
            <a:spLocks noGrp="1"/>
          </p:cNvSpPr>
          <p:nvPr>
            <p:ph idx="1"/>
          </p:nvPr>
        </p:nvSpPr>
        <p:spPr>
          <a:xfrm>
            <a:off x="19254" y="1036731"/>
            <a:ext cx="10224417" cy="4510850"/>
          </a:xfrm>
          <a:prstGeom prst="rect">
            <a:avLst/>
          </a:prstGeom>
        </p:spPr>
        <p:txBody>
          <a:bodyPr vert="horz" wrap="square" lIns="0" tIns="93345" rIns="0" bIns="0" rtlCol="0" anchor="t">
            <a:spAutoFit/>
          </a:bodyPr>
          <a:lstStyle/>
          <a:p>
            <a:pPr marL="287020" indent="-274320">
              <a:lnSpc>
                <a:spcPct val="100000"/>
              </a:lnSpc>
              <a:spcBef>
                <a:spcPts val="735"/>
              </a:spcBef>
              <a:buSzPct val="94230"/>
              <a:buFont typeface="Wingdings 2"/>
              <a:buChar char=""/>
              <a:tabLst>
                <a:tab pos="287020" algn="l"/>
              </a:tabLst>
            </a:pPr>
            <a:r>
              <a:rPr lang="en-US" spc="5">
                <a:latin typeface="Arial"/>
                <a:cs typeface="Arial"/>
              </a:rPr>
              <a:t>Handbook</a:t>
            </a:r>
            <a:r>
              <a:rPr lang="en-US" spc="-70">
                <a:latin typeface="Arial"/>
                <a:cs typeface="Arial"/>
              </a:rPr>
              <a:t> </a:t>
            </a:r>
            <a:r>
              <a:rPr lang="en-US" spc="5">
                <a:latin typeface="Arial"/>
                <a:cs typeface="Arial"/>
              </a:rPr>
              <a:t>Key </a:t>
            </a:r>
          </a:p>
          <a:p>
            <a:pPr marL="287020" indent="-274320">
              <a:lnSpc>
                <a:spcPct val="100000"/>
              </a:lnSpc>
              <a:spcBef>
                <a:spcPts val="735"/>
              </a:spcBef>
              <a:buSzPct val="94230"/>
              <a:buFont typeface="Wingdings 2"/>
              <a:buChar char=""/>
              <a:tabLst>
                <a:tab pos="287020" algn="l"/>
              </a:tabLst>
            </a:pPr>
            <a:r>
              <a:rPr lang="en-US" spc="-5">
                <a:latin typeface="Arial"/>
                <a:cs typeface="Arial"/>
              </a:rPr>
              <a:t>Any</a:t>
            </a:r>
            <a:r>
              <a:rPr lang="en-US" spc="-10">
                <a:latin typeface="Arial"/>
                <a:cs typeface="Arial"/>
              </a:rPr>
              <a:t> </a:t>
            </a:r>
            <a:r>
              <a:rPr lang="en-US" spc="-5">
                <a:latin typeface="Arial"/>
                <a:cs typeface="Arial"/>
              </a:rPr>
              <a:t>code</a:t>
            </a:r>
            <a:r>
              <a:rPr lang="en-US">
                <a:latin typeface="Arial"/>
                <a:cs typeface="Arial"/>
              </a:rPr>
              <a:t> </a:t>
            </a:r>
            <a:r>
              <a:rPr lang="en-US" spc="-5">
                <a:latin typeface="Arial"/>
                <a:cs typeface="Arial"/>
              </a:rPr>
              <a:t>with</a:t>
            </a:r>
            <a:r>
              <a:rPr lang="en-US" spc="-10">
                <a:latin typeface="Arial"/>
                <a:cs typeface="Arial"/>
              </a:rPr>
              <a:t> </a:t>
            </a:r>
            <a:r>
              <a:rPr lang="en-US" spc="-5">
                <a:latin typeface="Arial"/>
                <a:cs typeface="Arial"/>
              </a:rPr>
              <a:t>no</a:t>
            </a:r>
            <a:r>
              <a:rPr lang="en-US" spc="-15">
                <a:latin typeface="Arial"/>
                <a:cs typeface="Arial"/>
              </a:rPr>
              <a:t> </a:t>
            </a:r>
            <a:r>
              <a:rPr lang="en-US" spc="-5">
                <a:latin typeface="Arial"/>
                <a:cs typeface="Arial"/>
              </a:rPr>
              <a:t>prefix</a:t>
            </a:r>
            <a:endParaRPr lang="en-US">
              <a:latin typeface="Arial"/>
              <a:cs typeface="Arial"/>
            </a:endParaRPr>
          </a:p>
          <a:p>
            <a:pPr marL="469900" lvl="1" indent="-247015">
              <a:lnSpc>
                <a:spcPct val="100000"/>
              </a:lnSpc>
              <a:spcBef>
                <a:spcPts val="505"/>
              </a:spcBef>
              <a:buSzPct val="69047"/>
              <a:buFont typeface="Wingdings 2"/>
              <a:buChar char=""/>
              <a:tabLst>
                <a:tab pos="926465" algn="l"/>
                <a:tab pos="927100" algn="l"/>
              </a:tabLst>
            </a:pPr>
            <a:r>
              <a:rPr lang="en-US" sz="2800" spc="-5">
                <a:latin typeface="Arial"/>
                <a:cs typeface="Arial"/>
              </a:rPr>
              <a:t>Applies</a:t>
            </a:r>
            <a:r>
              <a:rPr lang="en-US" sz="2800" spc="-25">
                <a:latin typeface="Arial"/>
                <a:cs typeface="Arial"/>
              </a:rPr>
              <a:t> </a:t>
            </a:r>
            <a:r>
              <a:rPr lang="en-US" sz="2800">
                <a:latin typeface="Arial"/>
                <a:cs typeface="Arial"/>
              </a:rPr>
              <a:t>to</a:t>
            </a:r>
            <a:r>
              <a:rPr lang="en-US" sz="2800" spc="-5">
                <a:latin typeface="Arial"/>
                <a:cs typeface="Arial"/>
              </a:rPr>
              <a:t> only</a:t>
            </a:r>
            <a:r>
              <a:rPr lang="en-US" sz="2800" spc="-20">
                <a:latin typeface="Arial"/>
                <a:cs typeface="Arial"/>
              </a:rPr>
              <a:t> – </a:t>
            </a:r>
          </a:p>
          <a:p>
            <a:pPr marL="222885" lvl="1" indent="0">
              <a:lnSpc>
                <a:spcPct val="100000"/>
              </a:lnSpc>
              <a:spcBef>
                <a:spcPts val="505"/>
              </a:spcBef>
              <a:buSzPct val="69047"/>
              <a:buNone/>
              <a:tabLst>
                <a:tab pos="926465" algn="l"/>
                <a:tab pos="927100" algn="l"/>
              </a:tabLst>
            </a:pPr>
            <a:r>
              <a:rPr lang="en-US" sz="2800" spc="-5">
                <a:latin typeface="Arial"/>
                <a:cs typeface="Arial"/>
              </a:rPr>
              <a:t>Scales Code (Section 2.20)</a:t>
            </a:r>
          </a:p>
          <a:p>
            <a:pPr marL="927100" lvl="2" indent="-247015">
              <a:lnSpc>
                <a:spcPct val="100000"/>
              </a:lnSpc>
              <a:spcBef>
                <a:spcPts val="505"/>
              </a:spcBef>
              <a:buSzPct val="69047"/>
              <a:buFont typeface="Wingdings 2"/>
              <a:buChar char=""/>
              <a:tabLst>
                <a:tab pos="926465" algn="l"/>
                <a:tab pos="927100" algn="l"/>
              </a:tabLst>
            </a:pPr>
            <a:r>
              <a:rPr lang="en-US" sz="2800" spc="-5">
                <a:latin typeface="Arial"/>
                <a:cs typeface="Arial"/>
              </a:rPr>
              <a:t>A</a:t>
            </a:r>
            <a:r>
              <a:rPr lang="en-US" sz="2800">
                <a:latin typeface="Arial"/>
                <a:cs typeface="Arial"/>
              </a:rPr>
              <a:t>.	–</a:t>
            </a:r>
            <a:r>
              <a:rPr lang="en-US" sz="2800" spc="-125">
                <a:latin typeface="Arial"/>
                <a:cs typeface="Arial"/>
              </a:rPr>
              <a:t> </a:t>
            </a:r>
            <a:r>
              <a:rPr lang="en-US" sz="2800" spc="-5">
                <a:latin typeface="Arial"/>
                <a:cs typeface="Arial"/>
              </a:rPr>
              <a:t>A</a:t>
            </a:r>
            <a:r>
              <a:rPr lang="en-US" sz="2800">
                <a:latin typeface="Arial"/>
                <a:cs typeface="Arial"/>
              </a:rPr>
              <a:t>ppl</a:t>
            </a:r>
            <a:r>
              <a:rPr lang="en-US" sz="2800" spc="-5">
                <a:latin typeface="Arial"/>
                <a:cs typeface="Arial"/>
              </a:rPr>
              <a:t>i</a:t>
            </a:r>
            <a:r>
              <a:rPr lang="en-US" sz="2800" spc="5">
                <a:latin typeface="Arial"/>
                <a:cs typeface="Arial"/>
              </a:rPr>
              <a:t>c</a:t>
            </a:r>
            <a:r>
              <a:rPr lang="en-US" sz="2800">
                <a:latin typeface="Arial"/>
                <a:cs typeface="Arial"/>
              </a:rPr>
              <a:t>a</a:t>
            </a:r>
            <a:r>
              <a:rPr lang="en-US" sz="2800" spc="-10">
                <a:latin typeface="Arial"/>
                <a:cs typeface="Arial"/>
              </a:rPr>
              <a:t>t</a:t>
            </a:r>
            <a:r>
              <a:rPr lang="en-US" sz="2800">
                <a:latin typeface="Arial"/>
                <a:cs typeface="Arial"/>
              </a:rPr>
              <a:t>ion</a:t>
            </a:r>
          </a:p>
          <a:p>
            <a:pPr marL="927100" lvl="2" indent="-247015">
              <a:lnSpc>
                <a:spcPct val="100000"/>
              </a:lnSpc>
              <a:spcBef>
                <a:spcPts val="505"/>
              </a:spcBef>
              <a:buSzPct val="69047"/>
              <a:buFont typeface="Wingdings 2"/>
              <a:buChar char=""/>
              <a:tabLst>
                <a:tab pos="926465" algn="l"/>
                <a:tab pos="927100" algn="l"/>
              </a:tabLst>
            </a:pPr>
            <a:r>
              <a:rPr lang="en-US" sz="2800" spc="-5">
                <a:latin typeface="Arial"/>
                <a:cs typeface="Arial"/>
              </a:rPr>
              <a:t>S.	</a:t>
            </a:r>
            <a:r>
              <a:rPr lang="en-US" sz="2800">
                <a:latin typeface="Arial"/>
                <a:cs typeface="Arial"/>
              </a:rPr>
              <a:t>–</a:t>
            </a:r>
            <a:r>
              <a:rPr lang="en-US" sz="2800" spc="-60">
                <a:latin typeface="Arial"/>
                <a:cs typeface="Arial"/>
              </a:rPr>
              <a:t> </a:t>
            </a:r>
            <a:r>
              <a:rPr lang="en-US" sz="2800">
                <a:latin typeface="Arial"/>
                <a:cs typeface="Arial"/>
              </a:rPr>
              <a:t>Specifications</a:t>
            </a:r>
          </a:p>
          <a:p>
            <a:pPr marL="927100" lvl="2" indent="-247015">
              <a:lnSpc>
                <a:spcPct val="100000"/>
              </a:lnSpc>
              <a:spcBef>
                <a:spcPts val="505"/>
              </a:spcBef>
              <a:buSzPct val="69047"/>
              <a:buFont typeface="Wingdings 2"/>
              <a:buChar char=""/>
              <a:tabLst>
                <a:tab pos="926465" algn="l"/>
                <a:tab pos="927100" algn="l"/>
              </a:tabLst>
            </a:pPr>
            <a:r>
              <a:rPr lang="en-US" sz="2800">
                <a:latin typeface="Arial"/>
                <a:cs typeface="Arial"/>
              </a:rPr>
              <a:t>N.	–</a:t>
            </a:r>
            <a:r>
              <a:rPr lang="en-US" sz="2800" spc="-50">
                <a:latin typeface="Arial"/>
                <a:cs typeface="Arial"/>
              </a:rPr>
              <a:t> </a:t>
            </a:r>
            <a:r>
              <a:rPr lang="en-US" sz="2800">
                <a:latin typeface="Arial"/>
                <a:cs typeface="Arial"/>
              </a:rPr>
              <a:t>Notes</a:t>
            </a:r>
          </a:p>
          <a:p>
            <a:pPr marL="927100" lvl="2" indent="-247015">
              <a:lnSpc>
                <a:spcPct val="100000"/>
              </a:lnSpc>
              <a:spcBef>
                <a:spcPts val="505"/>
              </a:spcBef>
              <a:buSzPct val="69047"/>
              <a:buFont typeface="Wingdings 2"/>
              <a:buChar char=""/>
              <a:tabLst>
                <a:tab pos="926465" algn="l"/>
                <a:tab pos="927100" algn="l"/>
              </a:tabLst>
            </a:pPr>
            <a:r>
              <a:rPr lang="en-US" sz="2800" spc="-110">
                <a:latin typeface="Arial"/>
                <a:cs typeface="Arial"/>
              </a:rPr>
              <a:t>T.	</a:t>
            </a:r>
            <a:r>
              <a:rPr lang="en-US" sz="2800">
                <a:latin typeface="Arial"/>
                <a:cs typeface="Arial"/>
              </a:rPr>
              <a:t>–</a:t>
            </a:r>
            <a:r>
              <a:rPr lang="en-US" sz="2800" spc="-75">
                <a:latin typeface="Arial"/>
                <a:cs typeface="Arial"/>
              </a:rPr>
              <a:t> </a:t>
            </a:r>
            <a:r>
              <a:rPr lang="en-US" sz="2800" spc="-25">
                <a:latin typeface="Arial"/>
                <a:cs typeface="Arial"/>
              </a:rPr>
              <a:t>Tolerances</a:t>
            </a:r>
          </a:p>
          <a:p>
            <a:pPr marL="927100" lvl="2" indent="-247015">
              <a:lnSpc>
                <a:spcPct val="100000"/>
              </a:lnSpc>
              <a:spcBef>
                <a:spcPts val="505"/>
              </a:spcBef>
              <a:buSzPct val="69047"/>
              <a:buFont typeface="Wingdings 2"/>
              <a:buChar char=""/>
              <a:tabLst>
                <a:tab pos="926465" algn="l"/>
                <a:tab pos="927100" algn="l"/>
              </a:tabLst>
            </a:pPr>
            <a:r>
              <a:rPr lang="en-US" sz="2800">
                <a:latin typeface="Arial"/>
                <a:cs typeface="Arial"/>
              </a:rPr>
              <a:t>UR.</a:t>
            </a:r>
            <a:r>
              <a:rPr lang="en-US" sz="2800" spc="-45">
                <a:latin typeface="Arial"/>
                <a:cs typeface="Arial"/>
              </a:rPr>
              <a:t> </a:t>
            </a:r>
            <a:r>
              <a:rPr lang="en-US" sz="2800">
                <a:latin typeface="Arial"/>
                <a:cs typeface="Arial"/>
              </a:rPr>
              <a:t>–</a:t>
            </a:r>
            <a:r>
              <a:rPr lang="en-US" sz="2800" spc="-20">
                <a:latin typeface="Arial"/>
                <a:cs typeface="Arial"/>
              </a:rPr>
              <a:t> </a:t>
            </a:r>
            <a:r>
              <a:rPr lang="en-US" sz="2800">
                <a:latin typeface="Arial"/>
                <a:cs typeface="Arial"/>
              </a:rPr>
              <a:t>User</a:t>
            </a:r>
            <a:r>
              <a:rPr lang="en-US" sz="2800" spc="-40">
                <a:latin typeface="Arial"/>
                <a:cs typeface="Arial"/>
              </a:rPr>
              <a:t> </a:t>
            </a:r>
            <a:r>
              <a:rPr lang="en-US" sz="2800">
                <a:latin typeface="Arial"/>
                <a:cs typeface="Arial"/>
              </a:rPr>
              <a:t>Requirements</a:t>
            </a:r>
          </a:p>
        </p:txBody>
      </p:sp>
      <p:sp>
        <p:nvSpPr>
          <p:cNvPr id="4" name="Slide Number Placeholder 4">
            <a:extLst>
              <a:ext uri="{FF2B5EF4-FFF2-40B4-BE49-F238E27FC236}">
                <a16:creationId xmlns:a16="http://schemas.microsoft.com/office/drawing/2014/main" id="{74D98ABE-36EB-430A-497F-9CC167076614}"/>
              </a:ext>
            </a:extLst>
          </p:cNvPr>
          <p:cNvSpPr>
            <a:spLocks noGrp="1"/>
          </p:cNvSpPr>
          <p:nvPr>
            <p:ph type="sldNum" sz="quarter" idx="12"/>
          </p:nvPr>
        </p:nvSpPr>
        <p:spPr>
          <a:xfrm>
            <a:off x="11761573" y="6492875"/>
            <a:ext cx="430427" cy="365125"/>
          </a:xfrm>
        </p:spPr>
        <p:txBody>
          <a:bodyPr/>
          <a:lstStyle/>
          <a:p>
            <a:fld id="{10FE9F58-E944-4E46-9D61-D29AFA3E7B77}" type="slidenum">
              <a:rPr lang="en-US" smtClean="0"/>
              <a:t>41</a:t>
            </a:fld>
            <a:endParaRPr lang="en-US"/>
          </a:p>
        </p:txBody>
      </p:sp>
      <p:sp>
        <p:nvSpPr>
          <p:cNvPr id="6" name="TextBox 5">
            <a:extLst>
              <a:ext uri="{FF2B5EF4-FFF2-40B4-BE49-F238E27FC236}">
                <a16:creationId xmlns:a16="http://schemas.microsoft.com/office/drawing/2014/main" id="{C0B51ABF-FE4E-9BEF-1CFF-E5AE3918B1F6}"/>
              </a:ext>
            </a:extLst>
          </p:cNvPr>
          <p:cNvSpPr txBox="1"/>
          <p:nvPr/>
        </p:nvSpPr>
        <p:spPr>
          <a:xfrm>
            <a:off x="1369097" y="6083478"/>
            <a:ext cx="8702670" cy="276999"/>
          </a:xfrm>
          <a:prstGeom prst="rect">
            <a:avLst/>
          </a:prstGeom>
          <a:noFill/>
        </p:spPr>
        <p:txBody>
          <a:bodyPr wrap="square" lIns="91440" tIns="45720" rIns="91440" bIns="45720" anchor="t">
            <a:spAutoFit/>
          </a:bodyPr>
          <a:lstStyle/>
          <a:p>
            <a:r>
              <a:rPr lang="en-US" sz="1200" dirty="0">
                <a:ea typeface="+mn-lt"/>
                <a:cs typeface="+mn-lt"/>
                <a:hlinkClick r:id="rId3"/>
              </a:rPr>
              <a:t>OWM Examination Procedure Outlines (EPOs) | NIST</a:t>
            </a:r>
            <a:endParaRPr lang="en-US"/>
          </a:p>
        </p:txBody>
      </p:sp>
      <p:pic>
        <p:nvPicPr>
          <p:cNvPr id="9" name="Picture 8">
            <a:extLst>
              <a:ext uri="{FF2B5EF4-FFF2-40B4-BE49-F238E27FC236}">
                <a16:creationId xmlns:a16="http://schemas.microsoft.com/office/drawing/2014/main" id="{64FA2077-9B83-E245-D702-0B0FF71F3718}"/>
              </a:ext>
            </a:extLst>
          </p:cNvPr>
          <p:cNvPicPr>
            <a:picLocks noChangeAspect="1"/>
          </p:cNvPicPr>
          <p:nvPr/>
        </p:nvPicPr>
        <p:blipFill>
          <a:blip r:embed="rId4"/>
          <a:stretch>
            <a:fillRect/>
          </a:stretch>
        </p:blipFill>
        <p:spPr>
          <a:xfrm>
            <a:off x="6823719" y="0"/>
            <a:ext cx="5368281" cy="6858000"/>
          </a:xfrm>
          <a:prstGeom prst="rect">
            <a:avLst/>
          </a:prstGeom>
        </p:spPr>
      </p:pic>
      <p:sp>
        <p:nvSpPr>
          <p:cNvPr id="10" name="Oval 9">
            <a:extLst>
              <a:ext uri="{FF2B5EF4-FFF2-40B4-BE49-F238E27FC236}">
                <a16:creationId xmlns:a16="http://schemas.microsoft.com/office/drawing/2014/main" id="{7546FF9A-2A12-40AB-0102-D218E6B3F3E1}"/>
              </a:ext>
            </a:extLst>
          </p:cNvPr>
          <p:cNvSpPr/>
          <p:nvPr/>
        </p:nvSpPr>
        <p:spPr>
          <a:xfrm>
            <a:off x="9704035" y="2179638"/>
            <a:ext cx="2376572" cy="213360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AA2AF1AE-0B0C-5722-B4D8-B7CFB06AE543}"/>
              </a:ext>
            </a:extLst>
          </p:cNvPr>
          <p:cNvSpPr>
            <a:spLocks noGrp="1"/>
          </p:cNvSpPr>
          <p:nvPr>
            <p:ph type="ftr" sz="quarter" idx="11"/>
          </p:nvPr>
        </p:nvSpPr>
        <p:spPr/>
        <p:txBody>
          <a:bodyPr/>
          <a:lstStyle/>
          <a:p>
            <a:r>
              <a:rPr lang="en-US" sz="1100" dirty="0">
                <a:hlinkClick r:id="rId5"/>
              </a:rPr>
              <a:t>NIST Handbook 44 - Current Edition | NIST</a:t>
            </a:r>
            <a:endParaRPr lang="en-US"/>
          </a:p>
        </p:txBody>
      </p:sp>
    </p:spTree>
    <p:extLst>
      <p:ext uri="{BB962C8B-B14F-4D97-AF65-F5344CB8AC3E}">
        <p14:creationId xmlns:p14="http://schemas.microsoft.com/office/powerpoint/2010/main" val="38092848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23823" y="5691"/>
            <a:ext cx="10515600" cy="1325563"/>
          </a:xfrm>
        </p:spPr>
        <p:txBody>
          <a:bodyPr>
            <a:normAutofit/>
          </a:bodyPr>
          <a:lstStyle/>
          <a:p>
            <a:pPr algn="ctr"/>
            <a:r>
              <a:rPr lang="en-US" sz="5400"/>
              <a:t>General Code</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42</a:t>
            </a:fld>
            <a:endParaRPr lang="en-US"/>
          </a:p>
        </p:txBody>
      </p:sp>
      <p:sp>
        <p:nvSpPr>
          <p:cNvPr id="7" name="object 3">
            <a:extLst>
              <a:ext uri="{FF2B5EF4-FFF2-40B4-BE49-F238E27FC236}">
                <a16:creationId xmlns:a16="http://schemas.microsoft.com/office/drawing/2014/main" id="{0578307A-E4E2-4ABA-B571-843BEE72521F}"/>
              </a:ext>
            </a:extLst>
          </p:cNvPr>
          <p:cNvSpPr txBox="1">
            <a:spLocks noGrp="1"/>
          </p:cNvSpPr>
          <p:nvPr>
            <p:ph idx="1"/>
          </p:nvPr>
        </p:nvSpPr>
        <p:spPr>
          <a:xfrm>
            <a:off x="823822" y="1383069"/>
            <a:ext cx="10529977" cy="4079963"/>
          </a:xfrm>
          <a:prstGeom prst="rect">
            <a:avLst/>
          </a:prstGeom>
        </p:spPr>
        <p:txBody>
          <a:bodyPr vert="horz" wrap="square" lIns="0" tIns="93345" rIns="0" bIns="0" rtlCol="0" anchor="t">
            <a:spAutoFit/>
          </a:bodyPr>
          <a:lstStyle/>
          <a:p>
            <a:pPr marL="469900" indent="-457200">
              <a:lnSpc>
                <a:spcPct val="100000"/>
              </a:lnSpc>
              <a:spcBef>
                <a:spcPts val="735"/>
              </a:spcBef>
              <a:buSzPct val="94230"/>
              <a:tabLst>
                <a:tab pos="287020" algn="l"/>
              </a:tabLst>
            </a:pPr>
            <a:r>
              <a:rPr>
                <a:cs typeface="Arial"/>
              </a:rPr>
              <a:t>Retroactive</a:t>
            </a:r>
            <a:r>
              <a:rPr spc="-35">
                <a:cs typeface="Arial"/>
              </a:rPr>
              <a:t> </a:t>
            </a:r>
            <a:r>
              <a:rPr>
                <a:cs typeface="Arial"/>
              </a:rPr>
              <a:t>Requirements</a:t>
            </a:r>
            <a:r>
              <a:rPr lang="en-US">
                <a:cs typeface="Arial"/>
              </a:rPr>
              <a:t>¹</a:t>
            </a:r>
            <a:r>
              <a:rPr spc="-30">
                <a:cs typeface="Arial"/>
              </a:rPr>
              <a:t> </a:t>
            </a:r>
            <a:endParaRPr lang="en-US">
              <a:cs typeface="Arial"/>
            </a:endParaRPr>
          </a:p>
          <a:p>
            <a:pPr marL="748665" lvl="1" indent="-342900">
              <a:lnSpc>
                <a:spcPct val="100000"/>
              </a:lnSpc>
              <a:spcBef>
                <a:spcPts val="585"/>
              </a:spcBef>
              <a:buSzPct val="85416"/>
              <a:tabLst>
                <a:tab pos="652780" algn="l"/>
              </a:tabLst>
            </a:pPr>
            <a:r>
              <a:rPr spc="-5">
                <a:cs typeface="Arial"/>
              </a:rPr>
              <a:t>Enforceable</a:t>
            </a:r>
            <a:r>
              <a:rPr spc="10">
                <a:cs typeface="Arial"/>
              </a:rPr>
              <a:t> </a:t>
            </a:r>
            <a:r>
              <a:rPr spc="-5">
                <a:cs typeface="Arial"/>
              </a:rPr>
              <a:t>on</a:t>
            </a:r>
            <a:r>
              <a:rPr spc="-145">
                <a:cs typeface="Arial"/>
              </a:rPr>
              <a:t> </a:t>
            </a:r>
            <a:r>
              <a:rPr spc="-5">
                <a:cs typeface="Arial"/>
              </a:rPr>
              <a:t>ALL</a:t>
            </a:r>
            <a:r>
              <a:rPr spc="-95">
                <a:cs typeface="Arial"/>
              </a:rPr>
              <a:t> </a:t>
            </a:r>
            <a:r>
              <a:rPr spc="-5">
                <a:cs typeface="Arial"/>
              </a:rPr>
              <a:t>EQUIPMENT</a:t>
            </a:r>
            <a:endParaRPr>
              <a:cs typeface="Arial"/>
            </a:endParaRPr>
          </a:p>
          <a:p>
            <a:pPr marL="748665" lvl="1" indent="-342900">
              <a:lnSpc>
                <a:spcPct val="100000"/>
              </a:lnSpc>
              <a:spcBef>
                <a:spcPts val="575"/>
              </a:spcBef>
              <a:buSzPct val="85416"/>
              <a:tabLst>
                <a:tab pos="652780" algn="l"/>
              </a:tabLst>
            </a:pPr>
            <a:r>
              <a:rPr spc="-5">
                <a:cs typeface="Arial"/>
              </a:rPr>
              <a:t>Printed</a:t>
            </a:r>
            <a:r>
              <a:rPr spc="5">
                <a:cs typeface="Arial"/>
              </a:rPr>
              <a:t> </a:t>
            </a:r>
            <a:r>
              <a:rPr spc="-5">
                <a:cs typeface="Arial"/>
              </a:rPr>
              <a:t>in Upright</a:t>
            </a:r>
            <a:r>
              <a:rPr spc="15">
                <a:cs typeface="Arial"/>
              </a:rPr>
              <a:t> </a:t>
            </a:r>
            <a:r>
              <a:rPr spc="-5">
                <a:cs typeface="Arial"/>
              </a:rPr>
              <a:t>Roman</a:t>
            </a:r>
            <a:r>
              <a:rPr spc="-30">
                <a:cs typeface="Arial"/>
              </a:rPr>
              <a:t> </a:t>
            </a:r>
            <a:r>
              <a:rPr spc="-40">
                <a:cs typeface="Arial"/>
              </a:rPr>
              <a:t>Type</a:t>
            </a:r>
            <a:r>
              <a:rPr spc="-10">
                <a:cs typeface="Arial"/>
              </a:rPr>
              <a:t> </a:t>
            </a:r>
            <a:r>
              <a:rPr spc="-5">
                <a:cs typeface="Arial"/>
              </a:rPr>
              <a:t>in</a:t>
            </a:r>
            <a:r>
              <a:rPr spc="5">
                <a:cs typeface="Arial"/>
              </a:rPr>
              <a:t> </a:t>
            </a:r>
            <a:r>
              <a:rPr spc="-5">
                <a:cs typeface="Arial"/>
              </a:rPr>
              <a:t>Handbook</a:t>
            </a:r>
            <a:r>
              <a:rPr spc="35">
                <a:cs typeface="Arial"/>
              </a:rPr>
              <a:t> </a:t>
            </a:r>
            <a:r>
              <a:rPr spc="-10">
                <a:cs typeface="Arial"/>
              </a:rPr>
              <a:t>44</a:t>
            </a:r>
            <a:endParaRPr>
              <a:cs typeface="Arial"/>
            </a:endParaRPr>
          </a:p>
          <a:p>
            <a:pPr marL="748665" lvl="1" indent="-342900">
              <a:lnSpc>
                <a:spcPct val="100000"/>
              </a:lnSpc>
              <a:spcBef>
                <a:spcPts val="575"/>
              </a:spcBef>
              <a:buSzPct val="85416"/>
              <a:tabLst>
                <a:tab pos="652780" algn="l"/>
              </a:tabLst>
            </a:pPr>
            <a:r>
              <a:rPr lang="en-US" spc="-5">
                <a:cs typeface="Arial"/>
              </a:rPr>
              <a:t>Example:  </a:t>
            </a:r>
            <a:r>
              <a:rPr spc="-5">
                <a:cs typeface="Arial"/>
              </a:rPr>
              <a:t>Handbook</a:t>
            </a:r>
            <a:r>
              <a:rPr spc="30">
                <a:cs typeface="Arial"/>
              </a:rPr>
              <a:t> </a:t>
            </a:r>
            <a:r>
              <a:rPr spc="-5">
                <a:cs typeface="Arial"/>
              </a:rPr>
              <a:t>44</a:t>
            </a:r>
            <a:r>
              <a:rPr lang="en-US" spc="-10">
                <a:cs typeface="Arial"/>
              </a:rPr>
              <a:t> -</a:t>
            </a:r>
            <a:r>
              <a:rPr lang="en-US" spc="-5">
                <a:cs typeface="Arial"/>
              </a:rPr>
              <a:t> G-S.1. (a) Marking Requirements Manufacturer </a:t>
            </a:r>
            <a:endParaRPr lang="en-US" spc="-5">
              <a:ea typeface="Calibri"/>
              <a:cs typeface="Arial"/>
            </a:endParaRPr>
          </a:p>
          <a:p>
            <a:pPr marL="291465" indent="-342900">
              <a:lnSpc>
                <a:spcPct val="100000"/>
              </a:lnSpc>
              <a:spcBef>
                <a:spcPts val="575"/>
              </a:spcBef>
              <a:buSzPct val="85416"/>
              <a:tabLst>
                <a:tab pos="652780" algn="l"/>
              </a:tabLst>
            </a:pPr>
            <a:r>
              <a:rPr spc="-5">
                <a:cs typeface="Arial"/>
              </a:rPr>
              <a:t>Nonretroactive</a:t>
            </a:r>
            <a:r>
              <a:rPr spc="-20">
                <a:cs typeface="Arial"/>
              </a:rPr>
              <a:t> </a:t>
            </a:r>
            <a:r>
              <a:rPr spc="-5">
                <a:cs typeface="Arial"/>
              </a:rPr>
              <a:t>Requirements</a:t>
            </a:r>
            <a:r>
              <a:rPr lang="en-US" spc="-5">
                <a:cs typeface="Arial"/>
              </a:rPr>
              <a:t>²</a:t>
            </a:r>
          </a:p>
          <a:p>
            <a:pPr marL="748665" lvl="1" indent="-342900">
              <a:lnSpc>
                <a:spcPct val="100000"/>
              </a:lnSpc>
              <a:spcBef>
                <a:spcPts val="575"/>
              </a:spcBef>
              <a:buSzPct val="85416"/>
              <a:tabLst>
                <a:tab pos="652780" algn="l"/>
              </a:tabLst>
            </a:pPr>
            <a:r>
              <a:rPr lang="en-US">
                <a:cs typeface="Arial"/>
              </a:rPr>
              <a:t>Enforceable</a:t>
            </a:r>
            <a:r>
              <a:rPr lang="en-US" spc="-15">
                <a:cs typeface="Arial"/>
              </a:rPr>
              <a:t> </a:t>
            </a:r>
            <a:r>
              <a:rPr lang="en-US">
                <a:cs typeface="Arial"/>
              </a:rPr>
              <a:t>on</a:t>
            </a:r>
            <a:r>
              <a:rPr lang="en-US" spc="-5">
                <a:cs typeface="Arial"/>
              </a:rPr>
              <a:t> </a:t>
            </a:r>
            <a:r>
              <a:rPr lang="en-US">
                <a:cs typeface="Arial"/>
              </a:rPr>
              <a:t>or</a:t>
            </a:r>
            <a:r>
              <a:rPr lang="en-US" spc="-15">
                <a:cs typeface="Arial"/>
              </a:rPr>
              <a:t> </a:t>
            </a:r>
            <a:r>
              <a:rPr lang="en-US" spc="-5">
                <a:cs typeface="Arial"/>
              </a:rPr>
              <a:t>after</a:t>
            </a:r>
            <a:r>
              <a:rPr lang="en-US">
                <a:cs typeface="Arial"/>
              </a:rPr>
              <a:t> </a:t>
            </a:r>
            <a:r>
              <a:rPr lang="en-US" spc="-5">
                <a:cs typeface="Arial"/>
              </a:rPr>
              <a:t>effective</a:t>
            </a:r>
            <a:r>
              <a:rPr lang="en-US">
                <a:cs typeface="Arial"/>
              </a:rPr>
              <a:t> date</a:t>
            </a:r>
          </a:p>
          <a:p>
            <a:pPr marL="748665" lvl="1" indent="-342900">
              <a:lnSpc>
                <a:spcPct val="100000"/>
              </a:lnSpc>
              <a:spcBef>
                <a:spcPts val="575"/>
              </a:spcBef>
              <a:buSzPct val="85416"/>
              <a:tabLst>
                <a:tab pos="652780" algn="l"/>
              </a:tabLst>
            </a:pPr>
            <a:r>
              <a:rPr>
                <a:cs typeface="Arial"/>
              </a:rPr>
              <a:t>Printed</a:t>
            </a:r>
            <a:r>
              <a:rPr spc="-10">
                <a:cs typeface="Arial"/>
              </a:rPr>
              <a:t> </a:t>
            </a:r>
            <a:r>
              <a:rPr spc="-5">
                <a:cs typeface="Arial"/>
              </a:rPr>
              <a:t>in </a:t>
            </a:r>
            <a:r>
              <a:rPr i="1" spc="-5">
                <a:cs typeface="Arial"/>
              </a:rPr>
              <a:t>Italics </a:t>
            </a:r>
            <a:r>
              <a:rPr i="1" spc="-45">
                <a:cs typeface="Arial"/>
              </a:rPr>
              <a:t>Type</a:t>
            </a:r>
            <a:r>
              <a:rPr i="1" spc="-25">
                <a:cs typeface="Arial"/>
              </a:rPr>
              <a:t> </a:t>
            </a:r>
            <a:r>
              <a:rPr spc="-5">
                <a:cs typeface="Arial"/>
              </a:rPr>
              <a:t>in </a:t>
            </a:r>
            <a:r>
              <a:rPr spc="5">
                <a:cs typeface="Arial"/>
              </a:rPr>
              <a:t>Handbook</a:t>
            </a:r>
            <a:r>
              <a:rPr spc="-30">
                <a:cs typeface="Arial"/>
              </a:rPr>
              <a:t> </a:t>
            </a:r>
            <a:r>
              <a:rPr spc="5">
                <a:cs typeface="Arial"/>
              </a:rPr>
              <a:t>44</a:t>
            </a:r>
            <a:endParaRPr lang="en-US">
              <a:cs typeface="Arial"/>
            </a:endParaRPr>
          </a:p>
          <a:p>
            <a:pPr marL="748665" lvl="1" indent="-342900">
              <a:lnSpc>
                <a:spcPct val="100000"/>
              </a:lnSpc>
              <a:spcBef>
                <a:spcPts val="575"/>
              </a:spcBef>
              <a:buSzPct val="85416"/>
              <a:tabLst>
                <a:tab pos="652780" algn="l"/>
              </a:tabLst>
            </a:pPr>
            <a:r>
              <a:rPr lang="en-US" spc="5">
                <a:cs typeface="Arial"/>
              </a:rPr>
              <a:t>Example: </a:t>
            </a:r>
            <a:r>
              <a:rPr spc="5">
                <a:cs typeface="Arial"/>
              </a:rPr>
              <a:t>Handbook</a:t>
            </a:r>
            <a:r>
              <a:rPr spc="-35">
                <a:cs typeface="Arial"/>
              </a:rPr>
              <a:t> </a:t>
            </a:r>
            <a:r>
              <a:rPr>
                <a:cs typeface="Arial"/>
              </a:rPr>
              <a:t>44</a:t>
            </a:r>
            <a:r>
              <a:rPr lang="en-US" spc="-10">
                <a:cs typeface="Arial"/>
              </a:rPr>
              <a:t> - G-S.1. (e) Marking Requirements NTEP CC </a:t>
            </a:r>
            <a:r>
              <a:rPr lang="en-US" i="1" spc="-10">
                <a:cs typeface="Arial"/>
              </a:rPr>
              <a:t>(January 1st, 2003</a:t>
            </a:r>
            <a:r>
              <a:rPr lang="en-US" spc="-10">
                <a:cs typeface="Arial"/>
              </a:rPr>
              <a:t>)</a:t>
            </a:r>
            <a:endParaRPr lang="en-US">
              <a:ea typeface="Calibri"/>
              <a:cs typeface="Arial"/>
            </a:endParaRPr>
          </a:p>
        </p:txBody>
      </p:sp>
      <p:sp>
        <p:nvSpPr>
          <p:cNvPr id="3" name="Footer Placeholder 5">
            <a:extLst>
              <a:ext uri="{FF2B5EF4-FFF2-40B4-BE49-F238E27FC236}">
                <a16:creationId xmlns:a16="http://schemas.microsoft.com/office/drawing/2014/main" id="{5B4F3DEC-88B5-3B60-447B-0D97DF1F1EA8}"/>
              </a:ext>
            </a:extLst>
          </p:cNvPr>
          <p:cNvSpPr>
            <a:spLocks noGrp="1"/>
          </p:cNvSpPr>
          <p:nvPr>
            <p:ph type="ftr" sz="quarter" idx="11"/>
          </p:nvPr>
        </p:nvSpPr>
        <p:spPr>
          <a:xfrm>
            <a:off x="1373659" y="6356350"/>
            <a:ext cx="9736599" cy="365125"/>
          </a:xfrm>
        </p:spPr>
        <p:txBody>
          <a:bodyPr/>
          <a:lstStyle/>
          <a:p>
            <a:r>
              <a:rPr lang="en-US" sz="1000" dirty="0">
                <a:hlinkClick r:id="rId3"/>
              </a:rPr>
              <a:t>NIST Handbook 44 - Current Edition | NIST</a:t>
            </a:r>
            <a:endParaRPr lang="en-US"/>
          </a:p>
        </p:txBody>
      </p:sp>
    </p:spTree>
    <p:extLst>
      <p:ext uri="{BB962C8B-B14F-4D97-AF65-F5344CB8AC3E}">
        <p14:creationId xmlns:p14="http://schemas.microsoft.com/office/powerpoint/2010/main" val="34693578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BFA708-241A-4244-A6A9-1284422149BB}"/>
              </a:ext>
            </a:extLst>
          </p:cNvPr>
          <p:cNvSpPr txBox="1"/>
          <p:nvPr/>
        </p:nvSpPr>
        <p:spPr>
          <a:xfrm>
            <a:off x="11421979" y="6326297"/>
            <a:ext cx="770021" cy="369332"/>
          </a:xfrm>
          <a:prstGeom prst="rect">
            <a:avLst/>
          </a:prstGeom>
          <a:noFill/>
        </p:spPr>
        <p:txBody>
          <a:bodyPr wrap="square" lIns="91440" tIns="45720" rIns="91440" bIns="45720" rtlCol="0" anchor="t">
            <a:spAutoFit/>
          </a:bodyPr>
          <a:lstStyle/>
          <a:p>
            <a:r>
              <a:rPr lang="en-US">
                <a:solidFill>
                  <a:srgbClr val="3F873F"/>
                </a:solidFill>
              </a:rPr>
              <a:t>2026</a:t>
            </a:r>
          </a:p>
        </p:txBody>
      </p:sp>
      <p:sp>
        <p:nvSpPr>
          <p:cNvPr id="4" name="Slide Number Placeholder 6">
            <a:extLst>
              <a:ext uri="{FF2B5EF4-FFF2-40B4-BE49-F238E27FC236}">
                <a16:creationId xmlns:a16="http://schemas.microsoft.com/office/drawing/2014/main" id="{0E4F1BDC-D274-A2E0-2C11-1B3B30F52C39}"/>
              </a:ext>
            </a:extLst>
          </p:cNvPr>
          <p:cNvSpPr txBox="1">
            <a:spLocks/>
          </p:cNvSpPr>
          <p:nvPr/>
        </p:nvSpPr>
        <p:spPr>
          <a:xfrm>
            <a:off x="10923372" y="6356350"/>
            <a:ext cx="4304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2" name="Title 19">
            <a:extLst>
              <a:ext uri="{FF2B5EF4-FFF2-40B4-BE49-F238E27FC236}">
                <a16:creationId xmlns:a16="http://schemas.microsoft.com/office/drawing/2014/main" id="{E2541049-33F4-E55B-CC8F-6F59F6FA9F48}"/>
              </a:ext>
            </a:extLst>
          </p:cNvPr>
          <p:cNvSpPr>
            <a:spLocks noGrp="1"/>
          </p:cNvSpPr>
          <p:nvPr>
            <p:ph type="ctrTitle"/>
          </p:nvPr>
        </p:nvSpPr>
        <p:spPr>
          <a:xfrm>
            <a:off x="0" y="4426344"/>
            <a:ext cx="12192000" cy="1649660"/>
          </a:xfrm>
        </p:spPr>
        <p:txBody>
          <a:bodyPr/>
          <a:lstStyle/>
          <a:p>
            <a:r>
              <a:rPr lang="en-US" sz="5400"/>
              <a:t>EPO 1 Safety</a:t>
            </a:r>
            <a:endParaRPr lang="en-US" sz="1800"/>
          </a:p>
        </p:txBody>
      </p:sp>
    </p:spTree>
    <p:extLst>
      <p:ext uri="{BB962C8B-B14F-4D97-AF65-F5344CB8AC3E}">
        <p14:creationId xmlns:p14="http://schemas.microsoft.com/office/powerpoint/2010/main" val="19725000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77466"/>
            <a:ext cx="10515600" cy="1325563"/>
          </a:xfrm>
        </p:spPr>
        <p:txBody>
          <a:bodyPr>
            <a:normAutofit/>
          </a:bodyPr>
          <a:lstStyle/>
          <a:p>
            <a:pPr algn="ctr"/>
            <a:r>
              <a:rPr lang="en-US" sz="5400"/>
              <a:t>Safety</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44</a:t>
            </a:fld>
            <a:endParaRPr lang="en-US"/>
          </a:p>
        </p:txBody>
      </p:sp>
      <p:sp>
        <p:nvSpPr>
          <p:cNvPr id="7" name="object 3">
            <a:extLst>
              <a:ext uri="{FF2B5EF4-FFF2-40B4-BE49-F238E27FC236}">
                <a16:creationId xmlns:a16="http://schemas.microsoft.com/office/drawing/2014/main" id="{3D79BCC9-F5C9-4695-80B1-22C230B2EBE3}"/>
              </a:ext>
            </a:extLst>
          </p:cNvPr>
          <p:cNvSpPr txBox="1">
            <a:spLocks noGrp="1"/>
          </p:cNvSpPr>
          <p:nvPr>
            <p:ph idx="1"/>
          </p:nvPr>
        </p:nvSpPr>
        <p:spPr>
          <a:xfrm>
            <a:off x="219074" y="999870"/>
            <a:ext cx="11813381" cy="4705775"/>
          </a:xfrm>
          <a:prstGeom prst="rect">
            <a:avLst/>
          </a:prstGeom>
        </p:spPr>
        <p:txBody>
          <a:bodyPr vert="horz" wrap="square" lIns="0" tIns="93345" rIns="0" bIns="0" rtlCol="0" anchor="t">
            <a:spAutoFit/>
          </a:bodyPr>
          <a:lstStyle/>
          <a:p>
            <a:pPr marL="12700" indent="0">
              <a:lnSpc>
                <a:spcPct val="100000"/>
              </a:lnSpc>
              <a:spcBef>
                <a:spcPts val="735"/>
              </a:spcBef>
              <a:buSzPct val="94230"/>
              <a:buNone/>
              <a:tabLst>
                <a:tab pos="287020" algn="l"/>
              </a:tabLst>
            </a:pPr>
            <a:r>
              <a:rPr lang="en-US" sz="3200"/>
              <a:t>Supports:</a:t>
            </a:r>
            <a:endParaRPr lang="en-US" sz="3200">
              <a:ea typeface="Calibri"/>
              <a:cs typeface="Calibri"/>
            </a:endParaRPr>
          </a:p>
          <a:p>
            <a:pPr marL="12700" indent="0">
              <a:lnSpc>
                <a:spcPct val="100000"/>
              </a:lnSpc>
              <a:spcBef>
                <a:spcPts val="735"/>
              </a:spcBef>
              <a:buSzPct val="94230"/>
              <a:buNone/>
              <a:tabLst>
                <a:tab pos="287020" algn="l"/>
              </a:tabLst>
            </a:pPr>
            <a:r>
              <a:rPr lang="en-US" sz="3200"/>
              <a:t>Be certain that the installation is adequate to support the scale, test weights equal to the capacity of the scale, and any weight carts, test platforms, platters, chains, hooks, or other accessories used to suspend or support the test weights prior to proceeding with a testing procedure. Any test platforms, platters, chains, hooks, or other accessories must be capable of supporting the test weights necessary for the inspection. </a:t>
            </a:r>
            <a:endParaRPr lang="en-US" sz="3200">
              <a:ea typeface="Calibri"/>
              <a:cs typeface="Calibri"/>
            </a:endParaRPr>
          </a:p>
          <a:p>
            <a:pPr marL="12700" indent="0">
              <a:lnSpc>
                <a:spcPct val="100000"/>
              </a:lnSpc>
              <a:spcBef>
                <a:spcPts val="735"/>
              </a:spcBef>
              <a:buNone/>
              <a:tabLst>
                <a:tab pos="287020" algn="l"/>
              </a:tabLst>
            </a:pPr>
            <a:r>
              <a:rPr lang="en-US" sz="3200">
                <a:latin typeface="Calibri"/>
                <a:ea typeface="Calibri"/>
                <a:cs typeface="Calibri"/>
              </a:rPr>
              <a:t>Protective footwear. </a:t>
            </a:r>
          </a:p>
        </p:txBody>
      </p:sp>
      <p:sp>
        <p:nvSpPr>
          <p:cNvPr id="3" name="Footer Placeholder 2">
            <a:extLst>
              <a:ext uri="{FF2B5EF4-FFF2-40B4-BE49-F238E27FC236}">
                <a16:creationId xmlns:a16="http://schemas.microsoft.com/office/drawing/2014/main" id="{BFF77AE1-950B-EEF4-35DF-C80CBA28A530}"/>
              </a:ext>
            </a:extLst>
          </p:cNvPr>
          <p:cNvSpPr>
            <a:spLocks noGrp="1"/>
          </p:cNvSpPr>
          <p:nvPr>
            <p:ph type="ftr" sz="quarter" idx="11"/>
          </p:nvPr>
        </p:nvSpPr>
        <p:spPr/>
        <p:txBody>
          <a:bodyPr/>
          <a:lstStyle/>
          <a:p>
            <a:r>
              <a:rPr lang="en-US" dirty="0">
                <a:ea typeface="+mn-lt"/>
                <a:cs typeface="+mn-lt"/>
                <a:hlinkClick r:id="rId3"/>
              </a:rPr>
              <a:t>OWM Examination Procedure Outlines (EPOs) | NIST</a:t>
            </a:r>
            <a:endParaRPr lang="en-US"/>
          </a:p>
        </p:txBody>
      </p:sp>
    </p:spTree>
    <p:extLst>
      <p:ext uri="{BB962C8B-B14F-4D97-AF65-F5344CB8AC3E}">
        <p14:creationId xmlns:p14="http://schemas.microsoft.com/office/powerpoint/2010/main" val="24637058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200" y="-248701"/>
            <a:ext cx="10515600" cy="1325563"/>
          </a:xfrm>
        </p:spPr>
        <p:txBody>
          <a:bodyPr>
            <a:normAutofit/>
          </a:bodyPr>
          <a:lstStyle/>
          <a:p>
            <a:pPr algn="ctr"/>
            <a:r>
              <a:rPr lang="en-US" sz="5400"/>
              <a:t>Safety</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45</a:t>
            </a:fld>
            <a:endParaRPr lang="en-US"/>
          </a:p>
        </p:txBody>
      </p:sp>
      <p:pic>
        <p:nvPicPr>
          <p:cNvPr id="8194" name="Picture 2" descr="Image preview">
            <a:extLst>
              <a:ext uri="{FF2B5EF4-FFF2-40B4-BE49-F238E27FC236}">
                <a16:creationId xmlns:a16="http://schemas.microsoft.com/office/drawing/2014/main" id="{86C06632-51F9-6E45-7CD3-69F689C1EF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810" r="17078"/>
          <a:stretch/>
        </p:blipFill>
        <p:spPr bwMode="auto">
          <a:xfrm>
            <a:off x="493541" y="1127046"/>
            <a:ext cx="4688418" cy="517681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Image preview">
            <a:extLst>
              <a:ext uri="{FF2B5EF4-FFF2-40B4-BE49-F238E27FC236}">
                <a16:creationId xmlns:a16="http://schemas.microsoft.com/office/drawing/2014/main" id="{929B82B0-14E1-5E41-0C4A-1332297782E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4721"/>
          <a:stretch/>
        </p:blipFill>
        <p:spPr bwMode="auto">
          <a:xfrm>
            <a:off x="6321213" y="1108043"/>
            <a:ext cx="5316140" cy="53358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2722593-9544-5E4D-00D1-BD8F9E57DE3F}"/>
              </a:ext>
            </a:extLst>
          </p:cNvPr>
          <p:cNvSpPr txBox="1"/>
          <p:nvPr/>
        </p:nvSpPr>
        <p:spPr>
          <a:xfrm>
            <a:off x="493541" y="757714"/>
            <a:ext cx="5697587" cy="369332"/>
          </a:xfrm>
          <a:prstGeom prst="rect">
            <a:avLst/>
          </a:prstGeom>
          <a:noFill/>
        </p:spPr>
        <p:txBody>
          <a:bodyPr wrap="square" rtlCol="0">
            <a:spAutoFit/>
          </a:bodyPr>
          <a:lstStyle/>
          <a:p>
            <a:r>
              <a:rPr lang="en-US">
                <a:highlight>
                  <a:srgbClr val="FFFF00"/>
                </a:highlight>
              </a:rPr>
              <a:t>Check for proper Installation. These can tip over.</a:t>
            </a:r>
          </a:p>
        </p:txBody>
      </p:sp>
      <p:sp>
        <p:nvSpPr>
          <p:cNvPr id="4" name="TextBox 3">
            <a:extLst>
              <a:ext uri="{FF2B5EF4-FFF2-40B4-BE49-F238E27FC236}">
                <a16:creationId xmlns:a16="http://schemas.microsoft.com/office/drawing/2014/main" id="{C6A139B7-AD3A-41BD-8315-A49C17D27B16}"/>
              </a:ext>
            </a:extLst>
          </p:cNvPr>
          <p:cNvSpPr txBox="1"/>
          <p:nvPr/>
        </p:nvSpPr>
        <p:spPr>
          <a:xfrm>
            <a:off x="6096001" y="738711"/>
            <a:ext cx="6251514" cy="369332"/>
          </a:xfrm>
          <a:prstGeom prst="rect">
            <a:avLst/>
          </a:prstGeom>
          <a:noFill/>
        </p:spPr>
        <p:txBody>
          <a:bodyPr wrap="square" rtlCol="0">
            <a:spAutoFit/>
          </a:bodyPr>
          <a:lstStyle/>
          <a:p>
            <a:r>
              <a:rPr lang="en-US">
                <a:highlight>
                  <a:srgbClr val="FFFF00"/>
                </a:highlight>
              </a:rPr>
              <a:t>Check for proper Support. Leg missing. Do not apply weights.</a:t>
            </a:r>
          </a:p>
        </p:txBody>
      </p:sp>
    </p:spTree>
    <p:extLst>
      <p:ext uri="{BB962C8B-B14F-4D97-AF65-F5344CB8AC3E}">
        <p14:creationId xmlns:p14="http://schemas.microsoft.com/office/powerpoint/2010/main" val="10222283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BFA708-241A-4244-A6A9-1284422149BB}"/>
              </a:ext>
            </a:extLst>
          </p:cNvPr>
          <p:cNvSpPr txBox="1"/>
          <p:nvPr/>
        </p:nvSpPr>
        <p:spPr>
          <a:xfrm>
            <a:off x="11421979" y="6326297"/>
            <a:ext cx="770021" cy="369332"/>
          </a:xfrm>
          <a:prstGeom prst="rect">
            <a:avLst/>
          </a:prstGeom>
          <a:noFill/>
        </p:spPr>
        <p:txBody>
          <a:bodyPr wrap="square" lIns="91440" tIns="45720" rIns="91440" bIns="45720" rtlCol="0" anchor="t">
            <a:spAutoFit/>
          </a:bodyPr>
          <a:lstStyle/>
          <a:p>
            <a:r>
              <a:rPr lang="en-US">
                <a:solidFill>
                  <a:srgbClr val="3F873F"/>
                </a:solidFill>
              </a:rPr>
              <a:t>2026</a:t>
            </a:r>
          </a:p>
        </p:txBody>
      </p:sp>
      <p:sp>
        <p:nvSpPr>
          <p:cNvPr id="4" name="Slide Number Placeholder 6">
            <a:extLst>
              <a:ext uri="{FF2B5EF4-FFF2-40B4-BE49-F238E27FC236}">
                <a16:creationId xmlns:a16="http://schemas.microsoft.com/office/drawing/2014/main" id="{0E4F1BDC-D274-A2E0-2C11-1B3B30F52C39}"/>
              </a:ext>
            </a:extLst>
          </p:cNvPr>
          <p:cNvSpPr txBox="1">
            <a:spLocks/>
          </p:cNvSpPr>
          <p:nvPr/>
        </p:nvSpPr>
        <p:spPr>
          <a:xfrm>
            <a:off x="10923372" y="6356350"/>
            <a:ext cx="4304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5" name="Title 19">
            <a:extLst>
              <a:ext uri="{FF2B5EF4-FFF2-40B4-BE49-F238E27FC236}">
                <a16:creationId xmlns:a16="http://schemas.microsoft.com/office/drawing/2014/main" id="{A5946DB3-3E89-36CE-C030-07B041C84F32}"/>
              </a:ext>
            </a:extLst>
          </p:cNvPr>
          <p:cNvSpPr>
            <a:spLocks noGrp="1"/>
          </p:cNvSpPr>
          <p:nvPr>
            <p:ph type="ctrTitle"/>
          </p:nvPr>
        </p:nvSpPr>
        <p:spPr>
          <a:xfrm>
            <a:off x="0" y="4426344"/>
            <a:ext cx="12192000" cy="1649660"/>
          </a:xfrm>
        </p:spPr>
        <p:txBody>
          <a:bodyPr/>
          <a:lstStyle/>
          <a:p>
            <a:r>
              <a:rPr lang="en-US" sz="5400"/>
              <a:t>EPO 1 Zero Load Balance</a:t>
            </a:r>
            <a:endParaRPr lang="en-US" sz="1800"/>
          </a:p>
        </p:txBody>
      </p:sp>
    </p:spTree>
    <p:extLst>
      <p:ext uri="{BB962C8B-B14F-4D97-AF65-F5344CB8AC3E}">
        <p14:creationId xmlns:p14="http://schemas.microsoft.com/office/powerpoint/2010/main" val="33632192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0"/>
            <a:ext cx="10515600" cy="1325563"/>
          </a:xfrm>
        </p:spPr>
        <p:txBody>
          <a:bodyPr>
            <a:normAutofit/>
          </a:bodyPr>
          <a:lstStyle/>
          <a:p>
            <a:pPr algn="ctr"/>
            <a:r>
              <a:rPr lang="en-US" sz="5400"/>
              <a:t>Zero-Load Balance</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1"/>
          </p:nvPr>
        </p:nvSpPr>
        <p:spPr>
          <a:xfrm>
            <a:off x="838199" y="1325563"/>
            <a:ext cx="10515600" cy="4351338"/>
          </a:xfrm>
        </p:spPr>
        <p:txBody>
          <a:bodyPr vert="horz" lIns="91440" tIns="45720" rIns="91440" bIns="45720" rtlCol="0" anchor="t">
            <a:normAutofit fontScale="92500" lnSpcReduction="20000"/>
          </a:bodyPr>
          <a:lstStyle/>
          <a:p>
            <a:pPr marL="287020" indent="-274320">
              <a:lnSpc>
                <a:spcPct val="100000"/>
              </a:lnSpc>
              <a:spcBef>
                <a:spcPts val="735"/>
              </a:spcBef>
              <a:buSzPct val="94230"/>
              <a:buFont typeface="Wingdings 2"/>
              <a:buChar char=""/>
              <a:tabLst>
                <a:tab pos="287020" algn="l"/>
              </a:tabLst>
            </a:pPr>
            <a:r>
              <a:rPr lang="en-US">
                <a:cs typeface="Arial"/>
              </a:rPr>
              <a:t>Zero-load balance as found. For pre-packaging scale, check to determine if tare is being taken.</a:t>
            </a:r>
          </a:p>
          <a:p>
            <a:pPr marL="12700" indent="0">
              <a:lnSpc>
                <a:spcPct val="100000"/>
              </a:lnSpc>
              <a:spcBef>
                <a:spcPts val="735"/>
              </a:spcBef>
              <a:buSzPct val="94230"/>
              <a:buNone/>
              <a:tabLst>
                <a:tab pos="287020" algn="l"/>
              </a:tabLst>
            </a:pPr>
            <a:endParaRPr lang="en-US">
              <a:cs typeface="Arial"/>
            </a:endParaRPr>
          </a:p>
          <a:p>
            <a:pPr marL="652780" lvl="1" indent="-247015">
              <a:lnSpc>
                <a:spcPct val="100000"/>
              </a:lnSpc>
              <a:spcBef>
                <a:spcPts val="585"/>
              </a:spcBef>
              <a:buSzPct val="85416"/>
              <a:buFont typeface="Wingdings 2"/>
              <a:buChar char=""/>
              <a:tabLst>
                <a:tab pos="652780" algn="l"/>
              </a:tabLst>
            </a:pPr>
            <a:r>
              <a:rPr lang="en-US" sz="2800" b="1" spc="-5">
                <a:cs typeface="Arial"/>
              </a:rPr>
              <a:t>S.1.1. Zero Indication</a:t>
            </a:r>
            <a:endParaRPr lang="en-US" sz="2800" b="1">
              <a:ea typeface="Calibri"/>
              <a:cs typeface="Arial"/>
            </a:endParaRPr>
          </a:p>
          <a:p>
            <a:pPr marL="469900" lvl="1" indent="0">
              <a:lnSpc>
                <a:spcPct val="100000"/>
              </a:lnSpc>
              <a:spcBef>
                <a:spcPts val="735"/>
              </a:spcBef>
              <a:buSzPct val="94230"/>
              <a:buNone/>
              <a:tabLst>
                <a:tab pos="287020" algn="l"/>
              </a:tabLst>
            </a:pPr>
            <a:r>
              <a:rPr lang="en-US" sz="2800">
                <a:cs typeface="Arial"/>
              </a:rPr>
              <a:t>            (a) On a scale equipped with indicating or recording elements, provision shall be made to indicate or record zero-balance condition.</a:t>
            </a:r>
            <a:endParaRPr lang="en-US" sz="2800">
              <a:ea typeface="Calibri"/>
              <a:cs typeface="Arial"/>
            </a:endParaRPr>
          </a:p>
          <a:p>
            <a:pPr marL="652780" lvl="1" indent="-247015">
              <a:lnSpc>
                <a:spcPct val="100000"/>
              </a:lnSpc>
              <a:spcBef>
                <a:spcPts val="585"/>
              </a:spcBef>
              <a:buSzPct val="85416"/>
              <a:buFont typeface="Wingdings 2"/>
              <a:buChar char=""/>
              <a:tabLst>
                <a:tab pos="652780" algn="l"/>
              </a:tabLst>
            </a:pPr>
            <a:r>
              <a:rPr lang="en-US" sz="2800" b="1" spc="-5">
                <a:cs typeface="Arial"/>
              </a:rPr>
              <a:t>UR.4.1.</a:t>
            </a:r>
            <a:endParaRPr lang="en-US" sz="2800" b="1" spc="-5">
              <a:ea typeface="Calibri"/>
              <a:cs typeface="Arial"/>
            </a:endParaRPr>
          </a:p>
          <a:p>
            <a:pPr marL="405765" lvl="1" indent="0">
              <a:lnSpc>
                <a:spcPct val="100000"/>
              </a:lnSpc>
              <a:spcBef>
                <a:spcPts val="585"/>
              </a:spcBef>
              <a:buSzPct val="85416"/>
              <a:buNone/>
              <a:tabLst>
                <a:tab pos="652780" algn="l"/>
              </a:tabLst>
            </a:pPr>
            <a:r>
              <a:rPr lang="en-US" sz="2800">
                <a:cs typeface="Arial"/>
              </a:rPr>
              <a:t>With no load on the load receiving element, scales shall indicate or record a zero-balance condition.</a:t>
            </a:r>
            <a:endParaRPr lang="en-US" sz="2800">
              <a:ea typeface="Calibri"/>
              <a:cs typeface="Arial"/>
            </a:endParaRPr>
          </a:p>
          <a:p>
            <a:pPr marL="12700" indent="0">
              <a:lnSpc>
                <a:spcPct val="100000"/>
              </a:lnSpc>
              <a:spcBef>
                <a:spcPts val="735"/>
              </a:spcBef>
              <a:buSzPct val="94230"/>
              <a:buNone/>
              <a:tabLst>
                <a:tab pos="287020" algn="l"/>
              </a:tabLst>
            </a:pPr>
            <a:endParaRPr lang="en-US" sz="2000">
              <a:cs typeface="Arial"/>
            </a:endParaRPr>
          </a:p>
          <a:p>
            <a:pPr marL="12700" indent="0">
              <a:lnSpc>
                <a:spcPct val="100000"/>
              </a:lnSpc>
              <a:spcBef>
                <a:spcPts val="735"/>
              </a:spcBef>
              <a:buSzPct val="94230"/>
              <a:buNone/>
              <a:tabLst>
                <a:tab pos="287020" algn="l"/>
              </a:tabLst>
            </a:pPr>
            <a:r>
              <a:rPr lang="en-US" sz="2000">
                <a:cs typeface="Arial"/>
              </a:rPr>
              <a:t>            </a:t>
            </a:r>
            <a:endParaRPr lang="en-US" sz="2000">
              <a:ea typeface="Calibri"/>
              <a:cs typeface="Arial"/>
            </a:endParaRP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47</a:t>
            </a:fld>
            <a:endParaRPr lang="en-US"/>
          </a:p>
        </p:txBody>
      </p:sp>
      <p:sp>
        <p:nvSpPr>
          <p:cNvPr id="4" name="Footer Placeholder 5">
            <a:extLst>
              <a:ext uri="{FF2B5EF4-FFF2-40B4-BE49-F238E27FC236}">
                <a16:creationId xmlns:a16="http://schemas.microsoft.com/office/drawing/2014/main" id="{423565FD-7C04-C8EA-CE10-B8DEC3BDB270}"/>
              </a:ext>
            </a:extLst>
          </p:cNvPr>
          <p:cNvSpPr>
            <a:spLocks noGrp="1"/>
          </p:cNvSpPr>
          <p:nvPr>
            <p:ph type="ftr" sz="quarter" idx="11"/>
          </p:nvPr>
        </p:nvSpPr>
        <p:spPr>
          <a:xfrm>
            <a:off x="1373659" y="6356350"/>
            <a:ext cx="3772679" cy="365125"/>
          </a:xfrm>
        </p:spPr>
        <p:txBody>
          <a:bodyPr/>
          <a:lstStyle/>
          <a:p>
            <a:r>
              <a:rPr lang="en-US" dirty="0">
                <a:hlinkClick r:id="rId3"/>
              </a:rPr>
              <a:t>NIST Handbook 44 - Current Edition | NIST</a:t>
            </a:r>
            <a:endParaRPr lang="en-US"/>
          </a:p>
        </p:txBody>
      </p:sp>
    </p:spTree>
    <p:extLst>
      <p:ext uri="{BB962C8B-B14F-4D97-AF65-F5344CB8AC3E}">
        <p14:creationId xmlns:p14="http://schemas.microsoft.com/office/powerpoint/2010/main" val="3175558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0"/>
            <a:ext cx="10515600" cy="1325563"/>
          </a:xfrm>
        </p:spPr>
        <p:txBody>
          <a:bodyPr>
            <a:normAutofit/>
          </a:bodyPr>
          <a:lstStyle/>
          <a:p>
            <a:pPr algn="ctr"/>
            <a:r>
              <a:rPr lang="en-US" sz="5400"/>
              <a:t>Zero-Load Balance</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1"/>
          </p:nvPr>
        </p:nvSpPr>
        <p:spPr>
          <a:xfrm>
            <a:off x="838199" y="1325563"/>
            <a:ext cx="10515600" cy="4351338"/>
          </a:xfrm>
        </p:spPr>
        <p:txBody>
          <a:bodyPr>
            <a:normAutofit/>
          </a:bodyPr>
          <a:lstStyle/>
          <a:p>
            <a:pPr marL="12700" indent="0">
              <a:lnSpc>
                <a:spcPct val="100000"/>
              </a:lnSpc>
              <a:spcBef>
                <a:spcPts val="735"/>
              </a:spcBef>
              <a:buSzPct val="94230"/>
              <a:buNone/>
              <a:tabLst>
                <a:tab pos="287020" algn="l"/>
              </a:tabLst>
            </a:pPr>
            <a:endParaRPr lang="en-US" sz="2000">
              <a:cs typeface="Arial"/>
            </a:endParaRPr>
          </a:p>
          <a:p>
            <a:pPr marL="12700" indent="0">
              <a:lnSpc>
                <a:spcPct val="100000"/>
              </a:lnSpc>
              <a:spcBef>
                <a:spcPts val="735"/>
              </a:spcBef>
              <a:buSzPct val="94230"/>
              <a:buNone/>
              <a:tabLst>
                <a:tab pos="287020" algn="l"/>
              </a:tabLst>
            </a:pPr>
            <a:r>
              <a:rPr lang="en-US" sz="2000">
                <a:cs typeface="Arial"/>
              </a:rPr>
              <a:t>            </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48</a:t>
            </a:fld>
            <a:endParaRPr lang="en-US"/>
          </a:p>
        </p:txBody>
      </p:sp>
      <p:pic>
        <p:nvPicPr>
          <p:cNvPr id="1026" name="Picture 2" descr="Image preview">
            <a:extLst>
              <a:ext uri="{FF2B5EF4-FFF2-40B4-BE49-F238E27FC236}">
                <a16:creationId xmlns:a16="http://schemas.microsoft.com/office/drawing/2014/main" id="{051A891B-217F-625F-E11D-1D5A758EAF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5144" y="926712"/>
            <a:ext cx="5316415" cy="531641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CB2DB87-D04B-CB93-C65E-4D9A7CF9E1EC}"/>
              </a:ext>
            </a:extLst>
          </p:cNvPr>
          <p:cNvSpPr txBox="1"/>
          <p:nvPr/>
        </p:nvSpPr>
        <p:spPr>
          <a:xfrm>
            <a:off x="588432" y="926712"/>
            <a:ext cx="2866945" cy="1754326"/>
          </a:xfrm>
          <a:prstGeom prst="rect">
            <a:avLst/>
          </a:prstGeom>
          <a:noFill/>
        </p:spPr>
        <p:txBody>
          <a:bodyPr wrap="square" rtlCol="0">
            <a:spAutoFit/>
          </a:bodyPr>
          <a:lstStyle/>
          <a:p>
            <a:r>
              <a:rPr lang="en-US">
                <a:highlight>
                  <a:srgbClr val="FFFF00"/>
                </a:highlight>
              </a:rPr>
              <a:t>Must be found with zero load balance unless tare being taken:</a:t>
            </a:r>
          </a:p>
          <a:p>
            <a:r>
              <a:rPr lang="en-US">
                <a:highlight>
                  <a:srgbClr val="FFFF00"/>
                </a:highlight>
              </a:rPr>
              <a:t>Official Rejection</a:t>
            </a:r>
          </a:p>
          <a:p>
            <a:r>
              <a:rPr lang="en-US">
                <a:highlight>
                  <a:srgbClr val="FFFF00"/>
                </a:highlight>
              </a:rPr>
              <a:t>Red Tag</a:t>
            </a:r>
          </a:p>
          <a:p>
            <a:r>
              <a:rPr lang="en-US">
                <a:highlight>
                  <a:srgbClr val="FFFF00"/>
                </a:highlight>
              </a:rPr>
              <a:t>Remove from service</a:t>
            </a:r>
          </a:p>
        </p:txBody>
      </p:sp>
    </p:spTree>
    <p:extLst>
      <p:ext uri="{BB962C8B-B14F-4D97-AF65-F5344CB8AC3E}">
        <p14:creationId xmlns:p14="http://schemas.microsoft.com/office/powerpoint/2010/main" val="19647063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BFA708-241A-4244-A6A9-1284422149BB}"/>
              </a:ext>
            </a:extLst>
          </p:cNvPr>
          <p:cNvSpPr txBox="1"/>
          <p:nvPr/>
        </p:nvSpPr>
        <p:spPr>
          <a:xfrm>
            <a:off x="11421979" y="6326297"/>
            <a:ext cx="770021" cy="369332"/>
          </a:xfrm>
          <a:prstGeom prst="rect">
            <a:avLst/>
          </a:prstGeom>
          <a:noFill/>
        </p:spPr>
        <p:txBody>
          <a:bodyPr wrap="square" lIns="91440" tIns="45720" rIns="91440" bIns="45720" rtlCol="0" anchor="t">
            <a:spAutoFit/>
          </a:bodyPr>
          <a:lstStyle/>
          <a:p>
            <a:r>
              <a:rPr lang="en-US">
                <a:solidFill>
                  <a:srgbClr val="3F873F"/>
                </a:solidFill>
              </a:rPr>
              <a:t>2026</a:t>
            </a:r>
          </a:p>
        </p:txBody>
      </p:sp>
      <p:sp>
        <p:nvSpPr>
          <p:cNvPr id="4" name="Slide Number Placeholder 6">
            <a:extLst>
              <a:ext uri="{FF2B5EF4-FFF2-40B4-BE49-F238E27FC236}">
                <a16:creationId xmlns:a16="http://schemas.microsoft.com/office/drawing/2014/main" id="{0E4F1BDC-D274-A2E0-2C11-1B3B30F52C39}"/>
              </a:ext>
            </a:extLst>
          </p:cNvPr>
          <p:cNvSpPr txBox="1">
            <a:spLocks/>
          </p:cNvSpPr>
          <p:nvPr/>
        </p:nvSpPr>
        <p:spPr>
          <a:xfrm>
            <a:off x="10923372" y="6356350"/>
            <a:ext cx="4304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5" name="Title 19">
            <a:extLst>
              <a:ext uri="{FF2B5EF4-FFF2-40B4-BE49-F238E27FC236}">
                <a16:creationId xmlns:a16="http://schemas.microsoft.com/office/drawing/2014/main" id="{A5946DB3-3E89-36CE-C030-07B041C84F32}"/>
              </a:ext>
            </a:extLst>
          </p:cNvPr>
          <p:cNvSpPr>
            <a:spLocks noGrp="1"/>
          </p:cNvSpPr>
          <p:nvPr>
            <p:ph type="ctrTitle"/>
          </p:nvPr>
        </p:nvSpPr>
        <p:spPr>
          <a:xfrm>
            <a:off x="0" y="4426344"/>
            <a:ext cx="12192000" cy="1649660"/>
          </a:xfrm>
        </p:spPr>
        <p:txBody>
          <a:bodyPr/>
          <a:lstStyle/>
          <a:p>
            <a:r>
              <a:rPr lang="en-US" sz="5400"/>
              <a:t>EPO 1 General Considerations</a:t>
            </a:r>
            <a:endParaRPr lang="en-US" sz="1800"/>
          </a:p>
        </p:txBody>
      </p:sp>
    </p:spTree>
    <p:extLst>
      <p:ext uri="{BB962C8B-B14F-4D97-AF65-F5344CB8AC3E}">
        <p14:creationId xmlns:p14="http://schemas.microsoft.com/office/powerpoint/2010/main" val="3113377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0FE9F58-E944-4E46-9D61-D29AFA3E7B77}" type="slidenum">
              <a:rPr lang="en-US" smtClean="0">
                <a:solidFill>
                  <a:srgbClr val="3F873F"/>
                </a:solidFill>
              </a:rPr>
              <a:t>5</a:t>
            </a:fld>
            <a:endParaRPr lang="en-US">
              <a:solidFill>
                <a:srgbClr val="3F873F"/>
              </a:solidFill>
            </a:endParaRPr>
          </a:p>
        </p:txBody>
      </p:sp>
      <p:sp>
        <p:nvSpPr>
          <p:cNvPr id="8" name="Title 7">
            <a:extLst>
              <a:ext uri="{FF2B5EF4-FFF2-40B4-BE49-F238E27FC236}">
                <a16:creationId xmlns:a16="http://schemas.microsoft.com/office/drawing/2014/main" id="{E24EA42A-FEE8-41D3-A013-F7FCD17839B4}"/>
              </a:ext>
            </a:extLst>
          </p:cNvPr>
          <p:cNvSpPr txBox="1">
            <a:spLocks noGrp="1"/>
          </p:cNvSpPr>
          <p:nvPr>
            <p:ph type="title"/>
          </p:nvPr>
        </p:nvSpPr>
        <p:spPr>
          <a:xfrm>
            <a:off x="782080" y="75228"/>
            <a:ext cx="10515600" cy="840230"/>
          </a:xfrm>
          <a:prstGeom prst="rect">
            <a:avLst/>
          </a:prstGeom>
          <a:noFill/>
        </p:spPr>
        <p:txBody>
          <a:bodyPr wrap="square" rtlCol="0">
            <a:spAutoFit/>
          </a:bodyPr>
          <a:lstStyle/>
          <a:p>
            <a:pPr algn="ctr"/>
            <a:r>
              <a:rPr lang="en-US" sz="5400" b="1" i="1">
                <a:cs typeface="Times New Roman" panose="02020603050405020304" pitchFamily="18" charset="0"/>
              </a:rPr>
              <a:t>AR Code § 4-18-344</a:t>
            </a:r>
          </a:p>
        </p:txBody>
      </p:sp>
      <p:sp>
        <p:nvSpPr>
          <p:cNvPr id="9" name="Content Placeholder 8">
            <a:extLst>
              <a:ext uri="{FF2B5EF4-FFF2-40B4-BE49-F238E27FC236}">
                <a16:creationId xmlns:a16="http://schemas.microsoft.com/office/drawing/2014/main" id="{A842B3B9-F167-452C-97FF-4F84BFA1D80D}"/>
              </a:ext>
            </a:extLst>
          </p:cNvPr>
          <p:cNvSpPr txBox="1">
            <a:spLocks noGrp="1"/>
          </p:cNvSpPr>
          <p:nvPr>
            <p:ph idx="1"/>
          </p:nvPr>
        </p:nvSpPr>
        <p:spPr>
          <a:xfrm>
            <a:off x="838200" y="1070586"/>
            <a:ext cx="10515600" cy="5130635"/>
          </a:xfrm>
          <a:prstGeom prst="rect">
            <a:avLst/>
          </a:prstGeom>
          <a:noFill/>
        </p:spPr>
        <p:txBody>
          <a:bodyPr wrap="square">
            <a:spAutoFit/>
          </a:bodyPr>
          <a:lstStyle/>
          <a:p>
            <a:pPr algn="l"/>
            <a:r>
              <a:rPr lang="en-US" sz="2400" b="0" i="0">
                <a:effectLst/>
                <a:cs typeface="Times New Roman" panose="02020603050405020304" pitchFamily="18" charset="0"/>
              </a:rPr>
              <a:t>(c) A registered service agent shall perform the recalibration if the inspection or test indicates the bulk meter or liquefied petroleum gas metering device, pump, or scale needs to be recalibrated.</a:t>
            </a:r>
          </a:p>
          <a:p>
            <a:pPr algn="l"/>
            <a:r>
              <a:rPr lang="en-US" sz="2400" b="0" i="0">
                <a:effectLst/>
                <a:cs typeface="Times New Roman" panose="02020603050405020304" pitchFamily="18" charset="0"/>
              </a:rPr>
              <a:t>(d)</a:t>
            </a:r>
          </a:p>
          <a:p>
            <a:pPr marL="742950" lvl="1" indent="-285750" algn="l">
              <a:buFont typeface="Arial" panose="020B0604020202020204" pitchFamily="34" charset="0"/>
              <a:buChar char="•"/>
            </a:pPr>
            <a:r>
              <a:rPr lang="en-US" b="0" i="0">
                <a:effectLst/>
                <a:cs typeface="Times New Roman" panose="02020603050405020304" pitchFamily="18" charset="0"/>
              </a:rPr>
              <a:t>(1) After the approval of a decal by the Arkansas Bureau of Standards, a registered service agent shall place an approved decal conspicuously on the bulk meter or liquefied petroleum gas metering device, pump, or scale which indicates that it is suitable for trade in accordance with the National Institute of Standards and Technology Handbooks 44 and 112, as adopted by the bureau.</a:t>
            </a:r>
          </a:p>
          <a:p>
            <a:pPr marL="742950" lvl="1" indent="-285750" algn="l">
              <a:buFont typeface="Arial" panose="020B0604020202020204" pitchFamily="34" charset="0"/>
              <a:buChar char="•"/>
            </a:pPr>
            <a:r>
              <a:rPr lang="en-US" b="0" i="0">
                <a:effectLst/>
                <a:cs typeface="Times New Roman" panose="02020603050405020304" pitchFamily="18" charset="0"/>
              </a:rPr>
              <a:t>(3) A registered technician shall place an approved security seal on the device to prevent any unauthorized access to the adjusting mechanism unless otherwise authorized by the bureau.</a:t>
            </a:r>
          </a:p>
          <a:p>
            <a:pPr algn="l"/>
            <a:endParaRPr lang="en-US" sz="2400" b="0" i="0">
              <a:effectLst/>
              <a:cs typeface="Times New Roman" panose="02020603050405020304" pitchFamily="18" charset="0"/>
            </a:endParaRPr>
          </a:p>
        </p:txBody>
      </p:sp>
      <p:sp>
        <p:nvSpPr>
          <p:cNvPr id="2" name="Footer Placeholder 5">
            <a:extLst>
              <a:ext uri="{FF2B5EF4-FFF2-40B4-BE49-F238E27FC236}">
                <a16:creationId xmlns:a16="http://schemas.microsoft.com/office/drawing/2014/main" id="{32F8AAA1-8CBE-2C70-7FF5-339BD7E5C6DC}"/>
              </a:ext>
            </a:extLst>
          </p:cNvPr>
          <p:cNvSpPr>
            <a:spLocks noGrp="1"/>
          </p:cNvSpPr>
          <p:nvPr>
            <p:ph type="ftr" sz="quarter" idx="11"/>
          </p:nvPr>
        </p:nvSpPr>
        <p:spPr>
          <a:xfrm>
            <a:off x="1373660" y="6356350"/>
            <a:ext cx="9332440" cy="365125"/>
          </a:xfrm>
        </p:spPr>
        <p:txBody>
          <a:bodyPr/>
          <a:lstStyle/>
          <a:p>
            <a:r>
              <a:rPr lang="en-US" dirty="0">
                <a:ea typeface="+mn-lt"/>
                <a:cs typeface="+mn-lt"/>
                <a:hlinkClick r:id="rId2"/>
              </a:rPr>
              <a:t>ARCODE</a:t>
            </a:r>
            <a:endParaRPr lang="en-US"/>
          </a:p>
        </p:txBody>
      </p:sp>
    </p:spTree>
    <p:extLst>
      <p:ext uri="{BB962C8B-B14F-4D97-AF65-F5344CB8AC3E}">
        <p14:creationId xmlns:p14="http://schemas.microsoft.com/office/powerpoint/2010/main" val="7072866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50801"/>
            <a:ext cx="10515600" cy="1325563"/>
          </a:xfrm>
        </p:spPr>
        <p:txBody>
          <a:bodyPr>
            <a:normAutofit/>
          </a:bodyPr>
          <a:lstStyle/>
          <a:p>
            <a:pPr algn="ctr"/>
            <a:r>
              <a:rPr lang="en-US" sz="5400"/>
              <a:t>General Consideration</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1"/>
          </p:nvPr>
        </p:nvSpPr>
        <p:spPr>
          <a:xfrm>
            <a:off x="838199" y="1253331"/>
            <a:ext cx="10515600" cy="4351338"/>
          </a:xfrm>
        </p:spPr>
        <p:txBody>
          <a:bodyPr vert="horz" lIns="91440" tIns="45720" rIns="91440" bIns="45720" rtlCol="0" anchor="t">
            <a:noAutofit/>
          </a:bodyPr>
          <a:lstStyle/>
          <a:p>
            <a:pPr marL="299085" indent="-287020">
              <a:lnSpc>
                <a:spcPct val="100000"/>
              </a:lnSpc>
              <a:spcBef>
                <a:spcPts val="100"/>
              </a:spcBef>
              <a:buChar char="•"/>
              <a:tabLst>
                <a:tab pos="299085" algn="l"/>
                <a:tab pos="299720" algn="l"/>
              </a:tabLst>
            </a:pPr>
            <a:r>
              <a:rPr lang="en-US" spc="-5">
                <a:cs typeface="Arial"/>
              </a:rPr>
              <a:t>Must</a:t>
            </a:r>
            <a:r>
              <a:rPr lang="en-US" spc="-20">
                <a:cs typeface="Arial"/>
              </a:rPr>
              <a:t> </a:t>
            </a:r>
            <a:r>
              <a:rPr lang="en-US" spc="-5">
                <a:cs typeface="Arial"/>
              </a:rPr>
              <a:t>be</a:t>
            </a:r>
            <a:r>
              <a:rPr lang="en-US" spc="-10">
                <a:cs typeface="Arial"/>
              </a:rPr>
              <a:t> </a:t>
            </a:r>
            <a:r>
              <a:rPr lang="en-US" spc="-5">
                <a:cs typeface="Arial"/>
              </a:rPr>
              <a:t>observed</a:t>
            </a:r>
            <a:r>
              <a:rPr lang="en-US">
                <a:cs typeface="Arial"/>
              </a:rPr>
              <a:t> </a:t>
            </a:r>
            <a:r>
              <a:rPr lang="en-US" spc="-10">
                <a:cs typeface="Arial"/>
              </a:rPr>
              <a:t>when:</a:t>
            </a:r>
            <a:endParaRPr lang="en-US">
              <a:cs typeface="Arial"/>
            </a:endParaRPr>
          </a:p>
          <a:p>
            <a:pPr marL="756285" lvl="1" indent="-287020">
              <a:lnSpc>
                <a:spcPct val="100000"/>
              </a:lnSpc>
              <a:buChar char="•"/>
              <a:tabLst>
                <a:tab pos="756285" algn="l"/>
                <a:tab pos="756920" algn="l"/>
              </a:tabLst>
            </a:pPr>
            <a:r>
              <a:rPr lang="en-US" spc="-5">
                <a:cs typeface="Arial"/>
              </a:rPr>
              <a:t>Purchasing</a:t>
            </a:r>
            <a:endParaRPr lang="en-US">
              <a:cs typeface="Arial"/>
            </a:endParaRPr>
          </a:p>
          <a:p>
            <a:pPr marL="756285" lvl="1" indent="-287020">
              <a:lnSpc>
                <a:spcPct val="100000"/>
              </a:lnSpc>
              <a:buChar char="•"/>
              <a:tabLst>
                <a:tab pos="756285" algn="l"/>
                <a:tab pos="756920" algn="l"/>
              </a:tabLst>
            </a:pPr>
            <a:r>
              <a:rPr lang="en-US" spc="-5">
                <a:cs typeface="Arial"/>
              </a:rPr>
              <a:t>Installing</a:t>
            </a:r>
            <a:endParaRPr lang="en-US">
              <a:cs typeface="Arial"/>
            </a:endParaRPr>
          </a:p>
          <a:p>
            <a:pPr marL="756285" lvl="1" indent="-287020">
              <a:lnSpc>
                <a:spcPct val="100000"/>
              </a:lnSpc>
              <a:buChar char="•"/>
              <a:tabLst>
                <a:tab pos="756285" algn="l"/>
                <a:tab pos="756920" algn="l"/>
              </a:tabLst>
            </a:pPr>
            <a:r>
              <a:rPr lang="en-US" spc="-5">
                <a:cs typeface="Arial"/>
              </a:rPr>
              <a:t>Inspecting</a:t>
            </a:r>
            <a:endParaRPr lang="en-US">
              <a:cs typeface="Arial"/>
            </a:endParaRPr>
          </a:p>
          <a:p>
            <a:pPr marL="299085" indent="-287020">
              <a:lnSpc>
                <a:spcPct val="100000"/>
              </a:lnSpc>
              <a:buChar char="•"/>
              <a:tabLst>
                <a:tab pos="299085" algn="l"/>
                <a:tab pos="299720" algn="l"/>
              </a:tabLst>
            </a:pPr>
            <a:r>
              <a:rPr lang="en-US" b="1" spc="-5">
                <a:cs typeface="Arial"/>
              </a:rPr>
              <a:t>Selection</a:t>
            </a:r>
            <a:endParaRPr lang="en-US" b="1" spc="-5">
              <a:ea typeface="Calibri"/>
              <a:cs typeface="Arial"/>
            </a:endParaRPr>
          </a:p>
          <a:p>
            <a:pPr marL="812800" lvl="1" indent="-342900">
              <a:lnSpc>
                <a:spcPct val="100000"/>
              </a:lnSpc>
              <a:tabLst>
                <a:tab pos="812165" algn="l"/>
                <a:tab pos="812800" algn="l"/>
              </a:tabLst>
            </a:pPr>
            <a:r>
              <a:rPr lang="en-US" b="1" spc="-5">
                <a:cs typeface="Arial"/>
              </a:rPr>
              <a:t>G-UR.1.1. </a:t>
            </a:r>
            <a:r>
              <a:rPr lang="en-US" spc="-5">
                <a:cs typeface="Arial"/>
              </a:rPr>
              <a:t>- Suitability of Equipment-is the scale suitable for which it will be used? </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50</a:t>
            </a:fld>
            <a:endParaRPr lang="en-US"/>
          </a:p>
        </p:txBody>
      </p:sp>
      <p:sp>
        <p:nvSpPr>
          <p:cNvPr id="4" name="Footer Placeholder 5">
            <a:extLst>
              <a:ext uri="{FF2B5EF4-FFF2-40B4-BE49-F238E27FC236}">
                <a16:creationId xmlns:a16="http://schemas.microsoft.com/office/drawing/2014/main" id="{A51BDC16-2F81-9488-74FA-B191CEE18578}"/>
              </a:ext>
            </a:extLst>
          </p:cNvPr>
          <p:cNvSpPr>
            <a:spLocks noGrp="1"/>
          </p:cNvSpPr>
          <p:nvPr>
            <p:ph type="ftr" sz="quarter" idx="11"/>
          </p:nvPr>
        </p:nvSpPr>
        <p:spPr>
          <a:xfrm>
            <a:off x="1373659" y="6356350"/>
            <a:ext cx="9736599" cy="365125"/>
          </a:xfrm>
        </p:spPr>
        <p:txBody>
          <a:bodyPr/>
          <a:lstStyle/>
          <a:p>
            <a:r>
              <a:rPr lang="en-US" dirty="0">
                <a:hlinkClick r:id="rId3"/>
              </a:rPr>
              <a:t>NIST Handbook 44 - Current Edition | NIST</a:t>
            </a:r>
            <a:endParaRPr lang="en-US"/>
          </a:p>
        </p:txBody>
      </p:sp>
    </p:spTree>
    <p:extLst>
      <p:ext uri="{BB962C8B-B14F-4D97-AF65-F5344CB8AC3E}">
        <p14:creationId xmlns:p14="http://schemas.microsoft.com/office/powerpoint/2010/main" val="21309973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200" y="0"/>
            <a:ext cx="10515600" cy="1325563"/>
          </a:xfrm>
        </p:spPr>
        <p:txBody>
          <a:bodyPr>
            <a:normAutofit/>
          </a:bodyPr>
          <a:lstStyle/>
          <a:p>
            <a:pPr algn="ctr"/>
            <a:r>
              <a:rPr lang="en-US" sz="5400"/>
              <a:t>General Consideration</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1"/>
          </p:nvPr>
        </p:nvSpPr>
        <p:spPr>
          <a:xfrm>
            <a:off x="1294062" y="1171810"/>
            <a:ext cx="9603875" cy="5074403"/>
          </a:xfrm>
        </p:spPr>
        <p:txBody>
          <a:bodyPr vert="horz" lIns="91440" tIns="45720" rIns="91440" bIns="45720" rtlCol="0" anchor="t">
            <a:noAutofit/>
          </a:bodyPr>
          <a:lstStyle/>
          <a:p>
            <a:pPr marL="299085" indent="-287020">
              <a:lnSpc>
                <a:spcPct val="100000"/>
              </a:lnSpc>
              <a:buChar char="•"/>
              <a:tabLst>
                <a:tab pos="299085" algn="l"/>
                <a:tab pos="299720" algn="l"/>
              </a:tabLst>
            </a:pPr>
            <a:r>
              <a:rPr lang="en-US" b="1" spc="-5">
                <a:cs typeface="Arial"/>
              </a:rPr>
              <a:t>Installation</a:t>
            </a:r>
            <a:endParaRPr lang="en-US" b="1">
              <a:cs typeface="Arial"/>
            </a:endParaRPr>
          </a:p>
          <a:p>
            <a:pPr marL="812800" lvl="1" indent="-342900">
              <a:lnSpc>
                <a:spcPct val="100000"/>
              </a:lnSpc>
              <a:buChar char="•"/>
              <a:tabLst>
                <a:tab pos="812165" algn="l"/>
                <a:tab pos="812800" algn="l"/>
              </a:tabLst>
            </a:pPr>
            <a:r>
              <a:rPr lang="en-US" spc="-5">
                <a:cs typeface="Arial"/>
              </a:rPr>
              <a:t>G-UR.2.1. – Installation in accordance with manufacturer instructions. </a:t>
            </a:r>
          </a:p>
          <a:p>
            <a:pPr marL="812800" lvl="1" indent="-342900">
              <a:lnSpc>
                <a:spcPct val="100000"/>
              </a:lnSpc>
              <a:tabLst>
                <a:tab pos="812165" algn="l"/>
                <a:tab pos="812800" algn="l"/>
              </a:tabLst>
            </a:pPr>
            <a:r>
              <a:rPr lang="en-US" spc="-5">
                <a:cs typeface="Arial"/>
              </a:rPr>
              <a:t>UR.2.2.</a:t>
            </a:r>
            <a:r>
              <a:rPr lang="en-US" spc="-45">
                <a:cs typeface="Arial"/>
              </a:rPr>
              <a:t> – Suspension of Hanging Scale </a:t>
            </a:r>
          </a:p>
          <a:p>
            <a:pPr marL="355600" indent="-342900">
              <a:lnSpc>
                <a:spcPct val="100000"/>
              </a:lnSpc>
              <a:tabLst>
                <a:tab pos="812165" algn="l"/>
                <a:tab pos="812800" algn="l"/>
              </a:tabLst>
            </a:pPr>
            <a:r>
              <a:rPr lang="en-US" b="1" spc="-5">
                <a:cs typeface="Arial"/>
              </a:rPr>
              <a:t>Supports and Clearance</a:t>
            </a:r>
            <a:endParaRPr lang="en-US" b="1">
              <a:cs typeface="Arial"/>
            </a:endParaRPr>
          </a:p>
          <a:p>
            <a:pPr marL="812800" lvl="1" indent="-342900">
              <a:lnSpc>
                <a:spcPct val="100000"/>
              </a:lnSpc>
              <a:tabLst>
                <a:tab pos="812165" algn="l"/>
                <a:tab pos="812800" algn="l"/>
              </a:tabLst>
            </a:pPr>
            <a:r>
              <a:rPr lang="en-US" spc="-5">
                <a:cs typeface="Arial"/>
              </a:rPr>
              <a:t>UR.2.1. –Supports </a:t>
            </a:r>
          </a:p>
          <a:p>
            <a:pPr marL="812800" lvl="1" indent="-342900">
              <a:lnSpc>
                <a:spcPct val="100000"/>
              </a:lnSpc>
              <a:tabLst>
                <a:tab pos="812165" algn="l"/>
                <a:tab pos="812800" algn="l"/>
              </a:tabLst>
            </a:pPr>
            <a:r>
              <a:rPr lang="en-US" spc="-5">
                <a:cs typeface="Arial"/>
              </a:rPr>
              <a:t>UR.2.4.- Foundations, Supports, Clearance. – weighing element must be clear at all times </a:t>
            </a:r>
          </a:p>
          <a:p>
            <a:pPr marL="355600" indent="-342900">
              <a:lnSpc>
                <a:spcPct val="100000"/>
              </a:lnSpc>
              <a:tabLst>
                <a:tab pos="812165" algn="l"/>
                <a:tab pos="812800" algn="l"/>
              </a:tabLst>
            </a:pPr>
            <a:r>
              <a:rPr lang="en-US" b="1" spc="-5">
                <a:cs typeface="Arial"/>
              </a:rPr>
              <a:t>Accessibility</a:t>
            </a:r>
            <a:endParaRPr lang="en-US" b="1">
              <a:cs typeface="Arial"/>
            </a:endParaRPr>
          </a:p>
          <a:p>
            <a:pPr marL="812800" lvl="1" indent="-342900">
              <a:lnSpc>
                <a:spcPct val="100000"/>
              </a:lnSpc>
              <a:tabLst>
                <a:tab pos="812165" algn="l"/>
                <a:tab pos="812800" algn="l"/>
              </a:tabLst>
            </a:pPr>
            <a:r>
              <a:rPr lang="en-US" spc="-5">
                <a:cs typeface="Arial"/>
              </a:rPr>
              <a:t>G-UR.2.3. – Accessible for inspection, testing, sealing</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51</a:t>
            </a:fld>
            <a:endParaRPr lang="en-US"/>
          </a:p>
        </p:txBody>
      </p:sp>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73659" y="6356350"/>
            <a:ext cx="9736599" cy="365125"/>
          </a:xfrm>
        </p:spPr>
        <p:txBody>
          <a:bodyPr/>
          <a:lstStyle/>
          <a:p>
            <a:r>
              <a:rPr lang="en-US" dirty="0">
                <a:hlinkClick r:id="rId3"/>
              </a:rPr>
              <a:t>NIST Handbook 44 - Current Edition | NIST</a:t>
            </a:r>
            <a:endParaRPr lang="en-US"/>
          </a:p>
        </p:txBody>
      </p:sp>
    </p:spTree>
    <p:extLst>
      <p:ext uri="{BB962C8B-B14F-4D97-AF65-F5344CB8AC3E}">
        <p14:creationId xmlns:p14="http://schemas.microsoft.com/office/powerpoint/2010/main" val="28015767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200" y="0"/>
            <a:ext cx="10515600" cy="1325563"/>
          </a:xfrm>
        </p:spPr>
        <p:txBody>
          <a:bodyPr>
            <a:normAutofit/>
          </a:bodyPr>
          <a:lstStyle/>
          <a:p>
            <a:pPr algn="ctr"/>
            <a:r>
              <a:rPr lang="en-US" sz="5400"/>
              <a:t>General Consideration</a:t>
            </a:r>
          </a:p>
        </p:txBody>
      </p:sp>
      <p:pic>
        <p:nvPicPr>
          <p:cNvPr id="6" name="20240403_093739">
            <a:hlinkClick r:id="" action="ppaction://media"/>
            <a:extLst>
              <a:ext uri="{FF2B5EF4-FFF2-40B4-BE49-F238E27FC236}">
                <a16:creationId xmlns:a16="http://schemas.microsoft.com/office/drawing/2014/main" id="{1A17560C-A525-C10B-1E0A-34961CD54ED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737187" y="926712"/>
            <a:ext cx="3698784" cy="4996893"/>
          </a:xfrm>
        </p:spPr>
      </p:pic>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52</a:t>
            </a:fld>
            <a:endParaRPr lang="en-US"/>
          </a:p>
        </p:txBody>
      </p:sp>
      <p:sp>
        <p:nvSpPr>
          <p:cNvPr id="7" name="TextBox 6">
            <a:extLst>
              <a:ext uri="{FF2B5EF4-FFF2-40B4-BE49-F238E27FC236}">
                <a16:creationId xmlns:a16="http://schemas.microsoft.com/office/drawing/2014/main" id="{90241256-C291-8DE8-0249-C522E66BCC67}"/>
              </a:ext>
            </a:extLst>
          </p:cNvPr>
          <p:cNvSpPr txBox="1"/>
          <p:nvPr/>
        </p:nvSpPr>
        <p:spPr>
          <a:xfrm>
            <a:off x="588432" y="926712"/>
            <a:ext cx="5697587" cy="1200329"/>
          </a:xfrm>
          <a:prstGeom prst="rect">
            <a:avLst/>
          </a:prstGeom>
          <a:noFill/>
        </p:spPr>
        <p:txBody>
          <a:bodyPr wrap="square" rtlCol="0">
            <a:spAutoFit/>
          </a:bodyPr>
          <a:lstStyle/>
          <a:p>
            <a:r>
              <a:rPr lang="en-US">
                <a:highlight>
                  <a:srgbClr val="FFFF00"/>
                </a:highlight>
              </a:rPr>
              <a:t>Improper Installation:</a:t>
            </a:r>
          </a:p>
          <a:p>
            <a:r>
              <a:rPr lang="en-US">
                <a:highlight>
                  <a:srgbClr val="FFFF00"/>
                </a:highlight>
              </a:rPr>
              <a:t>Official Rejection</a:t>
            </a:r>
          </a:p>
          <a:p>
            <a:r>
              <a:rPr lang="en-US">
                <a:highlight>
                  <a:srgbClr val="FFFF00"/>
                </a:highlight>
              </a:rPr>
              <a:t>Red Tag</a:t>
            </a:r>
          </a:p>
          <a:p>
            <a:r>
              <a:rPr lang="en-US">
                <a:highlight>
                  <a:srgbClr val="FFFF00"/>
                </a:highlight>
              </a:rPr>
              <a:t>Remove from service</a:t>
            </a:r>
          </a:p>
        </p:txBody>
      </p:sp>
    </p:spTree>
    <p:extLst>
      <p:ext uri="{BB962C8B-B14F-4D97-AF65-F5344CB8AC3E}">
        <p14:creationId xmlns:p14="http://schemas.microsoft.com/office/powerpoint/2010/main" val="279891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4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200" y="0"/>
            <a:ext cx="10515600" cy="1325563"/>
          </a:xfrm>
        </p:spPr>
        <p:txBody>
          <a:bodyPr>
            <a:normAutofit/>
          </a:bodyPr>
          <a:lstStyle/>
          <a:p>
            <a:pPr algn="ctr"/>
            <a:r>
              <a:rPr lang="en-US" sz="5400"/>
              <a:t>General Consideration</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53</a:t>
            </a:fld>
            <a:endParaRPr lang="en-US"/>
          </a:p>
        </p:txBody>
      </p:sp>
      <p:sp>
        <p:nvSpPr>
          <p:cNvPr id="7" name="TextBox 6">
            <a:extLst>
              <a:ext uri="{FF2B5EF4-FFF2-40B4-BE49-F238E27FC236}">
                <a16:creationId xmlns:a16="http://schemas.microsoft.com/office/drawing/2014/main" id="{90241256-C291-8DE8-0249-C522E66BCC67}"/>
              </a:ext>
            </a:extLst>
          </p:cNvPr>
          <p:cNvSpPr txBox="1"/>
          <p:nvPr/>
        </p:nvSpPr>
        <p:spPr>
          <a:xfrm>
            <a:off x="588432" y="926712"/>
            <a:ext cx="5697587" cy="646331"/>
          </a:xfrm>
          <a:prstGeom prst="rect">
            <a:avLst/>
          </a:prstGeom>
          <a:noFill/>
        </p:spPr>
        <p:txBody>
          <a:bodyPr wrap="square" rtlCol="0">
            <a:spAutoFit/>
          </a:bodyPr>
          <a:lstStyle/>
          <a:p>
            <a:r>
              <a:rPr lang="en-US">
                <a:highlight>
                  <a:srgbClr val="FFFF00"/>
                </a:highlight>
              </a:rPr>
              <a:t>Improper Installation:</a:t>
            </a:r>
          </a:p>
          <a:p>
            <a:r>
              <a:rPr lang="en-US">
                <a:highlight>
                  <a:srgbClr val="FFFF00"/>
                </a:highlight>
              </a:rPr>
              <a:t>Cannot access seal or data plate</a:t>
            </a:r>
          </a:p>
        </p:txBody>
      </p:sp>
      <p:pic>
        <p:nvPicPr>
          <p:cNvPr id="2052" name="Picture 4" descr="Image preview">
            <a:extLst>
              <a:ext uri="{FF2B5EF4-FFF2-40B4-BE49-F238E27FC236}">
                <a16:creationId xmlns:a16="http://schemas.microsoft.com/office/drawing/2014/main" id="{842D5F76-8812-125A-D7D2-AFAAE6F7A3D0}"/>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848576" y="969976"/>
            <a:ext cx="5060340" cy="5060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5699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200" y="0"/>
            <a:ext cx="10515600" cy="1325563"/>
          </a:xfrm>
        </p:spPr>
        <p:txBody>
          <a:bodyPr>
            <a:normAutofit/>
          </a:bodyPr>
          <a:lstStyle/>
          <a:p>
            <a:pPr algn="ctr"/>
            <a:r>
              <a:rPr lang="en-US" sz="5400"/>
              <a:t>General Consideration</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54</a:t>
            </a:fld>
            <a:endParaRPr lang="en-US"/>
          </a:p>
        </p:txBody>
      </p:sp>
      <p:pic>
        <p:nvPicPr>
          <p:cNvPr id="3074" name="Picture 2" descr="Image preview">
            <a:extLst>
              <a:ext uri="{FF2B5EF4-FFF2-40B4-BE49-F238E27FC236}">
                <a16:creationId xmlns:a16="http://schemas.microsoft.com/office/drawing/2014/main" id="{3EA49B0A-937F-804D-5760-AF52F3A38EC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0682" b="20518"/>
          <a:stretch/>
        </p:blipFill>
        <p:spPr bwMode="auto">
          <a:xfrm>
            <a:off x="838200" y="1476999"/>
            <a:ext cx="4815254" cy="458337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1FA6DD7-498C-1491-EE68-6682FF8A5621}"/>
              </a:ext>
            </a:extLst>
          </p:cNvPr>
          <p:cNvSpPr txBox="1"/>
          <p:nvPr/>
        </p:nvSpPr>
        <p:spPr>
          <a:xfrm>
            <a:off x="740832" y="1079112"/>
            <a:ext cx="8930706" cy="369332"/>
          </a:xfrm>
          <a:prstGeom prst="rect">
            <a:avLst/>
          </a:prstGeom>
          <a:noFill/>
        </p:spPr>
        <p:txBody>
          <a:bodyPr wrap="square" rtlCol="0">
            <a:spAutoFit/>
          </a:bodyPr>
          <a:lstStyle/>
          <a:p>
            <a:r>
              <a:rPr lang="en-US">
                <a:highlight>
                  <a:srgbClr val="FFFF00"/>
                </a:highlight>
              </a:rPr>
              <a:t>Clearance: Regulation states weighing elements must have clearance at all times.</a:t>
            </a:r>
          </a:p>
        </p:txBody>
      </p:sp>
      <p:pic>
        <p:nvPicPr>
          <p:cNvPr id="10" name="Picture 4" descr="Image preview">
            <a:extLst>
              <a:ext uri="{FF2B5EF4-FFF2-40B4-BE49-F238E27FC236}">
                <a16:creationId xmlns:a16="http://schemas.microsoft.com/office/drawing/2014/main" id="{E73C22A6-E319-4530-0AEC-9A7460FFFC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085" b="12560"/>
          <a:stretch/>
        </p:blipFill>
        <p:spPr bwMode="auto">
          <a:xfrm>
            <a:off x="6241957" y="1448444"/>
            <a:ext cx="5319927" cy="4697952"/>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CAE00D98-A72F-CB3D-11D0-D3143DD64554}"/>
              </a:ext>
            </a:extLst>
          </p:cNvPr>
          <p:cNvSpPr/>
          <p:nvPr/>
        </p:nvSpPr>
        <p:spPr>
          <a:xfrm>
            <a:off x="7792719" y="2468879"/>
            <a:ext cx="782320" cy="243840"/>
          </a:xfrm>
          <a:prstGeom prst="ellipse">
            <a:avLst/>
          </a:prstGeom>
          <a:solidFill>
            <a:schemeClr val="bg2">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20176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200" y="-246451"/>
            <a:ext cx="10515600" cy="1325563"/>
          </a:xfrm>
        </p:spPr>
        <p:txBody>
          <a:bodyPr>
            <a:normAutofit/>
          </a:bodyPr>
          <a:lstStyle/>
          <a:p>
            <a:pPr algn="ctr"/>
            <a:r>
              <a:rPr lang="en-US" sz="5400"/>
              <a:t>General Considerations</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55</a:t>
            </a:fld>
            <a:endParaRPr lang="en-US"/>
          </a:p>
        </p:txBody>
      </p:sp>
      <p:sp>
        <p:nvSpPr>
          <p:cNvPr id="9" name="TextBox 8">
            <a:extLst>
              <a:ext uri="{FF2B5EF4-FFF2-40B4-BE49-F238E27FC236}">
                <a16:creationId xmlns:a16="http://schemas.microsoft.com/office/drawing/2014/main" id="{31FA6DD7-498C-1491-EE68-6682FF8A5621}"/>
              </a:ext>
            </a:extLst>
          </p:cNvPr>
          <p:cNvSpPr txBox="1"/>
          <p:nvPr/>
        </p:nvSpPr>
        <p:spPr>
          <a:xfrm>
            <a:off x="2015516" y="892373"/>
            <a:ext cx="8178563" cy="369332"/>
          </a:xfrm>
          <a:prstGeom prst="rect">
            <a:avLst/>
          </a:prstGeom>
          <a:noFill/>
        </p:spPr>
        <p:txBody>
          <a:bodyPr wrap="square" lIns="91440" tIns="45720" rIns="91440" bIns="45720" rtlCol="0" anchor="t">
            <a:spAutoFit/>
          </a:bodyPr>
          <a:lstStyle/>
          <a:p>
            <a:r>
              <a:rPr lang="en-US" dirty="0">
                <a:highlight>
                  <a:srgbClr val="FFFF00"/>
                </a:highlight>
              </a:rPr>
              <a:t>Clearance: Regulation states scale must always have clearance on weighing element.  </a:t>
            </a:r>
          </a:p>
        </p:txBody>
      </p:sp>
      <p:pic>
        <p:nvPicPr>
          <p:cNvPr id="4098" name="Picture 2" descr="Image preview">
            <a:extLst>
              <a:ext uri="{FF2B5EF4-FFF2-40B4-BE49-F238E27FC236}">
                <a16:creationId xmlns:a16="http://schemas.microsoft.com/office/drawing/2014/main" id="{245D5B9B-3A4A-BB80-0214-D5EC8CC6D1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961" b="28026"/>
          <a:stretch/>
        </p:blipFill>
        <p:spPr bwMode="auto">
          <a:xfrm>
            <a:off x="3822450" y="1349707"/>
            <a:ext cx="4831580" cy="4725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913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200" y="0"/>
            <a:ext cx="10515600" cy="1325563"/>
          </a:xfrm>
        </p:spPr>
        <p:txBody>
          <a:bodyPr>
            <a:normAutofit/>
          </a:bodyPr>
          <a:lstStyle/>
          <a:p>
            <a:pPr algn="ctr"/>
            <a:r>
              <a:rPr lang="en-US" sz="5400"/>
              <a:t>General Consideration</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1"/>
          </p:nvPr>
        </p:nvSpPr>
        <p:spPr>
          <a:xfrm>
            <a:off x="1294062" y="1171810"/>
            <a:ext cx="9603875" cy="5074403"/>
          </a:xfrm>
        </p:spPr>
        <p:txBody>
          <a:bodyPr vert="horz" lIns="91440" tIns="45720" rIns="91440" bIns="45720" rtlCol="0" anchor="t">
            <a:noAutofit/>
          </a:bodyPr>
          <a:lstStyle/>
          <a:p>
            <a:pPr marL="299085" indent="-287020">
              <a:lnSpc>
                <a:spcPct val="100000"/>
              </a:lnSpc>
              <a:buChar char="•"/>
              <a:tabLst>
                <a:tab pos="299085" algn="l"/>
                <a:tab pos="299720" algn="l"/>
              </a:tabLst>
            </a:pPr>
            <a:r>
              <a:rPr lang="en-US" b="1" spc="-5">
                <a:cs typeface="Arial"/>
              </a:rPr>
              <a:t>Position and Customer Readability</a:t>
            </a:r>
          </a:p>
          <a:p>
            <a:pPr marL="926465" lvl="1" indent="-457200">
              <a:lnSpc>
                <a:spcPct val="100000"/>
              </a:lnSpc>
              <a:tabLst>
                <a:tab pos="299085" algn="l"/>
                <a:tab pos="299720" algn="l"/>
              </a:tabLst>
            </a:pPr>
            <a:r>
              <a:rPr lang="en-US" spc="-5">
                <a:cs typeface="Arial"/>
              </a:rPr>
              <a:t>G-UR.3.3. Position of Equipment- scales used in direct sales, customer must be able to observe primary indicator by some reasonable distance  </a:t>
            </a:r>
          </a:p>
          <a:p>
            <a:pPr marL="469265" lvl="1" indent="0">
              <a:lnSpc>
                <a:spcPct val="100000"/>
              </a:lnSpc>
              <a:buNone/>
              <a:tabLst>
                <a:tab pos="299085" algn="l"/>
                <a:tab pos="299720" algn="l"/>
              </a:tabLst>
            </a:pPr>
            <a:endParaRPr lang="en-US" spc="-5">
              <a:cs typeface="Arial"/>
            </a:endParaRPr>
          </a:p>
          <a:p>
            <a:pPr marL="299085" indent="-287020">
              <a:lnSpc>
                <a:spcPct val="100000"/>
              </a:lnSpc>
              <a:buChar char="•"/>
              <a:tabLst>
                <a:tab pos="299085" algn="l"/>
                <a:tab pos="299720" algn="l"/>
              </a:tabLst>
            </a:pPr>
            <a:r>
              <a:rPr lang="en-US" b="1" spc="-5">
                <a:cs typeface="Arial"/>
              </a:rPr>
              <a:t>Level Indicating Means and Condition</a:t>
            </a:r>
            <a:endParaRPr lang="en-US" b="1" spc="-5">
              <a:ea typeface="Calibri"/>
              <a:cs typeface="Arial"/>
            </a:endParaRPr>
          </a:p>
          <a:p>
            <a:pPr marL="926465" lvl="1" indent="-457200">
              <a:lnSpc>
                <a:spcPct val="100000"/>
              </a:lnSpc>
              <a:tabLst>
                <a:tab pos="299085" algn="l"/>
                <a:tab pos="299720" algn="l"/>
              </a:tabLst>
            </a:pPr>
            <a:r>
              <a:rPr lang="en-US" spc="-5">
                <a:cs typeface="Arial"/>
              </a:rPr>
              <a:t>UR.4.2. – scales must be level, if equipped with level indicator</a:t>
            </a:r>
          </a:p>
          <a:p>
            <a:pPr marL="469265" lvl="1" indent="0">
              <a:lnSpc>
                <a:spcPct val="100000"/>
              </a:lnSpc>
              <a:buNone/>
              <a:tabLst>
                <a:tab pos="299085" algn="l"/>
                <a:tab pos="299720" algn="l"/>
              </a:tabLst>
            </a:pPr>
            <a:r>
              <a:rPr lang="en-US" spc="-5">
                <a:cs typeface="Arial"/>
              </a:rPr>
              <a:t>     </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56</a:t>
            </a:fld>
            <a:endParaRPr lang="en-US"/>
          </a:p>
        </p:txBody>
      </p:sp>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73659" y="6356350"/>
            <a:ext cx="9736599" cy="365125"/>
          </a:xfrm>
        </p:spPr>
        <p:txBody>
          <a:bodyPr/>
          <a:lstStyle/>
          <a:p>
            <a:r>
              <a:rPr lang="en-US" dirty="0">
                <a:hlinkClick r:id="rId3"/>
              </a:rPr>
              <a:t>NIST Handbook 44 - Current Edition | NIST</a:t>
            </a:r>
            <a:endParaRPr lang="en-US"/>
          </a:p>
        </p:txBody>
      </p:sp>
    </p:spTree>
    <p:extLst>
      <p:ext uri="{BB962C8B-B14F-4D97-AF65-F5344CB8AC3E}">
        <p14:creationId xmlns:p14="http://schemas.microsoft.com/office/powerpoint/2010/main" val="24787342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200" y="-175846"/>
            <a:ext cx="10515600" cy="1325563"/>
          </a:xfrm>
        </p:spPr>
        <p:txBody>
          <a:bodyPr>
            <a:normAutofit/>
          </a:bodyPr>
          <a:lstStyle/>
          <a:p>
            <a:pPr algn="ctr"/>
            <a:r>
              <a:rPr lang="en-US" sz="5400"/>
              <a:t>General Considerations</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57</a:t>
            </a:fld>
            <a:endParaRPr lang="en-US"/>
          </a:p>
        </p:txBody>
      </p:sp>
      <p:sp>
        <p:nvSpPr>
          <p:cNvPr id="6" name="TextBox 5">
            <a:extLst>
              <a:ext uri="{FF2B5EF4-FFF2-40B4-BE49-F238E27FC236}">
                <a16:creationId xmlns:a16="http://schemas.microsoft.com/office/drawing/2014/main" id="{1CB52041-E78A-BF9D-F827-C6D16F7B434C}"/>
              </a:ext>
            </a:extLst>
          </p:cNvPr>
          <p:cNvSpPr txBox="1"/>
          <p:nvPr/>
        </p:nvSpPr>
        <p:spPr>
          <a:xfrm>
            <a:off x="1598518" y="765109"/>
            <a:ext cx="8994964" cy="369332"/>
          </a:xfrm>
          <a:prstGeom prst="rect">
            <a:avLst/>
          </a:prstGeom>
          <a:noFill/>
        </p:spPr>
        <p:txBody>
          <a:bodyPr wrap="square" rtlCol="0">
            <a:spAutoFit/>
          </a:bodyPr>
          <a:lstStyle/>
          <a:p>
            <a:r>
              <a:rPr lang="en-US">
                <a:highlight>
                  <a:srgbClr val="FFFF00"/>
                </a:highlight>
              </a:rPr>
              <a:t>Position and Customer Readability: During direct sales, customer must be able to see indicator.</a:t>
            </a:r>
          </a:p>
        </p:txBody>
      </p:sp>
      <p:pic>
        <p:nvPicPr>
          <p:cNvPr id="6146" name="Picture 2" descr="Image preview">
            <a:extLst>
              <a:ext uri="{FF2B5EF4-FFF2-40B4-BE49-F238E27FC236}">
                <a16:creationId xmlns:a16="http://schemas.microsoft.com/office/drawing/2014/main" id="{2810F346-5EF4-F1E1-21B2-BCC8950F86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693" b="17692"/>
          <a:stretch/>
        </p:blipFill>
        <p:spPr bwMode="auto">
          <a:xfrm>
            <a:off x="359018" y="1247744"/>
            <a:ext cx="5347190" cy="511538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preview">
            <a:extLst>
              <a:ext uri="{FF2B5EF4-FFF2-40B4-BE49-F238E27FC236}">
                <a16:creationId xmlns:a16="http://schemas.microsoft.com/office/drawing/2014/main" id="{793F5ADF-2A2C-4862-292B-F62442F0B85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2436" b="17820"/>
          <a:stretch/>
        </p:blipFill>
        <p:spPr bwMode="auto">
          <a:xfrm>
            <a:off x="5950926" y="1201515"/>
            <a:ext cx="5795596" cy="510303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0EC77D1B-9AE4-4178-3CAD-CE50ECE3851E}"/>
                  </a:ext>
                </a:extLst>
              </p14:cNvPr>
              <p14:cNvContentPartPr/>
              <p14:nvPr/>
            </p14:nvContentPartPr>
            <p14:xfrm>
              <a:off x="3009899" y="3638549"/>
              <a:ext cx="94563" cy="63631"/>
            </p14:xfrm>
          </p:contentPart>
        </mc:Choice>
        <mc:Fallback xmlns="">
          <p:pic>
            <p:nvPicPr>
              <p:cNvPr id="3" name="Ink 2">
                <a:extLst>
                  <a:ext uri="{FF2B5EF4-FFF2-40B4-BE49-F238E27FC236}">
                    <a16:creationId xmlns:a16="http://schemas.microsoft.com/office/drawing/2014/main" id="{0EC77D1B-9AE4-4178-3CAD-CE50ECE3851E}"/>
                  </a:ext>
                </a:extLst>
              </p:cNvPr>
              <p:cNvPicPr/>
              <p:nvPr/>
            </p:nvPicPr>
            <p:blipFill>
              <a:blip r:embed="rId6"/>
              <a:stretch>
                <a:fillRect/>
              </a:stretch>
            </p:blipFill>
            <p:spPr>
              <a:xfrm>
                <a:off x="2946977" y="3575990"/>
                <a:ext cx="220048" cy="188391"/>
              </a:xfrm>
              <a:prstGeom prst="rect">
                <a:avLst/>
              </a:prstGeom>
            </p:spPr>
          </p:pic>
        </mc:Fallback>
      </mc:AlternateContent>
    </p:spTree>
    <p:extLst>
      <p:ext uri="{BB962C8B-B14F-4D97-AF65-F5344CB8AC3E}">
        <p14:creationId xmlns:p14="http://schemas.microsoft.com/office/powerpoint/2010/main" val="24769841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200" y="-175846"/>
            <a:ext cx="10515600" cy="1325563"/>
          </a:xfrm>
        </p:spPr>
        <p:txBody>
          <a:bodyPr>
            <a:normAutofit/>
          </a:bodyPr>
          <a:lstStyle/>
          <a:p>
            <a:pPr algn="ctr"/>
            <a:r>
              <a:rPr lang="en-US" sz="5400"/>
              <a:t>General Consideration</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58</a:t>
            </a:fld>
            <a:endParaRPr lang="en-US"/>
          </a:p>
        </p:txBody>
      </p:sp>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73659" y="6356350"/>
            <a:ext cx="9736599" cy="365125"/>
          </a:xfrm>
        </p:spPr>
        <p:txBody>
          <a:bodyPr/>
          <a:lstStyle/>
          <a:p>
            <a:r>
              <a:rPr lang="en-US"/>
              <a:t>NIST Handbook 44 - Current Edition | NIST</a:t>
            </a:r>
          </a:p>
        </p:txBody>
      </p:sp>
      <p:pic>
        <p:nvPicPr>
          <p:cNvPr id="4098" name="Picture 2" descr="Image preview">
            <a:extLst>
              <a:ext uri="{FF2B5EF4-FFF2-40B4-BE49-F238E27FC236}">
                <a16:creationId xmlns:a16="http://schemas.microsoft.com/office/drawing/2014/main" id="{3A857447-531A-2F9C-97B9-C6BFBEC41E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3975" b="20128"/>
          <a:stretch/>
        </p:blipFill>
        <p:spPr bwMode="auto">
          <a:xfrm>
            <a:off x="3523151" y="929423"/>
            <a:ext cx="5145698" cy="524832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CB52041-E78A-BF9D-F827-C6D16F7B434C}"/>
              </a:ext>
            </a:extLst>
          </p:cNvPr>
          <p:cNvSpPr txBox="1"/>
          <p:nvPr/>
        </p:nvSpPr>
        <p:spPr>
          <a:xfrm>
            <a:off x="312939" y="929423"/>
            <a:ext cx="2219246" cy="923330"/>
          </a:xfrm>
          <a:prstGeom prst="rect">
            <a:avLst/>
          </a:prstGeom>
          <a:noFill/>
        </p:spPr>
        <p:txBody>
          <a:bodyPr wrap="square" rtlCol="0">
            <a:spAutoFit/>
          </a:bodyPr>
          <a:lstStyle/>
          <a:p>
            <a:r>
              <a:rPr lang="en-US">
                <a:highlight>
                  <a:srgbClr val="FFFF00"/>
                </a:highlight>
              </a:rPr>
              <a:t>Level: if the scale is equipped with level. Scale must be level.</a:t>
            </a:r>
          </a:p>
        </p:txBody>
      </p:sp>
    </p:spTree>
    <p:extLst>
      <p:ext uri="{BB962C8B-B14F-4D97-AF65-F5344CB8AC3E}">
        <p14:creationId xmlns:p14="http://schemas.microsoft.com/office/powerpoint/2010/main" val="18221595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693"/>
            <a:ext cx="10515600" cy="1325563"/>
          </a:xfrm>
        </p:spPr>
        <p:txBody>
          <a:bodyPr>
            <a:normAutofit/>
          </a:bodyPr>
          <a:lstStyle/>
          <a:p>
            <a:pPr algn="ctr"/>
            <a:r>
              <a:rPr lang="en-US" sz="5400"/>
              <a:t>General Considerations</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1"/>
          </p:nvPr>
        </p:nvSpPr>
        <p:spPr>
          <a:xfrm>
            <a:off x="313944" y="891798"/>
            <a:ext cx="11873990" cy="5074403"/>
          </a:xfrm>
        </p:spPr>
        <p:txBody>
          <a:bodyPr vert="horz" lIns="91440" tIns="45720" rIns="91440" bIns="45720" rtlCol="0" anchor="t">
            <a:noAutofit/>
          </a:bodyPr>
          <a:lstStyle/>
          <a:p>
            <a:pPr marL="469265" indent="-457200">
              <a:lnSpc>
                <a:spcPct val="100000"/>
              </a:lnSpc>
              <a:tabLst>
                <a:tab pos="299085" algn="l"/>
                <a:tab pos="299720" algn="l"/>
              </a:tabLst>
            </a:pPr>
            <a:endParaRPr lang="en-US" spc="-5">
              <a:cs typeface="Arial"/>
            </a:endParaRPr>
          </a:p>
          <a:p>
            <a:pPr marL="469265" indent="-457200">
              <a:lnSpc>
                <a:spcPct val="100000"/>
              </a:lnSpc>
              <a:tabLst>
                <a:tab pos="299085" algn="l"/>
                <a:tab pos="299720" algn="l"/>
              </a:tabLst>
            </a:pPr>
            <a:r>
              <a:rPr lang="en-US" b="1" spc="-5">
                <a:cs typeface="Arial"/>
              </a:rPr>
              <a:t>Maintenance, use, and environmental factors</a:t>
            </a:r>
            <a:endParaRPr lang="en-US" b="1" spc="-5">
              <a:ea typeface="Calibri"/>
              <a:cs typeface="Arial"/>
            </a:endParaRPr>
          </a:p>
          <a:p>
            <a:pPr marL="926465" lvl="1" indent="-457200">
              <a:lnSpc>
                <a:spcPct val="100000"/>
              </a:lnSpc>
              <a:tabLst>
                <a:tab pos="299085" algn="l"/>
                <a:tab pos="299720" algn="l"/>
              </a:tabLst>
            </a:pPr>
            <a:r>
              <a:rPr lang="en-US" b="1" spc="-5">
                <a:cs typeface="Arial"/>
              </a:rPr>
              <a:t>G-UR.1.2. Environment.</a:t>
            </a:r>
            <a:endParaRPr lang="en-US" b="1" spc="-5">
              <a:ea typeface="Calibri"/>
              <a:cs typeface="Arial"/>
            </a:endParaRPr>
          </a:p>
          <a:p>
            <a:pPr marL="1269365" lvl="2" indent="-342900">
              <a:lnSpc>
                <a:spcPct val="100000"/>
              </a:lnSpc>
              <a:tabLst>
                <a:tab pos="299085" algn="l"/>
                <a:tab pos="299720" algn="l"/>
              </a:tabLst>
            </a:pPr>
            <a:r>
              <a:rPr lang="en-US" spc="-5">
                <a:cs typeface="Arial"/>
              </a:rPr>
              <a:t>  equipment should be suitable for the environment in which it is used including, but not limited to, the effects of wind, weather, and RFI.</a:t>
            </a:r>
            <a:endParaRPr lang="en-US" spc="-5">
              <a:ea typeface="Calibri"/>
              <a:cs typeface="Arial"/>
            </a:endParaRPr>
          </a:p>
          <a:p>
            <a:pPr marL="1383665" lvl="3" indent="0">
              <a:lnSpc>
                <a:spcPct val="100000"/>
              </a:lnSpc>
              <a:buNone/>
              <a:tabLst>
                <a:tab pos="299085" algn="l"/>
                <a:tab pos="299720" algn="l"/>
              </a:tabLst>
            </a:pPr>
            <a:r>
              <a:rPr lang="en-US" spc="-5">
                <a:cs typeface="Arial"/>
              </a:rPr>
              <a:t>                  -Scrap Yards/Landfills/RFI near Indicator</a:t>
            </a:r>
            <a:endParaRPr lang="en-US" spc="-5">
              <a:ea typeface="Calibri"/>
              <a:cs typeface="Arial"/>
            </a:endParaRPr>
          </a:p>
          <a:p>
            <a:pPr marL="1383665" lvl="3" indent="0">
              <a:lnSpc>
                <a:spcPct val="100000"/>
              </a:lnSpc>
              <a:buNone/>
              <a:tabLst>
                <a:tab pos="299085" algn="l"/>
                <a:tab pos="299720" algn="l"/>
              </a:tabLst>
            </a:pPr>
            <a:r>
              <a:rPr lang="en-US" spc="-5">
                <a:cs typeface="Arial"/>
              </a:rPr>
              <a:t>                  -Garden Centers with Electric Fans</a:t>
            </a:r>
            <a:endParaRPr lang="en-US" spc="-5">
              <a:ea typeface="Calibri"/>
              <a:cs typeface="Arial"/>
            </a:endParaRPr>
          </a:p>
          <a:p>
            <a:pPr marL="1383665" lvl="3" indent="0">
              <a:lnSpc>
                <a:spcPct val="100000"/>
              </a:lnSpc>
              <a:buNone/>
              <a:tabLst>
                <a:tab pos="299085" algn="l"/>
                <a:tab pos="299720" algn="l"/>
              </a:tabLst>
            </a:pPr>
            <a:r>
              <a:rPr lang="en-US" spc="-5">
                <a:cs typeface="Arial"/>
              </a:rPr>
              <a:t>                  -Delis with Electric Fans</a:t>
            </a:r>
            <a:endParaRPr lang="en-US" spc="-5">
              <a:ea typeface="Calibri"/>
              <a:cs typeface="Arial"/>
            </a:endParaRPr>
          </a:p>
          <a:p>
            <a:pPr marL="469265" lvl="1" indent="0">
              <a:lnSpc>
                <a:spcPct val="100000"/>
              </a:lnSpc>
              <a:buNone/>
              <a:tabLst>
                <a:tab pos="299085" algn="l"/>
                <a:tab pos="299720" algn="l"/>
              </a:tabLst>
            </a:pPr>
            <a:endParaRPr lang="en-US" spc="-5">
              <a:cs typeface="Arial"/>
            </a:endParaRPr>
          </a:p>
          <a:p>
            <a:pPr marL="469265" lvl="1" indent="0">
              <a:lnSpc>
                <a:spcPct val="100000"/>
              </a:lnSpc>
              <a:buNone/>
              <a:tabLst>
                <a:tab pos="299085" algn="l"/>
                <a:tab pos="299720" algn="l"/>
              </a:tabLst>
            </a:pPr>
            <a:endParaRPr lang="en-US" spc="-5">
              <a:cs typeface="Arial"/>
            </a:endParaRPr>
          </a:p>
          <a:p>
            <a:pPr marL="469265" lvl="1" indent="0">
              <a:lnSpc>
                <a:spcPct val="100000"/>
              </a:lnSpc>
              <a:buNone/>
              <a:tabLst>
                <a:tab pos="299085" algn="l"/>
                <a:tab pos="299720" algn="l"/>
              </a:tabLst>
            </a:pPr>
            <a:r>
              <a:rPr lang="en-US" spc="-5">
                <a:cs typeface="Arial"/>
              </a:rPr>
              <a:t>     </a:t>
            </a:r>
            <a:endParaRPr lang="en-US" spc="-5">
              <a:ea typeface="Calibri"/>
              <a:cs typeface="Arial"/>
            </a:endParaRP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59</a:t>
            </a:fld>
            <a:endParaRPr lang="en-US"/>
          </a:p>
        </p:txBody>
      </p:sp>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73659" y="6356350"/>
            <a:ext cx="9736599" cy="365125"/>
          </a:xfrm>
        </p:spPr>
        <p:txBody>
          <a:bodyPr/>
          <a:lstStyle/>
          <a:p>
            <a:r>
              <a:rPr lang="en-US" dirty="0">
                <a:hlinkClick r:id="rId3"/>
              </a:rPr>
              <a:t>NIST Handbook 44 - Current Edition | NIST</a:t>
            </a:r>
            <a:endParaRPr lang="en-US"/>
          </a:p>
        </p:txBody>
      </p:sp>
    </p:spTree>
    <p:extLst>
      <p:ext uri="{BB962C8B-B14F-4D97-AF65-F5344CB8AC3E}">
        <p14:creationId xmlns:p14="http://schemas.microsoft.com/office/powerpoint/2010/main" val="3200542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0FE9F58-E944-4E46-9D61-D29AFA3E7B77}" type="slidenum">
              <a:rPr lang="en-US" smtClean="0"/>
              <a:t>6</a:t>
            </a:fld>
            <a:endParaRPr lang="en-US"/>
          </a:p>
        </p:txBody>
      </p:sp>
      <p:sp>
        <p:nvSpPr>
          <p:cNvPr id="8" name="Title 7">
            <a:extLst>
              <a:ext uri="{FF2B5EF4-FFF2-40B4-BE49-F238E27FC236}">
                <a16:creationId xmlns:a16="http://schemas.microsoft.com/office/drawing/2014/main" id="{6E9AEBFA-648F-475A-B813-2E3B0ABA8334}"/>
              </a:ext>
            </a:extLst>
          </p:cNvPr>
          <p:cNvSpPr txBox="1">
            <a:spLocks noGrp="1"/>
          </p:cNvSpPr>
          <p:nvPr>
            <p:ph type="title"/>
          </p:nvPr>
        </p:nvSpPr>
        <p:spPr>
          <a:xfrm>
            <a:off x="692595" y="187021"/>
            <a:ext cx="10515600" cy="840230"/>
          </a:xfrm>
          <a:prstGeom prst="rect">
            <a:avLst/>
          </a:prstGeom>
          <a:noFill/>
        </p:spPr>
        <p:txBody>
          <a:bodyPr wrap="square" rtlCol="0">
            <a:spAutoFit/>
          </a:bodyPr>
          <a:lstStyle/>
          <a:p>
            <a:pPr algn="ctr"/>
            <a:r>
              <a:rPr lang="en-US" sz="5400" b="1" i="1">
                <a:cs typeface="Times New Roman" panose="02020603050405020304" pitchFamily="18" charset="0"/>
              </a:rPr>
              <a:t>AR Code § 4-18-344</a:t>
            </a:r>
          </a:p>
        </p:txBody>
      </p:sp>
      <p:sp>
        <p:nvSpPr>
          <p:cNvPr id="9" name="Content Placeholder 8">
            <a:extLst>
              <a:ext uri="{FF2B5EF4-FFF2-40B4-BE49-F238E27FC236}">
                <a16:creationId xmlns:a16="http://schemas.microsoft.com/office/drawing/2014/main" id="{BD65E399-70E1-40DF-84D7-B94D17A91A20}"/>
              </a:ext>
            </a:extLst>
          </p:cNvPr>
          <p:cNvSpPr txBox="1">
            <a:spLocks noGrp="1"/>
          </p:cNvSpPr>
          <p:nvPr>
            <p:ph idx="1"/>
          </p:nvPr>
        </p:nvSpPr>
        <p:spPr>
          <a:xfrm>
            <a:off x="838199" y="1452876"/>
            <a:ext cx="10515600" cy="1089529"/>
          </a:xfrm>
          <a:prstGeom prst="rect">
            <a:avLst/>
          </a:prstGeom>
          <a:noFill/>
        </p:spPr>
        <p:txBody>
          <a:bodyPr wrap="square" rtlCol="0">
            <a:spAutoFit/>
          </a:bodyPr>
          <a:lstStyle/>
          <a:p>
            <a:pPr algn="l"/>
            <a:r>
              <a:rPr lang="en-US" sz="2400" b="0" i="0">
                <a:effectLst/>
                <a:cs typeface="Times New Roman" panose="02020603050405020304" pitchFamily="18" charset="0"/>
              </a:rPr>
              <a:t>(e) The registered service agent shall provide a copy of all bureau-approved inspection and test reports to the bulk meter or liquefied petroleum gas metering device, pump, or scale owner and to the director.</a:t>
            </a:r>
          </a:p>
        </p:txBody>
      </p:sp>
      <p:sp>
        <p:nvSpPr>
          <p:cNvPr id="10" name="Content Placeholder 8">
            <a:extLst>
              <a:ext uri="{FF2B5EF4-FFF2-40B4-BE49-F238E27FC236}">
                <a16:creationId xmlns:a16="http://schemas.microsoft.com/office/drawing/2014/main" id="{304F6D0D-B4B9-4A46-B680-426F736EB707}"/>
              </a:ext>
            </a:extLst>
          </p:cNvPr>
          <p:cNvSpPr txBox="1">
            <a:spLocks/>
          </p:cNvSpPr>
          <p:nvPr/>
        </p:nvSpPr>
        <p:spPr>
          <a:xfrm>
            <a:off x="782080" y="2845710"/>
            <a:ext cx="10515600" cy="42473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cs typeface="Times New Roman" panose="02020603050405020304" pitchFamily="18" charset="0"/>
              </a:rPr>
              <a:t>Note :  A copy of the test report </a:t>
            </a:r>
            <a:r>
              <a:rPr lang="en-US" sz="2400" b="1">
                <a:cs typeface="Times New Roman" panose="02020603050405020304" pitchFamily="18" charset="0"/>
              </a:rPr>
              <a:t>MUST</a:t>
            </a:r>
            <a:r>
              <a:rPr lang="en-US" sz="2400">
                <a:cs typeface="Times New Roman" panose="02020603050405020304" pitchFamily="18" charset="0"/>
              </a:rPr>
              <a:t> be left on site at the time of the inspection</a:t>
            </a:r>
          </a:p>
        </p:txBody>
      </p:sp>
      <p:sp>
        <p:nvSpPr>
          <p:cNvPr id="11" name="Content Placeholder 8">
            <a:extLst>
              <a:ext uri="{FF2B5EF4-FFF2-40B4-BE49-F238E27FC236}">
                <a16:creationId xmlns:a16="http://schemas.microsoft.com/office/drawing/2014/main" id="{09008949-C6D5-4CC7-B4A6-F67911043122}"/>
              </a:ext>
            </a:extLst>
          </p:cNvPr>
          <p:cNvSpPr txBox="1">
            <a:spLocks/>
          </p:cNvSpPr>
          <p:nvPr/>
        </p:nvSpPr>
        <p:spPr>
          <a:xfrm>
            <a:off x="838199" y="3573747"/>
            <a:ext cx="10515600" cy="2398605"/>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cs typeface="Times New Roman" panose="02020603050405020304" pitchFamily="18" charset="0"/>
              </a:rPr>
              <a:t>(f)</a:t>
            </a:r>
          </a:p>
          <a:p>
            <a:pPr marL="742950" lvl="1" indent="-285750"/>
            <a:r>
              <a:rPr lang="en-US">
                <a:cs typeface="Times New Roman" panose="02020603050405020304" pitchFamily="18" charset="0"/>
              </a:rPr>
              <a:t>(1) The registered service agent shall retain a copy of all inspection and test reports for a period of three (3) years.</a:t>
            </a:r>
          </a:p>
          <a:p>
            <a:pPr marL="742950" lvl="1" indent="-285750"/>
            <a:r>
              <a:rPr lang="en-US">
                <a:cs typeface="Times New Roman" panose="02020603050405020304" pitchFamily="18" charset="0"/>
              </a:rPr>
              <a:t>(2) The owner of the device shall retain a copy of all inspection and test reports at the device location for a period of three (3) years.</a:t>
            </a:r>
          </a:p>
          <a:p>
            <a:endParaRPr lang="en-US"/>
          </a:p>
        </p:txBody>
      </p:sp>
      <p:sp>
        <p:nvSpPr>
          <p:cNvPr id="2" name="Footer Placeholder 5">
            <a:extLst>
              <a:ext uri="{FF2B5EF4-FFF2-40B4-BE49-F238E27FC236}">
                <a16:creationId xmlns:a16="http://schemas.microsoft.com/office/drawing/2014/main" id="{197A9E38-8F7E-FECA-1218-3FEFB18FC17A}"/>
              </a:ext>
            </a:extLst>
          </p:cNvPr>
          <p:cNvSpPr>
            <a:spLocks noGrp="1"/>
          </p:cNvSpPr>
          <p:nvPr>
            <p:ph type="ftr" sz="quarter" idx="11"/>
          </p:nvPr>
        </p:nvSpPr>
        <p:spPr>
          <a:xfrm>
            <a:off x="1373660" y="6356350"/>
            <a:ext cx="9332440" cy="365125"/>
          </a:xfrm>
        </p:spPr>
        <p:txBody>
          <a:bodyPr/>
          <a:lstStyle/>
          <a:p>
            <a:r>
              <a:rPr lang="en-US" dirty="0">
                <a:ea typeface="+mn-lt"/>
                <a:cs typeface="+mn-lt"/>
                <a:hlinkClick r:id="rId2"/>
              </a:rPr>
              <a:t>ARCODE</a:t>
            </a:r>
            <a:endParaRPr lang="en-US"/>
          </a:p>
        </p:txBody>
      </p:sp>
    </p:spTree>
    <p:extLst>
      <p:ext uri="{BB962C8B-B14F-4D97-AF65-F5344CB8AC3E}">
        <p14:creationId xmlns:p14="http://schemas.microsoft.com/office/powerpoint/2010/main" val="29957510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615949" y="693"/>
            <a:ext cx="10515600" cy="1325563"/>
          </a:xfrm>
        </p:spPr>
        <p:txBody>
          <a:bodyPr>
            <a:normAutofit/>
          </a:bodyPr>
          <a:lstStyle/>
          <a:p>
            <a:pPr algn="ctr"/>
            <a:r>
              <a:rPr lang="en-US" sz="5400"/>
              <a:t>General Considerations</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1"/>
          </p:nvPr>
        </p:nvSpPr>
        <p:spPr>
          <a:xfrm>
            <a:off x="1319497" y="891798"/>
            <a:ext cx="9603875" cy="5074403"/>
          </a:xfrm>
        </p:spPr>
        <p:txBody>
          <a:bodyPr vert="horz" lIns="91440" tIns="45720" rIns="91440" bIns="45720" rtlCol="0" anchor="t">
            <a:noAutofit/>
          </a:bodyPr>
          <a:lstStyle/>
          <a:p>
            <a:pPr marL="469265" indent="-457200">
              <a:lnSpc>
                <a:spcPct val="100000"/>
              </a:lnSpc>
              <a:tabLst>
                <a:tab pos="299085" algn="l"/>
                <a:tab pos="299720" algn="l"/>
              </a:tabLst>
            </a:pPr>
            <a:endParaRPr lang="en-US" spc="-5">
              <a:cs typeface="Arial"/>
            </a:endParaRPr>
          </a:p>
          <a:p>
            <a:pPr marL="469265" indent="-457200">
              <a:lnSpc>
                <a:spcPct val="100000"/>
              </a:lnSpc>
              <a:tabLst>
                <a:tab pos="299085" algn="l"/>
                <a:tab pos="299720" algn="l"/>
              </a:tabLst>
            </a:pPr>
            <a:r>
              <a:rPr lang="en-US" b="1" spc="-5">
                <a:cs typeface="Arial"/>
              </a:rPr>
              <a:t>Maintenance, use, and environmental factors continued…</a:t>
            </a:r>
          </a:p>
          <a:p>
            <a:pPr marL="812165" lvl="1" indent="-342900">
              <a:lnSpc>
                <a:spcPct val="100000"/>
              </a:lnSpc>
              <a:tabLst>
                <a:tab pos="299085" algn="l"/>
                <a:tab pos="299720" algn="l"/>
              </a:tabLst>
            </a:pPr>
            <a:r>
              <a:rPr lang="en-US" b="1" spc="-5">
                <a:cs typeface="Arial"/>
              </a:rPr>
              <a:t>G-UR.4.1. Maintenance of Equipment</a:t>
            </a:r>
          </a:p>
          <a:p>
            <a:pPr marL="469265" lvl="1" indent="0">
              <a:lnSpc>
                <a:spcPct val="100000"/>
              </a:lnSpc>
              <a:buNone/>
              <a:tabLst>
                <a:tab pos="299085" algn="l"/>
                <a:tab pos="299720" algn="l"/>
              </a:tabLst>
            </a:pPr>
            <a:r>
              <a:rPr lang="en-US" spc="-5">
                <a:cs typeface="Arial"/>
              </a:rPr>
              <a:t>       -all equipment in service and all mechanisms and devices attached thereto or used in conjunction therewith shall be continuously maintained in proper operating condition throughout the period of such service.</a:t>
            </a:r>
          </a:p>
          <a:p>
            <a:pPr marL="469265" lvl="1" indent="0">
              <a:lnSpc>
                <a:spcPct val="100000"/>
              </a:lnSpc>
              <a:buNone/>
              <a:tabLst>
                <a:tab pos="299085" algn="l"/>
                <a:tab pos="299720" algn="l"/>
              </a:tabLst>
            </a:pPr>
            <a:endParaRPr lang="en-US" spc="-5">
              <a:cs typeface="Arial"/>
            </a:endParaRPr>
          </a:p>
          <a:p>
            <a:pPr marL="469265" lvl="1" indent="0">
              <a:lnSpc>
                <a:spcPct val="100000"/>
              </a:lnSpc>
              <a:buNone/>
              <a:tabLst>
                <a:tab pos="299085" algn="l"/>
                <a:tab pos="299720" algn="l"/>
              </a:tabLst>
            </a:pPr>
            <a:r>
              <a:rPr lang="en-US" spc="-5">
                <a:cs typeface="Arial"/>
              </a:rPr>
              <a:t>     </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60</a:t>
            </a:fld>
            <a:endParaRPr lang="en-US"/>
          </a:p>
        </p:txBody>
      </p:sp>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73659" y="6356350"/>
            <a:ext cx="9736599" cy="365125"/>
          </a:xfrm>
        </p:spPr>
        <p:txBody>
          <a:bodyPr/>
          <a:lstStyle/>
          <a:p>
            <a:r>
              <a:rPr lang="en-US" dirty="0">
                <a:hlinkClick r:id="rId3"/>
              </a:rPr>
              <a:t>NIST Handbook 44 - Current Edition | NIST</a:t>
            </a:r>
            <a:endParaRPr lang="en-US"/>
          </a:p>
        </p:txBody>
      </p:sp>
    </p:spTree>
    <p:extLst>
      <p:ext uri="{BB962C8B-B14F-4D97-AF65-F5344CB8AC3E}">
        <p14:creationId xmlns:p14="http://schemas.microsoft.com/office/powerpoint/2010/main" val="6234748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255745"/>
            <a:ext cx="10515600" cy="1325563"/>
          </a:xfrm>
        </p:spPr>
        <p:txBody>
          <a:bodyPr>
            <a:normAutofit/>
          </a:bodyPr>
          <a:lstStyle/>
          <a:p>
            <a:pPr algn="ctr"/>
            <a:r>
              <a:rPr lang="en-US" sz="5400"/>
              <a:t>General Considerations</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61</a:t>
            </a:fld>
            <a:endParaRPr lang="en-US"/>
          </a:p>
        </p:txBody>
      </p:sp>
      <p:sp>
        <p:nvSpPr>
          <p:cNvPr id="6" name="TextBox 5">
            <a:extLst>
              <a:ext uri="{FF2B5EF4-FFF2-40B4-BE49-F238E27FC236}">
                <a16:creationId xmlns:a16="http://schemas.microsoft.com/office/drawing/2014/main" id="{1CB52041-E78A-BF9D-F827-C6D16F7B434C}"/>
              </a:ext>
            </a:extLst>
          </p:cNvPr>
          <p:cNvSpPr txBox="1"/>
          <p:nvPr/>
        </p:nvSpPr>
        <p:spPr>
          <a:xfrm>
            <a:off x="3205012" y="759335"/>
            <a:ext cx="9391778" cy="369332"/>
          </a:xfrm>
          <a:prstGeom prst="rect">
            <a:avLst/>
          </a:prstGeom>
          <a:noFill/>
        </p:spPr>
        <p:txBody>
          <a:bodyPr wrap="square" rtlCol="0">
            <a:spAutoFit/>
          </a:bodyPr>
          <a:lstStyle/>
          <a:p>
            <a:r>
              <a:rPr lang="en-US">
                <a:highlight>
                  <a:srgbClr val="FFFF00"/>
                </a:highlight>
              </a:rPr>
              <a:t>Maintenance of Equipment. Official rejection. Red tag. </a:t>
            </a:r>
          </a:p>
        </p:txBody>
      </p:sp>
      <p:pic>
        <p:nvPicPr>
          <p:cNvPr id="2050" name="Picture 2" descr="Image preview">
            <a:extLst>
              <a:ext uri="{FF2B5EF4-FFF2-40B4-BE49-F238E27FC236}">
                <a16:creationId xmlns:a16="http://schemas.microsoft.com/office/drawing/2014/main" id="{16D35B1C-8D8D-0A54-0BDD-2AF7A7D0E9F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6285" y="1283085"/>
            <a:ext cx="4971238" cy="49712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preview">
            <a:extLst>
              <a:ext uri="{FF2B5EF4-FFF2-40B4-BE49-F238E27FC236}">
                <a16:creationId xmlns:a16="http://schemas.microsoft.com/office/drawing/2014/main" id="{0A6CC8F0-486B-C023-3C27-5287F19B70F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866" b="9488"/>
          <a:stretch/>
        </p:blipFill>
        <p:spPr bwMode="auto">
          <a:xfrm>
            <a:off x="5821950" y="1285604"/>
            <a:ext cx="5573927" cy="4953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8548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255745"/>
            <a:ext cx="10515600" cy="1325563"/>
          </a:xfrm>
        </p:spPr>
        <p:txBody>
          <a:bodyPr>
            <a:normAutofit/>
          </a:bodyPr>
          <a:lstStyle/>
          <a:p>
            <a:pPr algn="ctr"/>
            <a:r>
              <a:rPr lang="en-US" sz="5400"/>
              <a:t>General Considerations</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62</a:t>
            </a:fld>
            <a:endParaRPr lang="en-US"/>
          </a:p>
        </p:txBody>
      </p:sp>
      <p:sp>
        <p:nvSpPr>
          <p:cNvPr id="6" name="TextBox 5">
            <a:extLst>
              <a:ext uri="{FF2B5EF4-FFF2-40B4-BE49-F238E27FC236}">
                <a16:creationId xmlns:a16="http://schemas.microsoft.com/office/drawing/2014/main" id="{1CB52041-E78A-BF9D-F827-C6D16F7B434C}"/>
              </a:ext>
            </a:extLst>
          </p:cNvPr>
          <p:cNvSpPr txBox="1"/>
          <p:nvPr/>
        </p:nvSpPr>
        <p:spPr>
          <a:xfrm>
            <a:off x="3205012" y="759335"/>
            <a:ext cx="9391778" cy="369332"/>
          </a:xfrm>
          <a:prstGeom prst="rect">
            <a:avLst/>
          </a:prstGeom>
          <a:noFill/>
        </p:spPr>
        <p:txBody>
          <a:bodyPr wrap="square" rtlCol="0">
            <a:spAutoFit/>
          </a:bodyPr>
          <a:lstStyle/>
          <a:p>
            <a:r>
              <a:rPr lang="en-US">
                <a:highlight>
                  <a:srgbClr val="FFFF00"/>
                </a:highlight>
              </a:rPr>
              <a:t>Maintenance of Equipment. Official rejection. Red tag. </a:t>
            </a:r>
          </a:p>
        </p:txBody>
      </p:sp>
      <p:pic>
        <p:nvPicPr>
          <p:cNvPr id="3074" name="Picture 2" descr="Image preview">
            <a:extLst>
              <a:ext uri="{FF2B5EF4-FFF2-40B4-BE49-F238E27FC236}">
                <a16:creationId xmlns:a16="http://schemas.microsoft.com/office/drawing/2014/main" id="{74399DF3-ADD2-9E1A-AD68-3E10D031BA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6084"/>
          <a:stretch/>
        </p:blipFill>
        <p:spPr bwMode="auto">
          <a:xfrm>
            <a:off x="390432" y="1149084"/>
            <a:ext cx="5143500" cy="50691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preview">
            <a:extLst>
              <a:ext uri="{FF2B5EF4-FFF2-40B4-BE49-F238E27FC236}">
                <a16:creationId xmlns:a16="http://schemas.microsoft.com/office/drawing/2014/main" id="{0C93C9DF-E2A7-1D76-3908-2046EFF3E3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81143" y="1220341"/>
            <a:ext cx="6303911" cy="4727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0694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255745"/>
            <a:ext cx="10515600" cy="1325563"/>
          </a:xfrm>
        </p:spPr>
        <p:txBody>
          <a:bodyPr>
            <a:normAutofit/>
          </a:bodyPr>
          <a:lstStyle/>
          <a:p>
            <a:pPr algn="ctr"/>
            <a:r>
              <a:rPr lang="en-US" sz="5400"/>
              <a:t>General Consideration</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63</a:t>
            </a:fld>
            <a:endParaRPr lang="en-US"/>
          </a:p>
        </p:txBody>
      </p:sp>
      <p:sp>
        <p:nvSpPr>
          <p:cNvPr id="6" name="TextBox 5">
            <a:extLst>
              <a:ext uri="{FF2B5EF4-FFF2-40B4-BE49-F238E27FC236}">
                <a16:creationId xmlns:a16="http://schemas.microsoft.com/office/drawing/2014/main" id="{1CB52041-E78A-BF9D-F827-C6D16F7B434C}"/>
              </a:ext>
            </a:extLst>
          </p:cNvPr>
          <p:cNvSpPr txBox="1"/>
          <p:nvPr/>
        </p:nvSpPr>
        <p:spPr>
          <a:xfrm>
            <a:off x="2800222" y="700486"/>
            <a:ext cx="9391778" cy="369332"/>
          </a:xfrm>
          <a:prstGeom prst="rect">
            <a:avLst/>
          </a:prstGeom>
          <a:noFill/>
        </p:spPr>
        <p:txBody>
          <a:bodyPr wrap="square" rtlCol="0">
            <a:spAutoFit/>
          </a:bodyPr>
          <a:lstStyle/>
          <a:p>
            <a:r>
              <a:rPr lang="en-US">
                <a:highlight>
                  <a:srgbClr val="FFFF00"/>
                </a:highlight>
              </a:rPr>
              <a:t>Maintenance of Equipment. Printer broken Official rejection. Red tag. </a:t>
            </a:r>
          </a:p>
        </p:txBody>
      </p:sp>
      <p:pic>
        <p:nvPicPr>
          <p:cNvPr id="3078" name="Picture 6" descr="Image preview">
            <a:extLst>
              <a:ext uri="{FF2B5EF4-FFF2-40B4-BE49-F238E27FC236}">
                <a16:creationId xmlns:a16="http://schemas.microsoft.com/office/drawing/2014/main" id="{F2B1FE4D-570C-528C-DF74-BECD5EB0C2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5012" y="1128667"/>
            <a:ext cx="5619564" cy="500031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85CFDF0A-5171-A6AD-DEB9-F001B92C0997}"/>
                  </a:ext>
                </a:extLst>
              </p14:cNvPr>
              <p14:cNvContentPartPr/>
              <p14:nvPr/>
            </p14:nvContentPartPr>
            <p14:xfrm>
              <a:off x="3473449" y="4256724"/>
              <a:ext cx="109489" cy="61275"/>
            </p14:xfrm>
          </p:contentPart>
        </mc:Choice>
        <mc:Fallback xmlns="">
          <p:pic>
            <p:nvPicPr>
              <p:cNvPr id="3" name="Ink 2">
                <a:extLst>
                  <a:ext uri="{FF2B5EF4-FFF2-40B4-BE49-F238E27FC236}">
                    <a16:creationId xmlns:a16="http://schemas.microsoft.com/office/drawing/2014/main" id="{85CFDF0A-5171-A6AD-DEB9-F001B92C0997}"/>
                  </a:ext>
                </a:extLst>
              </p:cNvPr>
              <p:cNvPicPr/>
              <p:nvPr/>
            </p:nvPicPr>
            <p:blipFill>
              <a:blip r:embed="rId5"/>
              <a:stretch>
                <a:fillRect/>
              </a:stretch>
            </p:blipFill>
            <p:spPr>
              <a:xfrm>
                <a:off x="3410833" y="4194016"/>
                <a:ext cx="234364" cy="186333"/>
              </a:xfrm>
              <a:prstGeom prst="rect">
                <a:avLst/>
              </a:prstGeom>
            </p:spPr>
          </p:pic>
        </mc:Fallback>
      </mc:AlternateContent>
    </p:spTree>
    <p:extLst>
      <p:ext uri="{BB962C8B-B14F-4D97-AF65-F5344CB8AC3E}">
        <p14:creationId xmlns:p14="http://schemas.microsoft.com/office/powerpoint/2010/main" val="26319427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1B064-AB1F-5958-C672-5FC4A147D98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E86BDD7-1551-BB7B-B700-6C2B3B345688}"/>
              </a:ext>
            </a:extLst>
          </p:cNvPr>
          <p:cNvSpPr>
            <a:spLocks noGrp="1"/>
          </p:cNvSpPr>
          <p:nvPr>
            <p:ph type="sldNum" sz="quarter" idx="12"/>
          </p:nvPr>
        </p:nvSpPr>
        <p:spPr/>
        <p:txBody>
          <a:bodyPr/>
          <a:lstStyle/>
          <a:p>
            <a:fld id="{10FE9F58-E944-4E46-9D61-D29AFA3E7B77}" type="slidenum">
              <a:rPr lang="en-US" smtClean="0"/>
              <a:t>64</a:t>
            </a:fld>
            <a:endParaRPr lang="en-US"/>
          </a:p>
        </p:txBody>
      </p:sp>
      <p:sp>
        <p:nvSpPr>
          <p:cNvPr id="6" name="TextBox 5">
            <a:extLst>
              <a:ext uri="{FF2B5EF4-FFF2-40B4-BE49-F238E27FC236}">
                <a16:creationId xmlns:a16="http://schemas.microsoft.com/office/drawing/2014/main" id="{A2F40B38-7475-E1ED-4F17-54721BF523F9}"/>
              </a:ext>
            </a:extLst>
          </p:cNvPr>
          <p:cNvSpPr txBox="1"/>
          <p:nvPr/>
        </p:nvSpPr>
        <p:spPr>
          <a:xfrm>
            <a:off x="3265888" y="-199098"/>
            <a:ext cx="5465361" cy="1200329"/>
          </a:xfrm>
          <a:prstGeom prst="rect">
            <a:avLst/>
          </a:prstGeom>
          <a:noFill/>
        </p:spPr>
        <p:txBody>
          <a:bodyPr wrap="square" lIns="91440" tIns="45720" rIns="91440" bIns="45720" rtlCol="0" anchor="t">
            <a:spAutoFit/>
          </a:bodyPr>
          <a:lstStyle/>
          <a:p>
            <a:endParaRPr lang="en-US">
              <a:highlight>
                <a:srgbClr val="FFFF00"/>
              </a:highlight>
            </a:endParaRPr>
          </a:p>
          <a:p>
            <a:endParaRPr lang="en-US">
              <a:highlight>
                <a:srgbClr val="FFFF00"/>
              </a:highlight>
            </a:endParaRPr>
          </a:p>
          <a:p>
            <a:endParaRPr lang="en-US">
              <a:highlight>
                <a:srgbClr val="FFFF00"/>
              </a:highlight>
            </a:endParaRPr>
          </a:p>
          <a:p>
            <a:r>
              <a:rPr lang="en-US">
                <a:highlight>
                  <a:srgbClr val="FFFF00"/>
                </a:highlight>
              </a:rPr>
              <a:t>Maintenance of Equipment. Detached load Cell. Red tag </a:t>
            </a:r>
            <a:endParaRPr lang="en-US">
              <a:ea typeface="Calibri"/>
              <a:cs typeface="Calibri"/>
            </a:endParaRPr>
          </a:p>
        </p:txBody>
      </p:sp>
      <p:pic>
        <p:nvPicPr>
          <p:cNvPr id="7" name="1000008773 (1)">
            <a:hlinkClick r:id="" action="ppaction://media"/>
            <a:extLst>
              <a:ext uri="{FF2B5EF4-FFF2-40B4-BE49-F238E27FC236}">
                <a16:creationId xmlns:a16="http://schemas.microsoft.com/office/drawing/2014/main" id="{1519842D-C4C2-0247-CE7F-EE07A5F8D09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159126" y="1098549"/>
            <a:ext cx="5469994" cy="5168899"/>
          </a:xfrm>
          <a:prstGeom prst="rect">
            <a:avLst/>
          </a:prstGeom>
        </p:spPr>
      </p:pic>
      <p:sp>
        <p:nvSpPr>
          <p:cNvPr id="9" name="Title 1">
            <a:extLst>
              <a:ext uri="{FF2B5EF4-FFF2-40B4-BE49-F238E27FC236}">
                <a16:creationId xmlns:a16="http://schemas.microsoft.com/office/drawing/2014/main" id="{26CA43AC-B818-4658-9B1D-5DED7C406A5B}"/>
              </a:ext>
            </a:extLst>
          </p:cNvPr>
          <p:cNvSpPr txBox="1">
            <a:spLocks/>
          </p:cNvSpPr>
          <p:nvPr/>
        </p:nvSpPr>
        <p:spPr>
          <a:xfrm>
            <a:off x="2440516" y="2488"/>
            <a:ext cx="7118349" cy="796397"/>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r>
              <a:rPr lang="en-US" sz="5400"/>
              <a:t>General Considerations</a:t>
            </a:r>
            <a:endParaRPr lang="en-US">
              <a:ea typeface="Calibri"/>
              <a:cs typeface="Calibri"/>
            </a:endParaRPr>
          </a:p>
        </p:txBody>
      </p:sp>
    </p:spTree>
    <p:extLst>
      <p:ext uri="{BB962C8B-B14F-4D97-AF65-F5344CB8AC3E}">
        <p14:creationId xmlns:p14="http://schemas.microsoft.com/office/powerpoint/2010/main" val="4028049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39A09-1FF2-3DBB-495A-91DACA29328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A2E9EC7-6464-627E-E373-315BF243B3BE}"/>
              </a:ext>
            </a:extLst>
          </p:cNvPr>
          <p:cNvSpPr txBox="1"/>
          <p:nvPr/>
        </p:nvSpPr>
        <p:spPr>
          <a:xfrm>
            <a:off x="11421979" y="6326297"/>
            <a:ext cx="770021" cy="369332"/>
          </a:xfrm>
          <a:prstGeom prst="rect">
            <a:avLst/>
          </a:prstGeom>
          <a:noFill/>
        </p:spPr>
        <p:txBody>
          <a:bodyPr wrap="square" lIns="91440" tIns="45720" rIns="91440" bIns="45720" rtlCol="0" anchor="t">
            <a:spAutoFit/>
          </a:bodyPr>
          <a:lstStyle/>
          <a:p>
            <a:r>
              <a:rPr lang="en-US">
                <a:solidFill>
                  <a:srgbClr val="3F873F"/>
                </a:solidFill>
              </a:rPr>
              <a:t>2026</a:t>
            </a:r>
          </a:p>
        </p:txBody>
      </p:sp>
      <p:sp>
        <p:nvSpPr>
          <p:cNvPr id="4" name="Slide Number Placeholder 6">
            <a:extLst>
              <a:ext uri="{FF2B5EF4-FFF2-40B4-BE49-F238E27FC236}">
                <a16:creationId xmlns:a16="http://schemas.microsoft.com/office/drawing/2014/main" id="{EDA110F9-E38E-49E5-B3E8-5FD551E6ECDF}"/>
              </a:ext>
            </a:extLst>
          </p:cNvPr>
          <p:cNvSpPr txBox="1">
            <a:spLocks/>
          </p:cNvSpPr>
          <p:nvPr/>
        </p:nvSpPr>
        <p:spPr>
          <a:xfrm>
            <a:off x="10923372" y="6356350"/>
            <a:ext cx="4304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5" name="Title 19">
            <a:extLst>
              <a:ext uri="{FF2B5EF4-FFF2-40B4-BE49-F238E27FC236}">
                <a16:creationId xmlns:a16="http://schemas.microsoft.com/office/drawing/2014/main" id="{7D481E27-8289-A749-7DA0-AD4F7F73B710}"/>
              </a:ext>
            </a:extLst>
          </p:cNvPr>
          <p:cNvSpPr>
            <a:spLocks noGrp="1"/>
          </p:cNvSpPr>
          <p:nvPr>
            <p:ph type="ctrTitle"/>
          </p:nvPr>
        </p:nvSpPr>
        <p:spPr>
          <a:xfrm>
            <a:off x="0" y="4426344"/>
            <a:ext cx="12192000" cy="1649660"/>
          </a:xfrm>
        </p:spPr>
        <p:txBody>
          <a:bodyPr/>
          <a:lstStyle/>
          <a:p>
            <a:r>
              <a:rPr lang="en-US" sz="5400"/>
              <a:t>EPO 1 Marking Requirements</a:t>
            </a:r>
            <a:endParaRPr lang="en-US" sz="1800" err="1"/>
          </a:p>
        </p:txBody>
      </p:sp>
    </p:spTree>
    <p:extLst>
      <p:ext uri="{BB962C8B-B14F-4D97-AF65-F5344CB8AC3E}">
        <p14:creationId xmlns:p14="http://schemas.microsoft.com/office/powerpoint/2010/main" val="6966975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16151" y="6356350"/>
            <a:ext cx="10138912" cy="494521"/>
          </a:xfrm>
        </p:spPr>
        <p:txBody>
          <a:bodyPr/>
          <a:lstStyle/>
          <a:p>
            <a:r>
              <a:rPr lang="en-US" dirty="0">
                <a:hlinkClick r:id="rId3"/>
              </a:rPr>
              <a:t>NIST Handbook 44 - Current Edition | NIST</a:t>
            </a:r>
            <a:endParaRPr lang="en-US"/>
          </a:p>
        </p:txBody>
      </p:sp>
      <p:sp>
        <p:nvSpPr>
          <p:cNvPr id="2" name="Title 1">
            <a:extLst>
              <a:ext uri="{FF2B5EF4-FFF2-40B4-BE49-F238E27FC236}">
                <a16:creationId xmlns:a16="http://schemas.microsoft.com/office/drawing/2014/main" id="{CD8FC890-867F-42A2-9379-8635AADA2884}"/>
              </a:ext>
            </a:extLst>
          </p:cNvPr>
          <p:cNvSpPr>
            <a:spLocks noGrp="1"/>
          </p:cNvSpPr>
          <p:nvPr>
            <p:ph type="title" idx="4294967295"/>
          </p:nvPr>
        </p:nvSpPr>
        <p:spPr>
          <a:xfrm>
            <a:off x="0" y="-263525"/>
            <a:ext cx="10515600" cy="1325563"/>
          </a:xfrm>
        </p:spPr>
        <p:txBody>
          <a:bodyPr>
            <a:normAutofit/>
          </a:bodyPr>
          <a:lstStyle/>
          <a:p>
            <a:pPr algn="ctr"/>
            <a:r>
              <a:rPr lang="en-US" sz="5400"/>
              <a:t>Marking Requirements</a:t>
            </a:r>
            <a:endParaRPr lang="en-US" sz="5400">
              <a:ea typeface="Calibri"/>
              <a:cs typeface="Calibri"/>
            </a:endParaRP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4294967295"/>
          </p:nvPr>
        </p:nvSpPr>
        <p:spPr>
          <a:xfrm>
            <a:off x="1293663" y="1306453"/>
            <a:ext cx="9604375" cy="3903662"/>
          </a:xfrm>
        </p:spPr>
        <p:txBody>
          <a:bodyPr vert="horz" lIns="91440" tIns="45720" rIns="91440" bIns="45720" rtlCol="0" anchor="t">
            <a:noAutofit/>
          </a:bodyPr>
          <a:lstStyle/>
          <a:p>
            <a:pPr marL="469265" indent="-457200">
              <a:lnSpc>
                <a:spcPct val="100000"/>
              </a:lnSpc>
              <a:tabLst>
                <a:tab pos="299085" algn="l"/>
                <a:tab pos="299720" algn="l"/>
              </a:tabLst>
            </a:pPr>
            <a:r>
              <a:rPr lang="en-US" b="1" spc="-5">
                <a:cs typeface="Arial"/>
              </a:rPr>
              <a:t>Marking requirements for all devices</a:t>
            </a:r>
          </a:p>
          <a:p>
            <a:pPr marL="926465" lvl="1" indent="-457200">
              <a:lnSpc>
                <a:spcPct val="100000"/>
              </a:lnSpc>
              <a:tabLst>
                <a:tab pos="299085" algn="l"/>
                <a:tab pos="299720" algn="l"/>
              </a:tabLst>
            </a:pPr>
            <a:r>
              <a:rPr lang="en-US" b="1" spc="-5">
                <a:cs typeface="Arial"/>
              </a:rPr>
              <a:t>G-S.1. Identification </a:t>
            </a:r>
          </a:p>
          <a:p>
            <a:pPr marL="1383665" lvl="2" indent="-457200">
              <a:lnSpc>
                <a:spcPct val="100000"/>
              </a:lnSpc>
              <a:buAutoNum type="alphaLcParenBoth"/>
              <a:tabLst>
                <a:tab pos="299085" algn="l"/>
                <a:tab pos="299720" algn="l"/>
              </a:tabLst>
            </a:pPr>
            <a:r>
              <a:rPr lang="en-US" spc="-5">
                <a:cs typeface="Arial"/>
              </a:rPr>
              <a:t>Name, initial, trademark of Manufacturer</a:t>
            </a:r>
          </a:p>
          <a:p>
            <a:pPr marL="1383665" lvl="2" indent="-457200">
              <a:lnSpc>
                <a:spcPct val="100000"/>
              </a:lnSpc>
              <a:buAutoNum type="alphaLcParenBoth"/>
              <a:tabLst>
                <a:tab pos="299085" algn="l"/>
                <a:tab pos="299720" algn="l"/>
              </a:tabLst>
            </a:pPr>
            <a:r>
              <a:rPr lang="en-US" spc="-5">
                <a:cs typeface="Arial"/>
              </a:rPr>
              <a:t>Model identifier</a:t>
            </a:r>
          </a:p>
          <a:p>
            <a:pPr marL="1383665" lvl="2" indent="-457200">
              <a:lnSpc>
                <a:spcPct val="100000"/>
              </a:lnSpc>
              <a:buAutoNum type="alphaLcParenBoth"/>
              <a:tabLst>
                <a:tab pos="299085" algn="l"/>
                <a:tab pos="299720" algn="l"/>
              </a:tabLst>
            </a:pPr>
            <a:r>
              <a:rPr lang="en-US" spc="-5">
                <a:cs typeface="Arial"/>
              </a:rPr>
              <a:t>Non repetitive serial number </a:t>
            </a:r>
            <a:r>
              <a:rPr lang="en-US" i="1" spc="-5">
                <a:cs typeface="Arial"/>
              </a:rPr>
              <a:t>(nonretroactive)</a:t>
            </a:r>
          </a:p>
          <a:p>
            <a:pPr marL="1383665" lvl="2" indent="-457200">
              <a:lnSpc>
                <a:spcPct val="100000"/>
              </a:lnSpc>
              <a:buAutoNum type="alphaLcParenBoth"/>
              <a:tabLst>
                <a:tab pos="299085" algn="l"/>
                <a:tab pos="299720" algn="l"/>
              </a:tabLst>
            </a:pPr>
            <a:r>
              <a:rPr lang="en-US" spc="-5">
                <a:cs typeface="Arial"/>
              </a:rPr>
              <a:t>Current software version or identifier</a:t>
            </a:r>
          </a:p>
          <a:p>
            <a:pPr marL="1383665" lvl="2" indent="-457200">
              <a:lnSpc>
                <a:spcPct val="100000"/>
              </a:lnSpc>
              <a:buAutoNum type="alphaLcParenBoth"/>
              <a:tabLst>
                <a:tab pos="299085" algn="l"/>
                <a:tab pos="299720" algn="l"/>
              </a:tabLst>
            </a:pPr>
            <a:r>
              <a:rPr lang="en-US" spc="-5">
                <a:cs typeface="Arial"/>
              </a:rPr>
              <a:t>National Type Evaluation Program Certificate of Conformance Number  </a:t>
            </a:r>
            <a:r>
              <a:rPr lang="en-US" i="1" spc="-5">
                <a:cs typeface="Arial"/>
              </a:rPr>
              <a:t>(nonretroactive)   </a:t>
            </a:r>
          </a:p>
          <a:p>
            <a:pPr marL="1383665" lvl="3" indent="0">
              <a:lnSpc>
                <a:spcPct val="100000"/>
              </a:lnSpc>
              <a:buNone/>
              <a:tabLst>
                <a:tab pos="299085" algn="l"/>
                <a:tab pos="299720" algn="l"/>
              </a:tabLst>
            </a:pPr>
            <a:r>
              <a:rPr lang="en-US" spc="-5">
                <a:cs typeface="Arial"/>
              </a:rPr>
              <a:t>     </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4294967295"/>
          </p:nvPr>
        </p:nvSpPr>
        <p:spPr>
          <a:xfrm>
            <a:off x="0" y="0"/>
            <a:ext cx="0" cy="0"/>
          </a:xfrm>
        </p:spPr>
        <p:txBody>
          <a:bodyPr/>
          <a:lstStyle/>
          <a:p>
            <a:fld id="{10FE9F58-E944-4E46-9D61-D29AFA3E7B77}" type="slidenum">
              <a:rPr lang="en-US" smtClean="0"/>
              <a:t>66</a:t>
            </a:fld>
            <a:endParaRPr lang="en-US"/>
          </a:p>
        </p:txBody>
      </p:sp>
    </p:spTree>
    <p:extLst>
      <p:ext uri="{BB962C8B-B14F-4D97-AF65-F5344CB8AC3E}">
        <p14:creationId xmlns:p14="http://schemas.microsoft.com/office/powerpoint/2010/main" val="41404800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1E18B-180A-3B0F-52B9-1D0977E23A9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728CEB2-F61B-061F-0BBF-BFA6CCB99E5F}"/>
              </a:ext>
            </a:extLst>
          </p:cNvPr>
          <p:cNvSpPr>
            <a:spLocks noGrp="1"/>
          </p:cNvSpPr>
          <p:nvPr>
            <p:ph type="title"/>
          </p:nvPr>
        </p:nvSpPr>
        <p:spPr>
          <a:xfrm>
            <a:off x="767498" y="-229115"/>
            <a:ext cx="10515600" cy="1325563"/>
          </a:xfrm>
        </p:spPr>
        <p:txBody>
          <a:bodyPr>
            <a:normAutofit/>
          </a:bodyPr>
          <a:lstStyle/>
          <a:p>
            <a:pPr algn="ctr"/>
            <a:r>
              <a:rPr lang="en-US" sz="5400"/>
              <a:t>Marking Requirements</a:t>
            </a:r>
          </a:p>
        </p:txBody>
      </p:sp>
      <p:sp>
        <p:nvSpPr>
          <p:cNvPr id="7" name="Slide Number Placeholder 6">
            <a:extLst>
              <a:ext uri="{FF2B5EF4-FFF2-40B4-BE49-F238E27FC236}">
                <a16:creationId xmlns:a16="http://schemas.microsoft.com/office/drawing/2014/main" id="{36E87691-5E37-34AF-BE29-99F047D87D2F}"/>
              </a:ext>
            </a:extLst>
          </p:cNvPr>
          <p:cNvSpPr>
            <a:spLocks noGrp="1"/>
          </p:cNvSpPr>
          <p:nvPr>
            <p:ph type="sldNum" sz="quarter" idx="12"/>
          </p:nvPr>
        </p:nvSpPr>
        <p:spPr/>
        <p:txBody>
          <a:bodyPr/>
          <a:lstStyle/>
          <a:p>
            <a:fld id="{10FE9F58-E944-4E46-9D61-D29AFA3E7B77}" type="slidenum">
              <a:rPr lang="en-US" smtClean="0"/>
              <a:t>67</a:t>
            </a:fld>
            <a:endParaRPr lang="en-US"/>
          </a:p>
        </p:txBody>
      </p:sp>
      <p:sp>
        <p:nvSpPr>
          <p:cNvPr id="9" name="Content Placeholder 4">
            <a:extLst>
              <a:ext uri="{FF2B5EF4-FFF2-40B4-BE49-F238E27FC236}">
                <a16:creationId xmlns:a16="http://schemas.microsoft.com/office/drawing/2014/main" id="{3648511A-9E51-3A28-D75F-75ABD099A3E1}"/>
              </a:ext>
            </a:extLst>
          </p:cNvPr>
          <p:cNvSpPr txBox="1">
            <a:spLocks/>
          </p:cNvSpPr>
          <p:nvPr/>
        </p:nvSpPr>
        <p:spPr>
          <a:xfrm>
            <a:off x="479323" y="2387817"/>
            <a:ext cx="10085172" cy="37669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p>
        </p:txBody>
      </p:sp>
      <p:pic>
        <p:nvPicPr>
          <p:cNvPr id="1026" name="Picture 2" descr="Image preview">
            <a:extLst>
              <a:ext uri="{FF2B5EF4-FFF2-40B4-BE49-F238E27FC236}">
                <a16:creationId xmlns:a16="http://schemas.microsoft.com/office/drawing/2014/main" id="{9C7BFC6B-036F-3288-1753-D31FB5E790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4793" y="1094777"/>
            <a:ext cx="6945614" cy="560801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9">
            <a:extLst>
              <a:ext uri="{FF2B5EF4-FFF2-40B4-BE49-F238E27FC236}">
                <a16:creationId xmlns:a16="http://schemas.microsoft.com/office/drawing/2014/main" id="{CC98E361-EA2B-8B76-5601-998B4EA5F93D}"/>
              </a:ext>
            </a:extLst>
          </p:cNvPr>
          <p:cNvSpPr/>
          <p:nvPr/>
        </p:nvSpPr>
        <p:spPr>
          <a:xfrm>
            <a:off x="7651073" y="3751995"/>
            <a:ext cx="664234" cy="179413"/>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708E3639-4F6A-2D08-9F9D-2B2F6E272B66}"/>
              </a:ext>
            </a:extLst>
          </p:cNvPr>
          <p:cNvSpPr/>
          <p:nvPr/>
        </p:nvSpPr>
        <p:spPr>
          <a:xfrm>
            <a:off x="4206815" y="4135310"/>
            <a:ext cx="1559063" cy="280514"/>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10BF63BA-C91F-1174-C0EE-217FF2AFD7DB}"/>
              </a:ext>
            </a:extLst>
          </p:cNvPr>
          <p:cNvSpPr/>
          <p:nvPr/>
        </p:nvSpPr>
        <p:spPr>
          <a:xfrm>
            <a:off x="4206815" y="4573260"/>
            <a:ext cx="2245744" cy="280513"/>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137B1DC0-56BB-6081-A0EB-0474E468ADEF}"/>
              </a:ext>
            </a:extLst>
          </p:cNvPr>
          <p:cNvSpPr/>
          <p:nvPr/>
        </p:nvSpPr>
        <p:spPr>
          <a:xfrm>
            <a:off x="7427900" y="4283800"/>
            <a:ext cx="1121158" cy="289459"/>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232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1E18B-180A-3B0F-52B9-1D0977E23A9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728CEB2-F61B-061F-0BBF-BFA6CCB99E5F}"/>
              </a:ext>
            </a:extLst>
          </p:cNvPr>
          <p:cNvSpPr>
            <a:spLocks noGrp="1"/>
          </p:cNvSpPr>
          <p:nvPr>
            <p:ph type="title"/>
          </p:nvPr>
        </p:nvSpPr>
        <p:spPr>
          <a:xfrm>
            <a:off x="838199" y="-168306"/>
            <a:ext cx="10515600" cy="1325563"/>
          </a:xfrm>
        </p:spPr>
        <p:txBody>
          <a:bodyPr>
            <a:normAutofit/>
          </a:bodyPr>
          <a:lstStyle/>
          <a:p>
            <a:pPr algn="ctr"/>
            <a:r>
              <a:rPr lang="en-US" sz="5400"/>
              <a:t>Marking Requirements</a:t>
            </a:r>
          </a:p>
        </p:txBody>
      </p:sp>
      <p:sp>
        <p:nvSpPr>
          <p:cNvPr id="7" name="Slide Number Placeholder 6">
            <a:extLst>
              <a:ext uri="{FF2B5EF4-FFF2-40B4-BE49-F238E27FC236}">
                <a16:creationId xmlns:a16="http://schemas.microsoft.com/office/drawing/2014/main" id="{36E87691-5E37-34AF-BE29-99F047D87D2F}"/>
              </a:ext>
            </a:extLst>
          </p:cNvPr>
          <p:cNvSpPr>
            <a:spLocks noGrp="1"/>
          </p:cNvSpPr>
          <p:nvPr>
            <p:ph type="sldNum" sz="quarter" idx="12"/>
          </p:nvPr>
        </p:nvSpPr>
        <p:spPr/>
        <p:txBody>
          <a:bodyPr/>
          <a:lstStyle/>
          <a:p>
            <a:fld id="{10FE9F58-E944-4E46-9D61-D29AFA3E7B77}" type="slidenum">
              <a:rPr lang="en-US" smtClean="0"/>
              <a:t>68</a:t>
            </a:fld>
            <a:endParaRPr lang="en-US"/>
          </a:p>
        </p:txBody>
      </p:sp>
      <p:sp>
        <p:nvSpPr>
          <p:cNvPr id="9" name="Content Placeholder 4">
            <a:extLst>
              <a:ext uri="{FF2B5EF4-FFF2-40B4-BE49-F238E27FC236}">
                <a16:creationId xmlns:a16="http://schemas.microsoft.com/office/drawing/2014/main" id="{3648511A-9E51-3A28-D75F-75ABD099A3E1}"/>
              </a:ext>
            </a:extLst>
          </p:cNvPr>
          <p:cNvSpPr txBox="1">
            <a:spLocks/>
          </p:cNvSpPr>
          <p:nvPr/>
        </p:nvSpPr>
        <p:spPr>
          <a:xfrm>
            <a:off x="479323" y="2387817"/>
            <a:ext cx="10085172" cy="37669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p>
        </p:txBody>
      </p:sp>
      <p:pic>
        <p:nvPicPr>
          <p:cNvPr id="5122" name="Picture 2" descr="Image preview">
            <a:extLst>
              <a:ext uri="{FF2B5EF4-FFF2-40B4-BE49-F238E27FC236}">
                <a16:creationId xmlns:a16="http://schemas.microsoft.com/office/drawing/2014/main" id="{DB1848E8-E7AA-B461-A9E7-D7D8204BFC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949" b="27308"/>
          <a:stretch/>
        </p:blipFill>
        <p:spPr bwMode="auto">
          <a:xfrm>
            <a:off x="479323" y="1327053"/>
            <a:ext cx="5327333" cy="529697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A737FFAF-7F55-346C-1D83-5200FA8C6049}"/>
              </a:ext>
            </a:extLst>
          </p:cNvPr>
          <p:cNvSpPr/>
          <p:nvPr/>
        </p:nvSpPr>
        <p:spPr>
          <a:xfrm>
            <a:off x="1269507" y="2956733"/>
            <a:ext cx="3329125" cy="32753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A472447-46E2-A803-F525-82C8FCB3AFAB}"/>
              </a:ext>
            </a:extLst>
          </p:cNvPr>
          <p:cNvSpPr txBox="1"/>
          <p:nvPr/>
        </p:nvSpPr>
        <p:spPr>
          <a:xfrm>
            <a:off x="2774585" y="900684"/>
            <a:ext cx="9391778" cy="369332"/>
          </a:xfrm>
          <a:prstGeom prst="rect">
            <a:avLst/>
          </a:prstGeom>
          <a:noFill/>
        </p:spPr>
        <p:txBody>
          <a:bodyPr wrap="square" rtlCol="0">
            <a:spAutoFit/>
          </a:bodyPr>
          <a:lstStyle/>
          <a:p>
            <a:r>
              <a:rPr lang="en-US">
                <a:highlight>
                  <a:srgbClr val="FFFF00"/>
                </a:highlight>
              </a:rPr>
              <a:t>Marking: Marking required on primary and secondary indicators.</a:t>
            </a:r>
          </a:p>
        </p:txBody>
      </p:sp>
      <p:pic>
        <p:nvPicPr>
          <p:cNvPr id="5124" name="Picture 4" descr="Image preview">
            <a:extLst>
              <a:ext uri="{FF2B5EF4-FFF2-40B4-BE49-F238E27FC236}">
                <a16:creationId xmlns:a16="http://schemas.microsoft.com/office/drawing/2014/main" id="{2AA980FC-A901-7BA1-0C44-9424C050C63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8433" y="1327053"/>
            <a:ext cx="5104472" cy="52969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EB872B21-CFB9-30A3-9F01-083B53B58F1D}"/>
              </a:ext>
            </a:extLst>
          </p:cNvPr>
          <p:cNvSpPr/>
          <p:nvPr/>
        </p:nvSpPr>
        <p:spPr>
          <a:xfrm>
            <a:off x="6934940" y="2956733"/>
            <a:ext cx="3771332" cy="57658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744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B9A6E-4A05-5E7C-CDC4-FC6118C151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C9E06B1-F001-8C4E-777F-E2221DB5CF33}"/>
              </a:ext>
            </a:extLst>
          </p:cNvPr>
          <p:cNvSpPr txBox="1"/>
          <p:nvPr/>
        </p:nvSpPr>
        <p:spPr>
          <a:xfrm>
            <a:off x="11421979" y="6326297"/>
            <a:ext cx="770021" cy="369332"/>
          </a:xfrm>
          <a:prstGeom prst="rect">
            <a:avLst/>
          </a:prstGeom>
          <a:noFill/>
        </p:spPr>
        <p:txBody>
          <a:bodyPr wrap="square" lIns="91440" tIns="45720" rIns="91440" bIns="45720" rtlCol="0" anchor="t">
            <a:spAutoFit/>
          </a:bodyPr>
          <a:lstStyle/>
          <a:p>
            <a:r>
              <a:rPr lang="en-US">
                <a:solidFill>
                  <a:srgbClr val="3F873F"/>
                </a:solidFill>
              </a:rPr>
              <a:t>2026</a:t>
            </a:r>
          </a:p>
        </p:txBody>
      </p:sp>
      <p:sp>
        <p:nvSpPr>
          <p:cNvPr id="4" name="Slide Number Placeholder 6">
            <a:extLst>
              <a:ext uri="{FF2B5EF4-FFF2-40B4-BE49-F238E27FC236}">
                <a16:creationId xmlns:a16="http://schemas.microsoft.com/office/drawing/2014/main" id="{A16986A5-FABF-6ACE-281C-3E8F01599507}"/>
              </a:ext>
            </a:extLst>
          </p:cNvPr>
          <p:cNvSpPr txBox="1">
            <a:spLocks/>
          </p:cNvSpPr>
          <p:nvPr/>
        </p:nvSpPr>
        <p:spPr>
          <a:xfrm>
            <a:off x="10923372" y="6356350"/>
            <a:ext cx="4304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5" name="Title 19">
            <a:extLst>
              <a:ext uri="{FF2B5EF4-FFF2-40B4-BE49-F238E27FC236}">
                <a16:creationId xmlns:a16="http://schemas.microsoft.com/office/drawing/2014/main" id="{9B123C0F-ED66-BAE4-DED6-A317D3B63748}"/>
              </a:ext>
            </a:extLst>
          </p:cNvPr>
          <p:cNvSpPr>
            <a:spLocks noGrp="1"/>
          </p:cNvSpPr>
          <p:nvPr>
            <p:ph type="ctrTitle"/>
          </p:nvPr>
        </p:nvSpPr>
        <p:spPr>
          <a:xfrm>
            <a:off x="0" y="4426344"/>
            <a:ext cx="12192000" cy="1649660"/>
          </a:xfrm>
        </p:spPr>
        <p:txBody>
          <a:bodyPr/>
          <a:lstStyle/>
          <a:p>
            <a:r>
              <a:rPr lang="en-US" sz="5400"/>
              <a:t>EPO 1 Indicating and Recording Elements</a:t>
            </a:r>
            <a:endParaRPr lang="en-US" sz="5400" err="1"/>
          </a:p>
        </p:txBody>
      </p:sp>
    </p:spTree>
    <p:extLst>
      <p:ext uri="{BB962C8B-B14F-4D97-AF65-F5344CB8AC3E}">
        <p14:creationId xmlns:p14="http://schemas.microsoft.com/office/powerpoint/2010/main" val="1398458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80229" y="1126620"/>
            <a:ext cx="11831541" cy="4800600"/>
          </a:xfrm>
        </p:spPr>
        <p:txBody>
          <a:bodyPr vert="horz" lIns="91440" tIns="45720" rIns="91440" bIns="45720" rtlCol="0" anchor="t">
            <a:normAutofit/>
          </a:bodyPr>
          <a:lstStyle/>
          <a:p>
            <a:r>
              <a:rPr lang="en-US" sz="2200"/>
              <a:t>Authorizes Servicepersons to remove rejection red seals and tags</a:t>
            </a:r>
            <a:endParaRPr lang="en-US" sz="2200">
              <a:ea typeface="Calibri"/>
              <a:cs typeface="Calibri"/>
            </a:endParaRPr>
          </a:p>
          <a:p>
            <a:r>
              <a:rPr lang="en-US" sz="2200"/>
              <a:t>Place devices into service that have been newly installed or rejected</a:t>
            </a:r>
            <a:endParaRPr lang="en-US" sz="2200">
              <a:ea typeface="Calibri"/>
              <a:cs typeface="Calibri"/>
            </a:endParaRPr>
          </a:p>
          <a:p>
            <a:pPr>
              <a:lnSpc>
                <a:spcPct val="120000"/>
              </a:lnSpc>
              <a:spcBef>
                <a:spcPts val="0"/>
              </a:spcBef>
            </a:pPr>
            <a:r>
              <a:rPr lang="en-US" sz="2200"/>
              <a:t>Service person has in possession and will use all necessary testing equipment and standards; has full knowledge of Arkansas Weight &amp; Measures laws and NIST Handbooks 44 &amp;130 regulations and rules</a:t>
            </a:r>
            <a:endParaRPr lang="en-US" sz="2200">
              <a:ea typeface="Calibri"/>
              <a:cs typeface="Calibri"/>
            </a:endParaRPr>
          </a:p>
          <a:p>
            <a:pPr marL="0" indent="0">
              <a:lnSpc>
                <a:spcPct val="120000"/>
              </a:lnSpc>
              <a:spcBef>
                <a:spcPts val="0"/>
              </a:spcBef>
              <a:buNone/>
            </a:pPr>
            <a:endParaRPr lang="en-US" sz="2200">
              <a:ea typeface="Calibri"/>
              <a:cs typeface="Calibri"/>
            </a:endParaRPr>
          </a:p>
          <a:p>
            <a:pPr>
              <a:lnSpc>
                <a:spcPct val="120000"/>
              </a:lnSpc>
              <a:spcBef>
                <a:spcPts val="0"/>
              </a:spcBef>
            </a:pPr>
            <a:r>
              <a:rPr lang="en-US" sz="2200"/>
              <a:t>Director is authorized to suspend or revoke a certificate of registration for:</a:t>
            </a:r>
            <a:endParaRPr lang="en-US" sz="2200">
              <a:ea typeface="Calibri"/>
              <a:cs typeface="Calibri"/>
            </a:endParaRPr>
          </a:p>
          <a:p>
            <a:pPr marL="0" indent="0">
              <a:lnSpc>
                <a:spcPct val="120000"/>
              </a:lnSpc>
              <a:spcBef>
                <a:spcPts val="0"/>
              </a:spcBef>
              <a:buNone/>
            </a:pPr>
            <a:r>
              <a:rPr lang="en-US" sz="2200">
                <a:ea typeface="Calibri"/>
                <a:cs typeface="Calibri"/>
              </a:rPr>
              <a:t>   -found taking unfair advantage of an owner of a device </a:t>
            </a:r>
          </a:p>
          <a:p>
            <a:pPr marL="457200" lvl="1">
              <a:lnSpc>
                <a:spcPct val="120000"/>
              </a:lnSpc>
              <a:spcBef>
                <a:spcPts val="0"/>
              </a:spcBef>
              <a:buNone/>
            </a:pPr>
            <a:r>
              <a:rPr lang="en-US" sz="2200">
                <a:ea typeface="Calibri"/>
                <a:cs typeface="Calibri"/>
              </a:rPr>
              <a:t>-failure to have test equipment or standards certified. </a:t>
            </a:r>
          </a:p>
          <a:p>
            <a:pPr marL="0" indent="0">
              <a:lnSpc>
                <a:spcPct val="120000"/>
              </a:lnSpc>
              <a:spcBef>
                <a:spcPts val="0"/>
              </a:spcBef>
              <a:buNone/>
            </a:pPr>
            <a:r>
              <a:rPr lang="en-US" sz="2200">
                <a:ea typeface="Calibri"/>
                <a:cs typeface="Calibri"/>
              </a:rPr>
              <a:t>   -failure to use adequate testing equipment</a:t>
            </a:r>
          </a:p>
          <a:p>
            <a:pPr marL="0" indent="0">
              <a:lnSpc>
                <a:spcPct val="120000"/>
              </a:lnSpc>
              <a:spcBef>
                <a:spcPts val="0"/>
              </a:spcBef>
              <a:buNone/>
            </a:pPr>
            <a:r>
              <a:rPr lang="en-US" sz="2200">
                <a:ea typeface="Calibri"/>
                <a:cs typeface="Calibri"/>
              </a:rPr>
              <a:t>   -failure to adjust commercial devices to comply with NIST Handbook 44 following a service or repair</a:t>
            </a:r>
          </a:p>
          <a:p>
            <a:pPr marL="0" indent="0">
              <a:lnSpc>
                <a:spcPct val="120000"/>
              </a:lnSpc>
              <a:spcBef>
                <a:spcPts val="0"/>
              </a:spcBef>
              <a:buNone/>
            </a:pPr>
            <a:r>
              <a:rPr lang="en-US" sz="2200">
                <a:ea typeface="Calibri"/>
                <a:cs typeface="Calibri"/>
              </a:rPr>
              <a:t>   -Repeated Offenses</a:t>
            </a:r>
            <a:endParaRPr lang="en-US" sz="2200"/>
          </a:p>
        </p:txBody>
      </p:sp>
      <p:sp>
        <p:nvSpPr>
          <p:cNvPr id="7" name="Slide Number Placeholder 6"/>
          <p:cNvSpPr>
            <a:spLocks noGrp="1"/>
          </p:cNvSpPr>
          <p:nvPr>
            <p:ph type="sldNum" sz="quarter" idx="12"/>
          </p:nvPr>
        </p:nvSpPr>
        <p:spPr/>
        <p:txBody>
          <a:bodyPr/>
          <a:lstStyle/>
          <a:p>
            <a:fld id="{10FE9F58-E944-4E46-9D61-D29AFA3E7B77}" type="slidenum">
              <a:rPr lang="en-US" smtClean="0"/>
              <a:t>7</a:t>
            </a:fld>
            <a:endParaRPr lang="en-US"/>
          </a:p>
        </p:txBody>
      </p:sp>
      <p:sp>
        <p:nvSpPr>
          <p:cNvPr id="8" name="Title 7">
            <a:extLst>
              <a:ext uri="{FF2B5EF4-FFF2-40B4-BE49-F238E27FC236}">
                <a16:creationId xmlns:a16="http://schemas.microsoft.com/office/drawing/2014/main" id="{F72F31BD-B427-46F0-9260-DCD73DEEEA99}"/>
              </a:ext>
            </a:extLst>
          </p:cNvPr>
          <p:cNvSpPr txBox="1">
            <a:spLocks noGrp="1"/>
          </p:cNvSpPr>
          <p:nvPr>
            <p:ph type="title"/>
          </p:nvPr>
        </p:nvSpPr>
        <p:spPr>
          <a:xfrm>
            <a:off x="838200" y="136525"/>
            <a:ext cx="10515600" cy="840230"/>
          </a:xfrm>
          <a:prstGeom prst="rect">
            <a:avLst/>
          </a:prstGeom>
          <a:noFill/>
        </p:spPr>
        <p:txBody>
          <a:bodyPr wrap="square" rtlCol="0">
            <a:spAutoFit/>
          </a:bodyPr>
          <a:lstStyle/>
          <a:p>
            <a:pPr algn="ctr"/>
            <a:r>
              <a:rPr lang="en-US" sz="5400" b="1">
                <a:cs typeface="Times New Roman" panose="02020603050405020304" pitchFamily="18" charset="0"/>
              </a:rPr>
              <a:t>Voluntary Registration </a:t>
            </a:r>
          </a:p>
        </p:txBody>
      </p:sp>
      <p:sp>
        <p:nvSpPr>
          <p:cNvPr id="2" name="Footer Placeholder 3">
            <a:extLst>
              <a:ext uri="{FF2B5EF4-FFF2-40B4-BE49-F238E27FC236}">
                <a16:creationId xmlns:a16="http://schemas.microsoft.com/office/drawing/2014/main" id="{1240070A-9C29-66BF-0AAC-B0ADFB8866EE}"/>
              </a:ext>
            </a:extLst>
          </p:cNvPr>
          <p:cNvSpPr>
            <a:spLocks noGrp="1"/>
          </p:cNvSpPr>
          <p:nvPr>
            <p:ph type="ftr" sz="quarter" idx="11"/>
          </p:nvPr>
        </p:nvSpPr>
        <p:spPr>
          <a:xfrm>
            <a:off x="1373659" y="6356350"/>
            <a:ext cx="9513729" cy="365125"/>
          </a:xfrm>
        </p:spPr>
        <p:txBody>
          <a:bodyPr/>
          <a:lstStyle/>
          <a:p>
            <a:r>
              <a:rPr lang="en-US" dirty="0">
                <a:ea typeface="+mn-lt"/>
                <a:cs typeface="+mn-lt"/>
                <a:hlinkClick r:id="rId2"/>
              </a:rPr>
              <a:t>NIST Handbook 130 - Current Edition | NIST</a:t>
            </a:r>
            <a:endParaRPr lang="en-US"/>
          </a:p>
        </p:txBody>
      </p:sp>
    </p:spTree>
    <p:extLst>
      <p:ext uri="{BB962C8B-B14F-4D97-AF65-F5344CB8AC3E}">
        <p14:creationId xmlns:p14="http://schemas.microsoft.com/office/powerpoint/2010/main" val="1288168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73660" y="6356350"/>
            <a:ext cx="9621328" cy="480143"/>
          </a:xfrm>
        </p:spPr>
        <p:txBody>
          <a:bodyPr/>
          <a:lstStyle/>
          <a:p>
            <a:r>
              <a:rPr lang="en-US" dirty="0">
                <a:hlinkClick r:id="rId3"/>
              </a:rPr>
              <a:t>NIST Handbook 44 - Current Edition | NIST</a:t>
            </a:r>
            <a:endParaRPr lang="en-US"/>
          </a:p>
        </p:txBody>
      </p:sp>
      <p:sp>
        <p:nvSpPr>
          <p:cNvPr id="2" name="Title 1">
            <a:extLst>
              <a:ext uri="{FF2B5EF4-FFF2-40B4-BE49-F238E27FC236}">
                <a16:creationId xmlns:a16="http://schemas.microsoft.com/office/drawing/2014/main" id="{CD8FC890-867F-42A2-9379-8635AADA2884}"/>
              </a:ext>
            </a:extLst>
          </p:cNvPr>
          <p:cNvSpPr>
            <a:spLocks noGrp="1"/>
          </p:cNvSpPr>
          <p:nvPr>
            <p:ph type="title" idx="4294967295"/>
          </p:nvPr>
        </p:nvSpPr>
        <p:spPr>
          <a:xfrm>
            <a:off x="848264" y="-4733"/>
            <a:ext cx="10515600" cy="1325563"/>
          </a:xfrm>
        </p:spPr>
        <p:txBody>
          <a:bodyPr>
            <a:normAutofit/>
          </a:bodyPr>
          <a:lstStyle/>
          <a:p>
            <a:pPr algn="ctr"/>
            <a:r>
              <a:rPr lang="en-US" sz="5400"/>
              <a:t>Value of Scale Division</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4294967295"/>
          </p:nvPr>
        </p:nvSpPr>
        <p:spPr>
          <a:xfrm>
            <a:off x="732107" y="1453941"/>
            <a:ext cx="10741025" cy="4899025"/>
          </a:xfrm>
        </p:spPr>
        <p:txBody>
          <a:bodyPr vert="horz" lIns="91440" tIns="45720" rIns="91440" bIns="45720" rtlCol="0" anchor="t">
            <a:noAutofit/>
          </a:bodyPr>
          <a:lstStyle/>
          <a:p>
            <a:pPr marL="469265" indent="-457200">
              <a:lnSpc>
                <a:spcPct val="100000"/>
              </a:lnSpc>
              <a:tabLst>
                <a:tab pos="299085" algn="l"/>
                <a:tab pos="299720" algn="l"/>
              </a:tabLst>
            </a:pPr>
            <a:r>
              <a:rPr lang="en-US" b="1"/>
              <a:t>S.1.2. Value of Scale Division Units </a:t>
            </a:r>
            <a:r>
              <a:rPr lang="en-US"/>
              <a:t>- Except for batching scales and weighing systems used exclusively for weighing in predetermined amounts, the value of a scale division “d” expressed in a unit of weight shall be equal to: </a:t>
            </a:r>
          </a:p>
          <a:p>
            <a:pPr marL="469265" lvl="1" indent="0">
              <a:lnSpc>
                <a:spcPct val="100000"/>
              </a:lnSpc>
              <a:buNone/>
              <a:tabLst>
                <a:tab pos="299085" algn="l"/>
                <a:tab pos="299720" algn="l"/>
              </a:tabLst>
            </a:pPr>
            <a:r>
              <a:rPr lang="en-US" sz="2000"/>
              <a:t>            (a) 1, 2, or 5; or </a:t>
            </a:r>
          </a:p>
          <a:p>
            <a:pPr marL="469265" lvl="1" indent="0">
              <a:lnSpc>
                <a:spcPct val="100000"/>
              </a:lnSpc>
              <a:buNone/>
              <a:tabLst>
                <a:tab pos="299085" algn="l"/>
                <a:tab pos="299720" algn="l"/>
              </a:tabLst>
            </a:pPr>
            <a:r>
              <a:rPr lang="en-US" sz="2000"/>
              <a:t>            (b) a decimal multiple or submultiple of 1, 2, or 5; or Examples: scale divisions may be 10, 20, 50, 100; or 0.01, 0.02, 0.05; or 0.1, 0.2, 0.5, etc. </a:t>
            </a:r>
          </a:p>
          <a:p>
            <a:pPr marL="469265" lvl="1" indent="0">
              <a:lnSpc>
                <a:spcPct val="100000"/>
              </a:lnSpc>
              <a:buNone/>
              <a:tabLst>
                <a:tab pos="299085" algn="l"/>
                <a:tab pos="299720" algn="l"/>
              </a:tabLst>
            </a:pPr>
            <a:r>
              <a:rPr lang="en-US" sz="2000"/>
              <a:t>             (c)a binary submultiple of a specific unit of weight. Examples: scale divisions may be ½, ¼, 1 /8, 1 /16, etc. </a:t>
            </a:r>
          </a:p>
          <a:p>
            <a:pPr marL="469265" lvl="1" indent="0">
              <a:lnSpc>
                <a:spcPct val="100000"/>
              </a:lnSpc>
              <a:buNone/>
              <a:tabLst>
                <a:tab pos="299085" algn="l"/>
                <a:tab pos="299720" algn="l"/>
              </a:tabLst>
            </a:pPr>
            <a:r>
              <a:rPr lang="en-US" sz="2000"/>
              <a:t>[Nonretroactive as of January 1, 1986]</a:t>
            </a:r>
            <a:r>
              <a:rPr lang="en-US" sz="2000" spc="-5">
                <a:cs typeface="Arial"/>
              </a:rPr>
              <a:t> </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4294967295"/>
          </p:nvPr>
        </p:nvSpPr>
        <p:spPr>
          <a:xfrm>
            <a:off x="0" y="0"/>
            <a:ext cx="0" cy="0"/>
          </a:xfrm>
        </p:spPr>
        <p:txBody>
          <a:bodyPr/>
          <a:lstStyle/>
          <a:p>
            <a:fld id="{10FE9F58-E944-4E46-9D61-D29AFA3E7B77}" type="slidenum">
              <a:rPr lang="en-US" smtClean="0"/>
              <a:t>70</a:t>
            </a:fld>
            <a:endParaRPr lang="en-US"/>
          </a:p>
        </p:txBody>
      </p:sp>
    </p:spTree>
    <p:extLst>
      <p:ext uri="{BB962C8B-B14F-4D97-AF65-F5344CB8AC3E}">
        <p14:creationId xmlns:p14="http://schemas.microsoft.com/office/powerpoint/2010/main" val="10963411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263890"/>
            <a:ext cx="10515600" cy="1325563"/>
          </a:xfrm>
        </p:spPr>
        <p:txBody>
          <a:bodyPr>
            <a:normAutofit/>
          </a:bodyPr>
          <a:lstStyle/>
          <a:p>
            <a:pPr algn="ctr"/>
            <a:r>
              <a:rPr lang="en-US" sz="5400"/>
              <a:t>Value of Tare Division</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1"/>
          </p:nvPr>
        </p:nvSpPr>
        <p:spPr>
          <a:xfrm>
            <a:off x="345058" y="979410"/>
            <a:ext cx="11395494" cy="4886552"/>
          </a:xfrm>
        </p:spPr>
        <p:txBody>
          <a:bodyPr vert="horz" lIns="91440" tIns="45720" rIns="91440" bIns="45720" rtlCol="0" anchor="t">
            <a:noAutofit/>
          </a:bodyPr>
          <a:lstStyle/>
          <a:p>
            <a:pPr marL="469265" indent="-457200">
              <a:lnSpc>
                <a:spcPct val="100000"/>
              </a:lnSpc>
              <a:tabLst>
                <a:tab pos="299085" algn="l"/>
                <a:tab pos="299720" algn="l"/>
              </a:tabLst>
            </a:pPr>
            <a:r>
              <a:rPr lang="en-US" b="1"/>
              <a:t>S.2.3. Tare. </a:t>
            </a:r>
            <a:r>
              <a:rPr lang="en-US"/>
              <a:t>– On any scale (except a monorail scale equipped with digital indications and multi-interval scales or multiple range scales when the value of tare is determined in a lower weighing range or weighing segment), the </a:t>
            </a:r>
            <a:r>
              <a:rPr lang="en-US">
                <a:highlight>
                  <a:srgbClr val="FFFF00"/>
                </a:highlight>
              </a:rPr>
              <a:t>value of the tare division shall be equal to the value of the scale division</a:t>
            </a:r>
            <a:r>
              <a:rPr lang="en-US"/>
              <a:t>.* The tare mechanism </a:t>
            </a:r>
            <a:r>
              <a:rPr lang="en-US" b="1" i="1"/>
              <a:t>shall operate only in a backward direction</a:t>
            </a:r>
            <a:r>
              <a:rPr lang="en-US"/>
              <a:t> (that is, in a direction of under-registration) with respect to the zero-load balance condition of the scale. A device designed to automatically clear any tare value shall also be designed to prevent the automatic clearing of tare until a complete transaction has been indicated. * [*Nonretroactive as of January 1, 1983] (Amended 1985 and 2008) </a:t>
            </a:r>
            <a:endParaRPr lang="en-US" sz="2000" spc="-5">
              <a:cs typeface="Arial"/>
            </a:endParaRP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71</a:t>
            </a:fld>
            <a:endParaRPr lang="en-US"/>
          </a:p>
        </p:txBody>
      </p:sp>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73659" y="6356350"/>
            <a:ext cx="9736599" cy="365125"/>
          </a:xfrm>
        </p:spPr>
        <p:txBody>
          <a:bodyPr/>
          <a:lstStyle/>
          <a:p>
            <a:r>
              <a:rPr lang="en-US" dirty="0">
                <a:hlinkClick r:id="rId3"/>
              </a:rPr>
              <a:t>NIST Handbook 44 - Current Edition | NIST</a:t>
            </a:r>
            <a:endParaRPr lang="en-US"/>
          </a:p>
        </p:txBody>
      </p:sp>
    </p:spTree>
    <p:extLst>
      <p:ext uri="{BB962C8B-B14F-4D97-AF65-F5344CB8AC3E}">
        <p14:creationId xmlns:p14="http://schemas.microsoft.com/office/powerpoint/2010/main" val="33854806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E5C2E-33DF-7B00-BCB0-5405C890303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A256B52-CA7F-2E50-8A39-B74C41AFD3C0}"/>
              </a:ext>
            </a:extLst>
          </p:cNvPr>
          <p:cNvSpPr txBox="1"/>
          <p:nvPr/>
        </p:nvSpPr>
        <p:spPr>
          <a:xfrm>
            <a:off x="11421979" y="6326297"/>
            <a:ext cx="770021" cy="369332"/>
          </a:xfrm>
          <a:prstGeom prst="rect">
            <a:avLst/>
          </a:prstGeom>
          <a:noFill/>
        </p:spPr>
        <p:txBody>
          <a:bodyPr wrap="square" lIns="91440" tIns="45720" rIns="91440" bIns="45720" rtlCol="0" anchor="t">
            <a:spAutoFit/>
          </a:bodyPr>
          <a:lstStyle/>
          <a:p>
            <a:r>
              <a:rPr lang="en-US">
                <a:solidFill>
                  <a:srgbClr val="3F873F"/>
                </a:solidFill>
              </a:rPr>
              <a:t>2026</a:t>
            </a:r>
          </a:p>
        </p:txBody>
      </p:sp>
      <p:sp>
        <p:nvSpPr>
          <p:cNvPr id="4" name="Slide Number Placeholder 6">
            <a:extLst>
              <a:ext uri="{FF2B5EF4-FFF2-40B4-BE49-F238E27FC236}">
                <a16:creationId xmlns:a16="http://schemas.microsoft.com/office/drawing/2014/main" id="{D0CCE0D1-447D-DCFA-ACF8-F8BA3AE1CBA4}"/>
              </a:ext>
            </a:extLst>
          </p:cNvPr>
          <p:cNvSpPr txBox="1">
            <a:spLocks/>
          </p:cNvSpPr>
          <p:nvPr/>
        </p:nvSpPr>
        <p:spPr>
          <a:xfrm>
            <a:off x="10923372" y="6356350"/>
            <a:ext cx="4304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5" name="Title 19">
            <a:extLst>
              <a:ext uri="{FF2B5EF4-FFF2-40B4-BE49-F238E27FC236}">
                <a16:creationId xmlns:a16="http://schemas.microsoft.com/office/drawing/2014/main" id="{7357C6D8-5FCA-F9EE-94BB-D0C8653B8D1D}"/>
              </a:ext>
            </a:extLst>
          </p:cNvPr>
          <p:cNvSpPr>
            <a:spLocks noGrp="1"/>
          </p:cNvSpPr>
          <p:nvPr>
            <p:ph type="ctrTitle"/>
          </p:nvPr>
        </p:nvSpPr>
        <p:spPr>
          <a:xfrm>
            <a:off x="0" y="4426344"/>
            <a:ext cx="12192000" cy="1649660"/>
          </a:xfrm>
        </p:spPr>
        <p:txBody>
          <a:bodyPr/>
          <a:lstStyle/>
          <a:p>
            <a:r>
              <a:rPr lang="en-US" sz="5400"/>
              <a:t>EPO 1 Pretest Determinations</a:t>
            </a:r>
            <a:endParaRPr lang="en-US" sz="5400" err="1"/>
          </a:p>
        </p:txBody>
      </p:sp>
    </p:spTree>
    <p:extLst>
      <p:ext uri="{BB962C8B-B14F-4D97-AF65-F5344CB8AC3E}">
        <p14:creationId xmlns:p14="http://schemas.microsoft.com/office/powerpoint/2010/main" val="34638238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E7E37-1A26-B1EC-B239-2576D5A7ED10}"/>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15B8ADBD-537F-19D7-F311-A87D9CC3E5D3}"/>
              </a:ext>
            </a:extLst>
          </p:cNvPr>
          <p:cNvSpPr>
            <a:spLocks noGrp="1"/>
          </p:cNvSpPr>
          <p:nvPr>
            <p:ph type="ftr" sz="quarter" idx="11"/>
          </p:nvPr>
        </p:nvSpPr>
        <p:spPr>
          <a:xfrm>
            <a:off x="1320744" y="6356350"/>
            <a:ext cx="9533466" cy="365125"/>
          </a:xfrm>
        </p:spPr>
        <p:txBody>
          <a:bodyPr/>
          <a:lstStyle/>
          <a:p>
            <a:r>
              <a:rPr lang="en-US">
                <a:ea typeface="+mn-lt"/>
                <a:cs typeface="+mn-lt"/>
                <a:hlinkClick r:id="rId3"/>
              </a:rPr>
              <a:t>NIST Handbook 44 - Current Edition | NIST</a:t>
            </a:r>
          </a:p>
        </p:txBody>
      </p:sp>
      <p:sp>
        <p:nvSpPr>
          <p:cNvPr id="3" name="Content Placeholder 2">
            <a:extLst>
              <a:ext uri="{FF2B5EF4-FFF2-40B4-BE49-F238E27FC236}">
                <a16:creationId xmlns:a16="http://schemas.microsoft.com/office/drawing/2014/main" id="{03BD36A9-258E-BDB7-8DA5-173A3F12E131}"/>
              </a:ext>
            </a:extLst>
          </p:cNvPr>
          <p:cNvSpPr>
            <a:spLocks noGrp="1"/>
          </p:cNvSpPr>
          <p:nvPr>
            <p:ph idx="4294967295"/>
          </p:nvPr>
        </p:nvSpPr>
        <p:spPr>
          <a:xfrm>
            <a:off x="225425" y="762530"/>
            <a:ext cx="11680825" cy="5210174"/>
          </a:xfrm>
        </p:spPr>
        <p:txBody>
          <a:bodyPr vert="horz" lIns="91440" tIns="45720" rIns="91440" bIns="45720" rtlCol="0" anchor="t">
            <a:noAutofit/>
          </a:bodyPr>
          <a:lstStyle/>
          <a:p>
            <a:pPr marL="12700" indent="0" algn="ctr">
              <a:lnSpc>
                <a:spcPct val="100000"/>
              </a:lnSpc>
              <a:spcBef>
                <a:spcPts val="735"/>
              </a:spcBef>
              <a:buSzPct val="94230"/>
              <a:buNone/>
              <a:tabLst>
                <a:tab pos="287020" algn="l"/>
              </a:tabLst>
            </a:pPr>
            <a:r>
              <a:rPr lang="en-US" sz="2400" b="1">
                <a:ea typeface="Calibri"/>
                <a:cs typeface="Arial"/>
              </a:rPr>
              <a:t>To prepare for testing, determine what tolerance is applicable to the device. </a:t>
            </a:r>
            <a:endParaRPr lang="en-US" sz="2400">
              <a:ea typeface="Calibri"/>
              <a:cs typeface="Calibri"/>
            </a:endParaRPr>
          </a:p>
          <a:p>
            <a:pPr marL="12700" indent="0" algn="ctr">
              <a:lnSpc>
                <a:spcPct val="100000"/>
              </a:lnSpc>
              <a:spcBef>
                <a:spcPts val="735"/>
              </a:spcBef>
              <a:buNone/>
              <a:tabLst>
                <a:tab pos="287020" algn="l"/>
              </a:tabLst>
            </a:pPr>
            <a:r>
              <a:rPr lang="en-US" sz="2400" b="1">
                <a:ea typeface="Calibri"/>
                <a:cs typeface="Calibri"/>
              </a:rPr>
              <a:t>1.10. General Code, G-T. Tolerances</a:t>
            </a:r>
            <a:endParaRPr lang="en-US" sz="2400">
              <a:ea typeface="Calibri"/>
              <a:cs typeface="Calibri"/>
            </a:endParaRPr>
          </a:p>
          <a:p>
            <a:pPr marL="12700" indent="0">
              <a:lnSpc>
                <a:spcPct val="100000"/>
              </a:lnSpc>
              <a:spcBef>
                <a:spcPts val="735"/>
              </a:spcBef>
              <a:buNone/>
              <a:tabLst>
                <a:tab pos="287020" algn="l"/>
              </a:tabLst>
            </a:pPr>
            <a:endParaRPr lang="en-US" b="1">
              <a:ea typeface="Calibri"/>
              <a:cs typeface="Arial"/>
            </a:endParaRPr>
          </a:p>
        </p:txBody>
      </p:sp>
      <p:sp>
        <p:nvSpPr>
          <p:cNvPr id="5" name="Slide Number Placeholder 4">
            <a:extLst>
              <a:ext uri="{FF2B5EF4-FFF2-40B4-BE49-F238E27FC236}">
                <a16:creationId xmlns:a16="http://schemas.microsoft.com/office/drawing/2014/main" id="{C3B2EB1D-DB9E-E210-C103-5D33FAFCD11B}"/>
              </a:ext>
            </a:extLst>
          </p:cNvPr>
          <p:cNvSpPr>
            <a:spLocks noGrp="1"/>
          </p:cNvSpPr>
          <p:nvPr>
            <p:ph type="sldNum" sz="quarter" idx="4294967295"/>
          </p:nvPr>
        </p:nvSpPr>
        <p:spPr>
          <a:xfrm>
            <a:off x="0" y="0"/>
            <a:ext cx="0" cy="0"/>
          </a:xfrm>
        </p:spPr>
        <p:txBody>
          <a:bodyPr/>
          <a:lstStyle/>
          <a:p>
            <a:fld id="{10FE9F58-E944-4E46-9D61-D29AFA3E7B77}" type="slidenum">
              <a:rPr lang="en-US" smtClean="0"/>
              <a:t>73</a:t>
            </a:fld>
            <a:endParaRPr lang="en-US"/>
          </a:p>
        </p:txBody>
      </p:sp>
      <p:sp>
        <p:nvSpPr>
          <p:cNvPr id="7" name="object 2">
            <a:extLst>
              <a:ext uri="{FF2B5EF4-FFF2-40B4-BE49-F238E27FC236}">
                <a16:creationId xmlns:a16="http://schemas.microsoft.com/office/drawing/2014/main" id="{6CD728ED-9FD3-17D3-B9B4-7205DF53F5BA}"/>
              </a:ext>
            </a:extLst>
          </p:cNvPr>
          <p:cNvSpPr txBox="1">
            <a:spLocks/>
          </p:cNvSpPr>
          <p:nvPr/>
        </p:nvSpPr>
        <p:spPr>
          <a:xfrm>
            <a:off x="1324493" y="178"/>
            <a:ext cx="9535083" cy="766877"/>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pPr marL="12700" algn="ctr">
              <a:lnSpc>
                <a:spcPct val="100000"/>
              </a:lnSpc>
              <a:spcBef>
                <a:spcPts val="100"/>
              </a:spcBef>
            </a:pPr>
            <a:r>
              <a:rPr lang="en-US" sz="4900" spc="-5"/>
              <a:t>Tolerance</a:t>
            </a:r>
            <a:endParaRPr lang="en-US" sz="4900">
              <a:ea typeface="Calibri" panose="020F0502020204030204"/>
              <a:cs typeface="Calibri" panose="020F0502020204030204"/>
            </a:endParaRPr>
          </a:p>
        </p:txBody>
      </p:sp>
      <p:graphicFrame>
        <p:nvGraphicFramePr>
          <p:cNvPr id="2" name="Table 1">
            <a:extLst>
              <a:ext uri="{FF2B5EF4-FFF2-40B4-BE49-F238E27FC236}">
                <a16:creationId xmlns:a16="http://schemas.microsoft.com/office/drawing/2014/main" id="{CB608E61-E5F6-232E-8E62-995067CAC613}"/>
              </a:ext>
            </a:extLst>
          </p:cNvPr>
          <p:cNvGraphicFramePr>
            <a:graphicFrameLocks noGrp="1"/>
          </p:cNvGraphicFramePr>
          <p:nvPr>
            <p:extLst>
              <p:ext uri="{D42A27DB-BD31-4B8C-83A1-F6EECF244321}">
                <p14:modId xmlns:p14="http://schemas.microsoft.com/office/powerpoint/2010/main" val="594874550"/>
              </p:ext>
            </p:extLst>
          </p:nvPr>
        </p:nvGraphicFramePr>
        <p:xfrm>
          <a:off x="222250" y="1820333"/>
          <a:ext cx="11682362" cy="4375572"/>
        </p:xfrm>
        <a:graphic>
          <a:graphicData uri="http://schemas.openxmlformats.org/drawingml/2006/table">
            <a:tbl>
              <a:tblPr firstRow="1" bandRow="1">
                <a:tableStyleId>{5C22544A-7EE6-4342-B048-85BDC9FD1C3A}</a:tableStyleId>
              </a:tblPr>
              <a:tblGrid>
                <a:gridCol w="7725833">
                  <a:extLst>
                    <a:ext uri="{9D8B030D-6E8A-4147-A177-3AD203B41FA5}">
                      <a16:colId xmlns:a16="http://schemas.microsoft.com/office/drawing/2014/main" val="1545816690"/>
                    </a:ext>
                  </a:extLst>
                </a:gridCol>
                <a:gridCol w="3956529">
                  <a:extLst>
                    <a:ext uri="{9D8B030D-6E8A-4147-A177-3AD203B41FA5}">
                      <a16:colId xmlns:a16="http://schemas.microsoft.com/office/drawing/2014/main" val="4269802643"/>
                    </a:ext>
                  </a:extLst>
                </a:gridCol>
              </a:tblGrid>
              <a:tr h="793749">
                <a:tc>
                  <a:txBody>
                    <a:bodyPr/>
                    <a:lstStyle/>
                    <a:p>
                      <a:pPr algn="ctr"/>
                      <a:r>
                        <a:rPr lang="en-US" sz="2000">
                          <a:solidFill>
                            <a:schemeClr val="tx1"/>
                          </a:solidFill>
                        </a:rPr>
                        <a:t>Acceptance Tolerance</a:t>
                      </a:r>
                    </a:p>
                    <a:p>
                      <a:pPr lvl="0" algn="ctr">
                        <a:buNone/>
                      </a:pPr>
                      <a:r>
                        <a:rPr lang="en-US" sz="1800">
                          <a:solidFill>
                            <a:schemeClr val="tx1"/>
                          </a:solidFill>
                        </a:rPr>
                        <a:t>G-T.1. </a:t>
                      </a:r>
                      <a:r>
                        <a:rPr lang="en-US" sz="1800" b="1" i="0" u="none" strike="noStrike" noProof="0">
                          <a:solidFill>
                            <a:srgbClr val="000000"/>
                          </a:solidFill>
                          <a:latin typeface="Calibri"/>
                          <a:ea typeface="Calibri"/>
                          <a:cs typeface="Calibri"/>
                        </a:rPr>
                        <a:t>These tolerances shall apply to equipment;</a:t>
                      </a:r>
                    </a:p>
                  </a:txBody>
                  <a:tcPr/>
                </a:tc>
                <a:tc>
                  <a:txBody>
                    <a:bodyPr/>
                    <a:lstStyle/>
                    <a:p>
                      <a:pPr algn="ctr"/>
                      <a:r>
                        <a:rPr lang="en-US" sz="2000">
                          <a:solidFill>
                            <a:schemeClr val="tx1"/>
                          </a:solidFill>
                        </a:rPr>
                        <a:t>Maintenance Tolerance </a:t>
                      </a:r>
                    </a:p>
                    <a:p>
                      <a:pPr lvl="0" algn="ctr">
                        <a:buNone/>
                      </a:pPr>
                      <a:r>
                        <a:rPr lang="en-US">
                          <a:solidFill>
                            <a:schemeClr val="tx1"/>
                          </a:solidFill>
                        </a:rPr>
                        <a:t>G-T.2.</a:t>
                      </a:r>
                    </a:p>
                  </a:txBody>
                  <a:tcPr/>
                </a:tc>
                <a:extLst>
                  <a:ext uri="{0D108BD9-81ED-4DB2-BD59-A6C34878D82A}">
                    <a16:rowId xmlns:a16="http://schemas.microsoft.com/office/drawing/2014/main" val="2274281489"/>
                  </a:ext>
                </a:extLst>
              </a:tr>
              <a:tr h="370840">
                <a:tc>
                  <a:txBody>
                    <a:bodyPr/>
                    <a:lstStyle/>
                    <a:p>
                      <a:pPr lvl="0">
                        <a:buNone/>
                      </a:pPr>
                      <a:r>
                        <a:rPr lang="en-US" sz="1800" b="0" i="0" u="none" strike="noStrike" noProof="0">
                          <a:solidFill>
                            <a:srgbClr val="000000"/>
                          </a:solidFill>
                          <a:latin typeface="Calibri"/>
                          <a:ea typeface="Calibri"/>
                          <a:cs typeface="Calibri"/>
                        </a:rPr>
                        <a:t>To be put into commercial use for the first time</a:t>
                      </a:r>
                      <a:endParaRPr lang="en-US"/>
                    </a:p>
                  </a:txBody>
                  <a:tcPr/>
                </a:tc>
                <a:tc rowSpan="6">
                  <a:txBody>
                    <a:bodyPr/>
                    <a:lstStyle/>
                    <a:p>
                      <a:pPr lvl="0">
                        <a:buNone/>
                      </a:pPr>
                      <a:r>
                        <a:rPr lang="en-US" sz="1800" b="0" i="0" u="none" strike="noStrike" noProof="0">
                          <a:solidFill>
                            <a:srgbClr val="000000"/>
                          </a:solidFill>
                          <a:latin typeface="Calibri"/>
                          <a:ea typeface="Calibri"/>
                          <a:cs typeface="Calibri"/>
                        </a:rPr>
                        <a:t>These tolerances shall apply to equipment in use, except as provided in G-T.1. Acceptance Tolerances</a:t>
                      </a:r>
                      <a:endParaRPr lang="en-US" sz="1800"/>
                    </a:p>
                  </a:txBody>
                  <a:tcPr/>
                </a:tc>
                <a:extLst>
                  <a:ext uri="{0D108BD9-81ED-4DB2-BD59-A6C34878D82A}">
                    <a16:rowId xmlns:a16="http://schemas.microsoft.com/office/drawing/2014/main" val="281889326"/>
                  </a:ext>
                </a:extLst>
              </a:tr>
              <a:tr h="370840">
                <a:tc>
                  <a:txBody>
                    <a:bodyPr/>
                    <a:lstStyle/>
                    <a:p>
                      <a:pPr lvl="0">
                        <a:buNone/>
                      </a:pPr>
                      <a:r>
                        <a:rPr lang="en-US" sz="1800" b="0" i="0" u="none" strike="noStrike" noProof="0">
                          <a:solidFill>
                            <a:srgbClr val="000000"/>
                          </a:solidFill>
                          <a:latin typeface="Calibri"/>
                          <a:ea typeface="Calibri"/>
                          <a:cs typeface="Calibri"/>
                        </a:rPr>
                        <a:t>That has been placed in commercial service within the preceding </a:t>
                      </a:r>
                      <a:endParaRPr lang="en-US"/>
                    </a:p>
                    <a:p>
                      <a:pPr lvl="0">
                        <a:buNone/>
                      </a:pPr>
                      <a:r>
                        <a:rPr lang="en-US" sz="1800" b="0" i="0" u="none" strike="noStrike" noProof="0">
                          <a:solidFill>
                            <a:srgbClr val="000000"/>
                          </a:solidFill>
                          <a:latin typeface="Calibri"/>
                          <a:ea typeface="Calibri"/>
                          <a:cs typeface="Calibri"/>
                        </a:rPr>
                        <a:t>30 days and is being officially tested for the first time</a:t>
                      </a:r>
                      <a:endParaRPr lang="en-US"/>
                    </a:p>
                  </a:txBody>
                  <a:tcPr/>
                </a:tc>
                <a:tc vMerge="1">
                  <a:txBody>
                    <a:bodyPr/>
                    <a:lstStyle/>
                    <a:p>
                      <a:endParaRPr lang="en-US"/>
                    </a:p>
                  </a:txBody>
                  <a:tcPr/>
                </a:tc>
                <a:extLst>
                  <a:ext uri="{0D108BD9-81ED-4DB2-BD59-A6C34878D82A}">
                    <a16:rowId xmlns:a16="http://schemas.microsoft.com/office/drawing/2014/main" val="2365444817"/>
                  </a:ext>
                </a:extLst>
              </a:tr>
              <a:tr h="370840">
                <a:tc>
                  <a:txBody>
                    <a:bodyPr/>
                    <a:lstStyle/>
                    <a:p>
                      <a:pPr lvl="0">
                        <a:buNone/>
                      </a:pPr>
                      <a:r>
                        <a:rPr lang="en-US" sz="1800" b="0" i="0" u="none" strike="noStrike" noProof="0">
                          <a:solidFill>
                            <a:srgbClr val="000000"/>
                          </a:solidFill>
                          <a:latin typeface="Calibri"/>
                          <a:ea typeface="Calibri"/>
                          <a:cs typeface="Calibri"/>
                        </a:rPr>
                        <a:t>That has been returned to commercial service following official </a:t>
                      </a:r>
                      <a:endParaRPr lang="en-US"/>
                    </a:p>
                    <a:p>
                      <a:pPr lvl="0">
                        <a:buNone/>
                      </a:pPr>
                      <a:r>
                        <a:rPr lang="en-US" sz="1800" b="0" i="0" u="none" strike="noStrike" noProof="0">
                          <a:solidFill>
                            <a:srgbClr val="000000"/>
                          </a:solidFill>
                          <a:latin typeface="Calibri"/>
                          <a:ea typeface="Calibri"/>
                          <a:cs typeface="Calibri"/>
                        </a:rPr>
                        <a:t>rejection for failure to conform to performance requirements and </a:t>
                      </a:r>
                      <a:endParaRPr lang="en-US"/>
                    </a:p>
                    <a:p>
                      <a:pPr lvl="0">
                        <a:buNone/>
                      </a:pPr>
                      <a:r>
                        <a:rPr lang="en-US" sz="1800" b="0" i="0" u="none" strike="noStrike" noProof="0">
                          <a:solidFill>
                            <a:srgbClr val="000000"/>
                          </a:solidFill>
                          <a:latin typeface="Calibri"/>
                          <a:ea typeface="Calibri"/>
                          <a:cs typeface="Calibri"/>
                        </a:rPr>
                        <a:t>is being officially tested for the first time within 30 days after corrective service</a:t>
                      </a:r>
                      <a:endParaRPr lang="en-US"/>
                    </a:p>
                  </a:txBody>
                  <a:tcPr/>
                </a:tc>
                <a:tc vMerge="1">
                  <a:txBody>
                    <a:bodyPr/>
                    <a:lstStyle/>
                    <a:p>
                      <a:endParaRPr lang="en-US"/>
                    </a:p>
                  </a:txBody>
                  <a:tcPr/>
                </a:tc>
                <a:extLst>
                  <a:ext uri="{0D108BD9-81ED-4DB2-BD59-A6C34878D82A}">
                    <a16:rowId xmlns:a16="http://schemas.microsoft.com/office/drawing/2014/main" val="2790868607"/>
                  </a:ext>
                </a:extLst>
              </a:tr>
              <a:tr h="645583">
                <a:tc>
                  <a:txBody>
                    <a:bodyPr/>
                    <a:lstStyle/>
                    <a:p>
                      <a:pPr lvl="0">
                        <a:buNone/>
                      </a:pPr>
                      <a:r>
                        <a:rPr lang="en-US" sz="1800" b="0" i="0" u="none" strike="noStrike" noProof="0">
                          <a:solidFill>
                            <a:srgbClr val="000000"/>
                          </a:solidFill>
                          <a:latin typeface="Calibri"/>
                          <a:ea typeface="Calibri"/>
                          <a:cs typeface="Calibri"/>
                        </a:rPr>
                        <a:t>Being officially tested for the first time within 30 days after major reconditioning </a:t>
                      </a:r>
                      <a:endParaRPr lang="en-US"/>
                    </a:p>
                    <a:p>
                      <a:pPr lvl="0">
                        <a:buNone/>
                      </a:pPr>
                      <a:r>
                        <a:rPr lang="en-US" sz="1800" b="0" i="0" u="none" strike="noStrike" noProof="0">
                          <a:solidFill>
                            <a:srgbClr val="000000"/>
                          </a:solidFill>
                          <a:latin typeface="Calibri"/>
                          <a:ea typeface="Calibri"/>
                          <a:cs typeface="Calibri"/>
                        </a:rPr>
                        <a:t>or overhaul and</a:t>
                      </a:r>
                      <a:endParaRPr lang="en-US"/>
                    </a:p>
                  </a:txBody>
                  <a:tcPr/>
                </a:tc>
                <a:tc vMerge="1">
                  <a:txBody>
                    <a:bodyPr/>
                    <a:lstStyle/>
                    <a:p>
                      <a:endParaRPr lang="en-US"/>
                    </a:p>
                  </a:txBody>
                  <a:tcPr/>
                </a:tc>
                <a:extLst>
                  <a:ext uri="{0D108BD9-81ED-4DB2-BD59-A6C34878D82A}">
                    <a16:rowId xmlns:a16="http://schemas.microsoft.com/office/drawing/2014/main" val="3050319714"/>
                  </a:ext>
                </a:extLst>
              </a:tr>
              <a:tr h="370840">
                <a:tc>
                  <a:txBody>
                    <a:bodyPr/>
                    <a:lstStyle/>
                    <a:p>
                      <a:pPr lvl="0">
                        <a:buNone/>
                      </a:pPr>
                      <a:r>
                        <a:rPr lang="en-US" sz="1800" b="0" i="0" u="none" strike="noStrike" noProof="0">
                          <a:solidFill>
                            <a:srgbClr val="000000"/>
                          </a:solidFill>
                          <a:latin typeface="Calibri"/>
                          <a:ea typeface="Calibri"/>
                          <a:cs typeface="Calibri"/>
                        </a:rPr>
                        <a:t>Undergoing type evaluation</a:t>
                      </a:r>
                      <a:endParaRPr lang="en-US"/>
                    </a:p>
                  </a:txBody>
                  <a:tcPr/>
                </a:tc>
                <a:tc vMerge="1">
                  <a:txBody>
                    <a:bodyPr/>
                    <a:lstStyle/>
                    <a:p>
                      <a:endParaRPr lang="en-US"/>
                    </a:p>
                  </a:txBody>
                  <a:tcPr/>
                </a:tc>
                <a:extLst>
                  <a:ext uri="{0D108BD9-81ED-4DB2-BD59-A6C34878D82A}">
                    <a16:rowId xmlns:a16="http://schemas.microsoft.com/office/drawing/2014/main" val="2441329435"/>
                  </a:ext>
                </a:extLst>
              </a:tr>
              <a:tr h="370839">
                <a:tc>
                  <a:txBody>
                    <a:bodyPr/>
                    <a:lstStyle/>
                    <a:p>
                      <a:pPr lvl="0">
                        <a:buNone/>
                      </a:pPr>
                      <a:r>
                        <a:rPr lang="en-US" sz="1800" b="0" i="0" u="none" strike="noStrike" noProof="0">
                          <a:solidFill>
                            <a:srgbClr val="000000"/>
                          </a:solidFill>
                          <a:latin typeface="Calibri"/>
                          <a:ea typeface="Calibri"/>
                          <a:cs typeface="Calibri"/>
                        </a:rPr>
                        <a:t>Undergoing Annual Test and within 30 days of the test.</a:t>
                      </a:r>
                    </a:p>
                    <a:p>
                      <a:pPr lvl="0">
                        <a:buNone/>
                      </a:pPr>
                      <a:r>
                        <a:rPr lang="en-US" sz="1800" b="0" i="0" u="none" strike="noStrike" noProof="0">
                          <a:solidFill>
                            <a:srgbClr val="000000"/>
                          </a:solidFill>
                          <a:latin typeface="Calibri"/>
                          <a:ea typeface="Calibri"/>
                          <a:cs typeface="Calibri"/>
                        </a:rPr>
                        <a:t>(Office Policy)</a:t>
                      </a:r>
                    </a:p>
                  </a:txBody>
                  <a:tcPr/>
                </a:tc>
                <a:tc vMerge="1">
                  <a:txBody>
                    <a:bodyPr/>
                    <a:lstStyle/>
                    <a:p>
                      <a:endParaRPr lang="en-US"/>
                    </a:p>
                  </a:txBody>
                  <a:tcPr/>
                </a:tc>
                <a:extLst>
                  <a:ext uri="{0D108BD9-81ED-4DB2-BD59-A6C34878D82A}">
                    <a16:rowId xmlns:a16="http://schemas.microsoft.com/office/drawing/2014/main" val="357271467"/>
                  </a:ext>
                </a:extLst>
              </a:tr>
            </a:tbl>
          </a:graphicData>
        </a:graphic>
      </p:graphicFrame>
    </p:spTree>
    <p:extLst>
      <p:ext uri="{BB962C8B-B14F-4D97-AF65-F5344CB8AC3E}">
        <p14:creationId xmlns:p14="http://schemas.microsoft.com/office/powerpoint/2010/main" val="26402054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C80DA-4A9F-0772-6A10-6395F841D579}"/>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FC2692FE-2FD7-BACA-E682-3FD38D58C68F}"/>
              </a:ext>
            </a:extLst>
          </p:cNvPr>
          <p:cNvSpPr>
            <a:spLocks noGrp="1"/>
          </p:cNvSpPr>
          <p:nvPr>
            <p:ph type="ftr" sz="quarter" idx="11"/>
          </p:nvPr>
        </p:nvSpPr>
        <p:spPr>
          <a:xfrm>
            <a:off x="1320744" y="6356350"/>
            <a:ext cx="9533466" cy="365125"/>
          </a:xfrm>
        </p:spPr>
        <p:txBody>
          <a:bodyPr/>
          <a:lstStyle/>
          <a:p>
            <a:r>
              <a:rPr lang="en-US">
                <a:ea typeface="+mn-lt"/>
                <a:cs typeface="+mn-lt"/>
                <a:hlinkClick r:id="rId3"/>
              </a:rPr>
              <a:t>NIST Handbook 44 - Current Edition | NIST</a:t>
            </a:r>
          </a:p>
        </p:txBody>
      </p:sp>
      <p:sp>
        <p:nvSpPr>
          <p:cNvPr id="3" name="Content Placeholder 2">
            <a:extLst>
              <a:ext uri="{FF2B5EF4-FFF2-40B4-BE49-F238E27FC236}">
                <a16:creationId xmlns:a16="http://schemas.microsoft.com/office/drawing/2014/main" id="{67B8BE09-0B23-821C-5006-379C14DD8D46}"/>
              </a:ext>
            </a:extLst>
          </p:cNvPr>
          <p:cNvSpPr>
            <a:spLocks noGrp="1"/>
          </p:cNvSpPr>
          <p:nvPr>
            <p:ph idx="4294967295"/>
          </p:nvPr>
        </p:nvSpPr>
        <p:spPr>
          <a:xfrm>
            <a:off x="225425" y="762530"/>
            <a:ext cx="11680825" cy="5210174"/>
          </a:xfrm>
        </p:spPr>
        <p:txBody>
          <a:bodyPr vert="horz" lIns="91440" tIns="45720" rIns="91440" bIns="45720" rtlCol="0" anchor="t">
            <a:noAutofit/>
          </a:bodyPr>
          <a:lstStyle/>
          <a:p>
            <a:pPr marL="12700" indent="0" algn="ctr">
              <a:lnSpc>
                <a:spcPct val="100000"/>
              </a:lnSpc>
              <a:spcBef>
                <a:spcPts val="735"/>
              </a:spcBef>
              <a:buSzPct val="94230"/>
              <a:buNone/>
              <a:tabLst>
                <a:tab pos="287020" algn="l"/>
              </a:tabLst>
            </a:pPr>
            <a:r>
              <a:rPr lang="en-US" sz="2400" b="1">
                <a:ea typeface="Calibri"/>
                <a:cs typeface="Arial"/>
              </a:rPr>
              <a:t>Next, find the specific tolerances value that are applied during the test.</a:t>
            </a:r>
            <a:endParaRPr lang="en-US" sz="2400">
              <a:ea typeface="Calibri" panose="020F0502020204030204"/>
              <a:cs typeface="Calibri" panose="020F0502020204030204"/>
            </a:endParaRPr>
          </a:p>
          <a:p>
            <a:pPr marL="12700" indent="0" algn="ctr">
              <a:lnSpc>
                <a:spcPct val="100000"/>
              </a:lnSpc>
              <a:spcBef>
                <a:spcPts val="735"/>
              </a:spcBef>
              <a:buNone/>
              <a:tabLst>
                <a:tab pos="287020" algn="l"/>
              </a:tabLst>
            </a:pPr>
            <a:r>
              <a:rPr lang="en-US" sz="2400" b="1">
                <a:ea typeface="Calibri"/>
                <a:cs typeface="Calibri"/>
              </a:rPr>
              <a:t>2.20. Scales Code, T.N.3. Tolerance Values </a:t>
            </a:r>
            <a:endParaRPr lang="en-US" sz="2400"/>
          </a:p>
          <a:p>
            <a:pPr marL="12700" indent="0">
              <a:lnSpc>
                <a:spcPct val="100000"/>
              </a:lnSpc>
              <a:spcBef>
                <a:spcPts val="735"/>
              </a:spcBef>
              <a:buNone/>
              <a:tabLst>
                <a:tab pos="287020" algn="l"/>
              </a:tabLst>
            </a:pPr>
            <a:endParaRPr lang="en-US" b="1">
              <a:ea typeface="Calibri"/>
              <a:cs typeface="Arial"/>
            </a:endParaRPr>
          </a:p>
        </p:txBody>
      </p:sp>
      <p:sp>
        <p:nvSpPr>
          <p:cNvPr id="5" name="Slide Number Placeholder 4">
            <a:extLst>
              <a:ext uri="{FF2B5EF4-FFF2-40B4-BE49-F238E27FC236}">
                <a16:creationId xmlns:a16="http://schemas.microsoft.com/office/drawing/2014/main" id="{7BDC7D34-F5E6-89F1-8F70-25E2E8117B38}"/>
              </a:ext>
            </a:extLst>
          </p:cNvPr>
          <p:cNvSpPr>
            <a:spLocks noGrp="1"/>
          </p:cNvSpPr>
          <p:nvPr>
            <p:ph type="sldNum" sz="quarter" idx="4294967295"/>
          </p:nvPr>
        </p:nvSpPr>
        <p:spPr>
          <a:xfrm>
            <a:off x="0" y="0"/>
            <a:ext cx="0" cy="0"/>
          </a:xfrm>
        </p:spPr>
        <p:txBody>
          <a:bodyPr/>
          <a:lstStyle/>
          <a:p>
            <a:fld id="{10FE9F58-E944-4E46-9D61-D29AFA3E7B77}" type="slidenum">
              <a:rPr lang="en-US" smtClean="0"/>
              <a:t>74</a:t>
            </a:fld>
            <a:endParaRPr lang="en-US"/>
          </a:p>
        </p:txBody>
      </p:sp>
      <p:sp>
        <p:nvSpPr>
          <p:cNvPr id="7" name="object 2">
            <a:extLst>
              <a:ext uri="{FF2B5EF4-FFF2-40B4-BE49-F238E27FC236}">
                <a16:creationId xmlns:a16="http://schemas.microsoft.com/office/drawing/2014/main" id="{49C4538A-7C88-9850-96DA-686C48F150C0}"/>
              </a:ext>
            </a:extLst>
          </p:cNvPr>
          <p:cNvSpPr txBox="1">
            <a:spLocks/>
          </p:cNvSpPr>
          <p:nvPr/>
        </p:nvSpPr>
        <p:spPr>
          <a:xfrm>
            <a:off x="1324493" y="178"/>
            <a:ext cx="9535083" cy="766877"/>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pPr marL="12700" algn="ctr">
              <a:lnSpc>
                <a:spcPct val="100000"/>
              </a:lnSpc>
              <a:spcBef>
                <a:spcPts val="100"/>
              </a:spcBef>
            </a:pPr>
            <a:r>
              <a:rPr lang="en-US" sz="4900" spc="-5"/>
              <a:t>Tolerance</a:t>
            </a:r>
            <a:endParaRPr lang="en-US" sz="4900">
              <a:ea typeface="Calibri" panose="020F0502020204030204"/>
              <a:cs typeface="Calibri" panose="020F0502020204030204"/>
            </a:endParaRPr>
          </a:p>
        </p:txBody>
      </p:sp>
      <p:graphicFrame>
        <p:nvGraphicFramePr>
          <p:cNvPr id="2" name="Table 1">
            <a:extLst>
              <a:ext uri="{FF2B5EF4-FFF2-40B4-BE49-F238E27FC236}">
                <a16:creationId xmlns:a16="http://schemas.microsoft.com/office/drawing/2014/main" id="{56763834-3E8C-AE56-BF1A-CE1A62095297}"/>
              </a:ext>
            </a:extLst>
          </p:cNvPr>
          <p:cNvGraphicFramePr>
            <a:graphicFrameLocks noGrp="1"/>
          </p:cNvGraphicFramePr>
          <p:nvPr>
            <p:extLst>
              <p:ext uri="{D42A27DB-BD31-4B8C-83A1-F6EECF244321}">
                <p14:modId xmlns:p14="http://schemas.microsoft.com/office/powerpoint/2010/main" val="3344202930"/>
              </p:ext>
            </p:extLst>
          </p:nvPr>
        </p:nvGraphicFramePr>
        <p:xfrm>
          <a:off x="222250" y="1820333"/>
          <a:ext cx="11819943" cy="4098193"/>
        </p:xfrm>
        <a:graphic>
          <a:graphicData uri="http://schemas.openxmlformats.org/drawingml/2006/table">
            <a:tbl>
              <a:tblPr firstRow="1" bandRow="1">
                <a:tableStyleId>{5C22544A-7EE6-4342-B048-85BDC9FD1C3A}</a:tableStyleId>
              </a:tblPr>
              <a:tblGrid>
                <a:gridCol w="3008940">
                  <a:extLst>
                    <a:ext uri="{9D8B030D-6E8A-4147-A177-3AD203B41FA5}">
                      <a16:colId xmlns:a16="http://schemas.microsoft.com/office/drawing/2014/main" val="1545816690"/>
                    </a:ext>
                  </a:extLst>
                </a:gridCol>
                <a:gridCol w="8811003">
                  <a:extLst>
                    <a:ext uri="{9D8B030D-6E8A-4147-A177-3AD203B41FA5}">
                      <a16:colId xmlns:a16="http://schemas.microsoft.com/office/drawing/2014/main" val="4269802643"/>
                    </a:ext>
                  </a:extLst>
                </a:gridCol>
              </a:tblGrid>
              <a:tr h="741679">
                <a:tc>
                  <a:txBody>
                    <a:bodyPr/>
                    <a:lstStyle/>
                    <a:p>
                      <a:pPr algn="ctr"/>
                      <a:r>
                        <a:rPr lang="en-US" sz="2000">
                          <a:solidFill>
                            <a:schemeClr val="tx1"/>
                          </a:solidFill>
                        </a:rPr>
                        <a:t>Acceptance Tolerance</a:t>
                      </a:r>
                    </a:p>
                    <a:p>
                      <a:pPr lvl="0" algn="ctr">
                        <a:buNone/>
                      </a:pPr>
                      <a:r>
                        <a:rPr lang="en-US" sz="1800" b="1" i="0" u="none" strike="noStrike" noProof="0">
                          <a:solidFill>
                            <a:srgbClr val="000000"/>
                          </a:solidFill>
                          <a:latin typeface="Calibri"/>
                          <a:ea typeface="Calibri"/>
                          <a:cs typeface="Calibri"/>
                        </a:rPr>
                        <a:t>T.N.3.2</a:t>
                      </a:r>
                      <a:endParaRPr lang="en-US" sz="1800"/>
                    </a:p>
                  </a:txBody>
                  <a:tcPr/>
                </a:tc>
                <a:tc>
                  <a:txBody>
                    <a:bodyPr/>
                    <a:lstStyle/>
                    <a:p>
                      <a:pPr algn="ctr"/>
                      <a:r>
                        <a:rPr lang="en-US" sz="2000">
                          <a:solidFill>
                            <a:schemeClr val="tx1"/>
                          </a:solidFill>
                        </a:rPr>
                        <a:t>Maintenance Tolerance </a:t>
                      </a:r>
                    </a:p>
                    <a:p>
                      <a:pPr lvl="0" algn="ctr">
                        <a:buNone/>
                      </a:pPr>
                      <a:r>
                        <a:rPr lang="en-US" sz="1800" b="1" i="0" u="none" strike="noStrike" noProof="0">
                          <a:solidFill>
                            <a:srgbClr val="000000"/>
                          </a:solidFill>
                          <a:latin typeface="Calibri"/>
                          <a:ea typeface="Calibri"/>
                          <a:cs typeface="Calibri"/>
                        </a:rPr>
                        <a:t>T.N.3.1.</a:t>
                      </a:r>
                    </a:p>
                  </a:txBody>
                  <a:tcPr/>
                </a:tc>
                <a:extLst>
                  <a:ext uri="{0D108BD9-81ED-4DB2-BD59-A6C34878D82A}">
                    <a16:rowId xmlns:a16="http://schemas.microsoft.com/office/drawing/2014/main" val="2274281489"/>
                  </a:ext>
                </a:extLst>
              </a:tr>
              <a:tr h="3356514">
                <a:tc>
                  <a:txBody>
                    <a:bodyPr/>
                    <a:lstStyle/>
                    <a:p>
                      <a:pPr lvl="0">
                        <a:buNone/>
                      </a:pPr>
                      <a:r>
                        <a:rPr lang="en-US" sz="2200" b="0" i="0" u="none" strike="noStrike" noProof="0">
                          <a:solidFill>
                            <a:srgbClr val="000000"/>
                          </a:solidFill>
                          <a:latin typeface="Calibri"/>
                          <a:ea typeface="Calibri"/>
                          <a:cs typeface="Calibri"/>
                        </a:rPr>
                        <a:t>The acceptance tolerance values shall be one-half the maintenance tolerance values found in Table 6. </a:t>
                      </a:r>
                      <a:endParaRPr lang="en-US"/>
                    </a:p>
                  </a:txBody>
                  <a:tcPr/>
                </a:tc>
                <a:tc>
                  <a:txBody>
                    <a:bodyPr/>
                    <a:lstStyle/>
                    <a:p>
                      <a:pPr lvl="0">
                        <a:buNone/>
                      </a:pPr>
                      <a:endParaRPr lang="en-US" sz="1800" b="0" i="0" u="none" strike="noStrike" noProof="0">
                        <a:solidFill>
                          <a:srgbClr val="000000"/>
                        </a:solidFill>
                        <a:latin typeface="Calibri"/>
                        <a:ea typeface="Calibri"/>
                        <a:cs typeface="Calibri"/>
                      </a:endParaRPr>
                    </a:p>
                  </a:txBody>
                  <a:tcPr/>
                </a:tc>
                <a:extLst>
                  <a:ext uri="{0D108BD9-81ED-4DB2-BD59-A6C34878D82A}">
                    <a16:rowId xmlns:a16="http://schemas.microsoft.com/office/drawing/2014/main" val="281889326"/>
                  </a:ext>
                </a:extLst>
              </a:tr>
            </a:tbl>
          </a:graphicData>
        </a:graphic>
      </p:graphicFrame>
      <p:pic>
        <p:nvPicPr>
          <p:cNvPr id="8" name="Picture 7">
            <a:extLst>
              <a:ext uri="{FF2B5EF4-FFF2-40B4-BE49-F238E27FC236}">
                <a16:creationId xmlns:a16="http://schemas.microsoft.com/office/drawing/2014/main" id="{495B1E3B-6DD8-0363-E6D4-C66180AF57E4}"/>
              </a:ext>
            </a:extLst>
          </p:cNvPr>
          <p:cNvPicPr>
            <a:picLocks noChangeAspect="1"/>
          </p:cNvPicPr>
          <p:nvPr/>
        </p:nvPicPr>
        <p:blipFill>
          <a:blip r:embed="rId4"/>
          <a:stretch>
            <a:fillRect/>
          </a:stretch>
        </p:blipFill>
        <p:spPr>
          <a:xfrm>
            <a:off x="3799953" y="2536562"/>
            <a:ext cx="7674384" cy="3440260"/>
          </a:xfrm>
          <a:prstGeom prst="rect">
            <a:avLst/>
          </a:prstGeom>
        </p:spPr>
      </p:pic>
      <p:sp>
        <p:nvSpPr>
          <p:cNvPr id="10" name="Rectangle: Rounded Corners 9">
            <a:extLst>
              <a:ext uri="{FF2B5EF4-FFF2-40B4-BE49-F238E27FC236}">
                <a16:creationId xmlns:a16="http://schemas.microsoft.com/office/drawing/2014/main" id="{60DA083C-EA38-1330-34E2-8B6BF689EED0}"/>
              </a:ext>
            </a:extLst>
          </p:cNvPr>
          <p:cNvSpPr/>
          <p:nvPr/>
        </p:nvSpPr>
        <p:spPr>
          <a:xfrm>
            <a:off x="3998955" y="2536402"/>
            <a:ext cx="7270859" cy="1238254"/>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21967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13FB2-59DD-F7AF-82F8-428AB27780EF}"/>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4BE96B77-2D80-6D2F-5DD3-0723838AD480}"/>
              </a:ext>
            </a:extLst>
          </p:cNvPr>
          <p:cNvSpPr>
            <a:spLocks noGrp="1"/>
          </p:cNvSpPr>
          <p:nvPr>
            <p:ph type="ftr" sz="quarter" idx="11"/>
          </p:nvPr>
        </p:nvSpPr>
        <p:spPr>
          <a:xfrm>
            <a:off x="1320744" y="6356350"/>
            <a:ext cx="9533466" cy="365125"/>
          </a:xfrm>
        </p:spPr>
        <p:txBody>
          <a:bodyPr/>
          <a:lstStyle/>
          <a:p>
            <a:r>
              <a:rPr lang="en-US">
                <a:ea typeface="+mn-lt"/>
                <a:cs typeface="+mn-lt"/>
                <a:hlinkClick r:id="rId3"/>
              </a:rPr>
              <a:t>NIST Handbook 44 - Current Edition | NIST</a:t>
            </a:r>
          </a:p>
        </p:txBody>
      </p:sp>
      <p:sp>
        <p:nvSpPr>
          <p:cNvPr id="3" name="Content Placeholder 2">
            <a:extLst>
              <a:ext uri="{FF2B5EF4-FFF2-40B4-BE49-F238E27FC236}">
                <a16:creationId xmlns:a16="http://schemas.microsoft.com/office/drawing/2014/main" id="{53CF2DD7-A578-48FE-FF16-83E79B1DC9FA}"/>
              </a:ext>
            </a:extLst>
          </p:cNvPr>
          <p:cNvSpPr>
            <a:spLocks noGrp="1"/>
          </p:cNvSpPr>
          <p:nvPr>
            <p:ph idx="4294967295"/>
          </p:nvPr>
        </p:nvSpPr>
        <p:spPr>
          <a:xfrm>
            <a:off x="245745" y="762530"/>
            <a:ext cx="11680825" cy="5210174"/>
          </a:xfrm>
        </p:spPr>
        <p:txBody>
          <a:bodyPr vert="horz" lIns="91440" tIns="45720" rIns="91440" bIns="45720" rtlCol="0" anchor="t">
            <a:noAutofit/>
          </a:bodyPr>
          <a:lstStyle/>
          <a:p>
            <a:pPr marL="12700" indent="0" algn="ctr">
              <a:lnSpc>
                <a:spcPct val="100000"/>
              </a:lnSpc>
              <a:spcBef>
                <a:spcPts val="735"/>
              </a:spcBef>
              <a:buNone/>
              <a:tabLst>
                <a:tab pos="287020" algn="l"/>
              </a:tabLst>
            </a:pPr>
            <a:r>
              <a:rPr lang="en-US" sz="2400" b="1">
                <a:ea typeface="Calibri"/>
                <a:cs typeface="Arial"/>
              </a:rPr>
              <a:t>Acceptance tolerance values are </a:t>
            </a:r>
            <a:r>
              <a:rPr lang="en-US" sz="2400" b="1">
                <a:solidFill>
                  <a:srgbClr val="FF0000"/>
                </a:solidFill>
                <a:ea typeface="Calibri"/>
                <a:cs typeface="Arial"/>
              </a:rPr>
              <a:t>one-half</a:t>
            </a:r>
            <a:r>
              <a:rPr lang="en-US" sz="2400" b="1">
                <a:ea typeface="Calibri"/>
                <a:cs typeface="Arial"/>
              </a:rPr>
              <a:t> the maintenance tolerance values.</a:t>
            </a:r>
          </a:p>
          <a:p>
            <a:pPr marL="12700" indent="0">
              <a:lnSpc>
                <a:spcPct val="100000"/>
              </a:lnSpc>
              <a:spcBef>
                <a:spcPts val="735"/>
              </a:spcBef>
              <a:buNone/>
              <a:tabLst>
                <a:tab pos="287020" algn="l"/>
              </a:tabLst>
            </a:pPr>
            <a:endParaRPr lang="en-US" b="1">
              <a:ea typeface="Calibri"/>
              <a:cs typeface="Arial"/>
            </a:endParaRPr>
          </a:p>
        </p:txBody>
      </p:sp>
      <p:sp>
        <p:nvSpPr>
          <p:cNvPr id="5" name="Slide Number Placeholder 4">
            <a:extLst>
              <a:ext uri="{FF2B5EF4-FFF2-40B4-BE49-F238E27FC236}">
                <a16:creationId xmlns:a16="http://schemas.microsoft.com/office/drawing/2014/main" id="{E3209980-3B32-6953-7462-59BC841E206A}"/>
              </a:ext>
            </a:extLst>
          </p:cNvPr>
          <p:cNvSpPr>
            <a:spLocks noGrp="1"/>
          </p:cNvSpPr>
          <p:nvPr>
            <p:ph type="sldNum" sz="quarter" idx="4294967295"/>
          </p:nvPr>
        </p:nvSpPr>
        <p:spPr>
          <a:xfrm>
            <a:off x="0" y="0"/>
            <a:ext cx="0" cy="0"/>
          </a:xfrm>
        </p:spPr>
        <p:txBody>
          <a:bodyPr/>
          <a:lstStyle/>
          <a:p>
            <a:fld id="{10FE9F58-E944-4E46-9D61-D29AFA3E7B77}" type="slidenum">
              <a:rPr lang="en-US" smtClean="0"/>
              <a:t>75</a:t>
            </a:fld>
            <a:endParaRPr lang="en-US"/>
          </a:p>
        </p:txBody>
      </p:sp>
      <p:sp>
        <p:nvSpPr>
          <p:cNvPr id="7" name="object 2">
            <a:extLst>
              <a:ext uri="{FF2B5EF4-FFF2-40B4-BE49-F238E27FC236}">
                <a16:creationId xmlns:a16="http://schemas.microsoft.com/office/drawing/2014/main" id="{007F2B78-B0E2-474B-F90A-090908CC4722}"/>
              </a:ext>
            </a:extLst>
          </p:cNvPr>
          <p:cNvSpPr txBox="1">
            <a:spLocks/>
          </p:cNvSpPr>
          <p:nvPr/>
        </p:nvSpPr>
        <p:spPr>
          <a:xfrm>
            <a:off x="1324493" y="178"/>
            <a:ext cx="9535083" cy="766877"/>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pPr marL="12700" algn="ctr">
              <a:lnSpc>
                <a:spcPct val="100000"/>
              </a:lnSpc>
              <a:spcBef>
                <a:spcPts val="100"/>
              </a:spcBef>
            </a:pPr>
            <a:r>
              <a:rPr lang="en-US" sz="4900" spc="-5"/>
              <a:t>Tolerance</a:t>
            </a:r>
            <a:endParaRPr lang="en-US" sz="4900">
              <a:ea typeface="Calibri" panose="020F0502020204030204"/>
              <a:cs typeface="Calibri" panose="020F0502020204030204"/>
            </a:endParaRPr>
          </a:p>
        </p:txBody>
      </p:sp>
      <p:pic>
        <p:nvPicPr>
          <p:cNvPr id="8" name="Picture 7">
            <a:extLst>
              <a:ext uri="{FF2B5EF4-FFF2-40B4-BE49-F238E27FC236}">
                <a16:creationId xmlns:a16="http://schemas.microsoft.com/office/drawing/2014/main" id="{C5EF1481-8DE8-34A0-6F7C-E2A7C604EB52}"/>
              </a:ext>
            </a:extLst>
          </p:cNvPr>
          <p:cNvPicPr>
            <a:picLocks noChangeAspect="1"/>
          </p:cNvPicPr>
          <p:nvPr/>
        </p:nvPicPr>
        <p:blipFill>
          <a:blip r:embed="rId4"/>
          <a:stretch>
            <a:fillRect/>
          </a:stretch>
        </p:blipFill>
        <p:spPr>
          <a:xfrm>
            <a:off x="1036433" y="1612002"/>
            <a:ext cx="10122944" cy="4578180"/>
          </a:xfrm>
          <a:prstGeom prst="rect">
            <a:avLst/>
          </a:prstGeom>
        </p:spPr>
      </p:pic>
      <p:cxnSp>
        <p:nvCxnSpPr>
          <p:cNvPr id="4" name="Straight Arrow Connector 3">
            <a:extLst>
              <a:ext uri="{FF2B5EF4-FFF2-40B4-BE49-F238E27FC236}">
                <a16:creationId xmlns:a16="http://schemas.microsoft.com/office/drawing/2014/main" id="{4D24A1C4-7C2F-A94A-FF0E-3C0D8AE6F155}"/>
              </a:ext>
            </a:extLst>
          </p:cNvPr>
          <p:cNvCxnSpPr/>
          <p:nvPr/>
        </p:nvCxnSpPr>
        <p:spPr>
          <a:xfrm flipH="1">
            <a:off x="2997200" y="2997200"/>
            <a:ext cx="284480" cy="172720"/>
          </a:xfrm>
          <a:prstGeom prst="straightConnector1">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35A9C27-7841-B554-4191-8772F46DA537}"/>
              </a:ext>
            </a:extLst>
          </p:cNvPr>
          <p:cNvCxnSpPr>
            <a:cxnSpLocks/>
          </p:cNvCxnSpPr>
          <p:nvPr/>
        </p:nvCxnSpPr>
        <p:spPr>
          <a:xfrm flipH="1">
            <a:off x="4917440" y="2997200"/>
            <a:ext cx="284480" cy="172720"/>
          </a:xfrm>
          <a:prstGeom prst="straightConnector1">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15110E8-A242-5A43-BE72-F085BBC703F3}"/>
              </a:ext>
            </a:extLst>
          </p:cNvPr>
          <p:cNvCxnSpPr>
            <a:cxnSpLocks/>
          </p:cNvCxnSpPr>
          <p:nvPr/>
        </p:nvCxnSpPr>
        <p:spPr>
          <a:xfrm flipH="1">
            <a:off x="7254240" y="2997200"/>
            <a:ext cx="284480" cy="172720"/>
          </a:xfrm>
          <a:prstGeom prst="straightConnector1">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C65A21D-F8F3-1F43-8F20-58FA74423276}"/>
              </a:ext>
            </a:extLst>
          </p:cNvPr>
          <p:cNvCxnSpPr>
            <a:cxnSpLocks/>
          </p:cNvCxnSpPr>
          <p:nvPr/>
        </p:nvCxnSpPr>
        <p:spPr>
          <a:xfrm flipH="1">
            <a:off x="9611360" y="2997200"/>
            <a:ext cx="284480" cy="172720"/>
          </a:xfrm>
          <a:prstGeom prst="straightConnector1">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1CD232C-03CB-AECD-66A5-2F7E1F9006B9}"/>
              </a:ext>
            </a:extLst>
          </p:cNvPr>
          <p:cNvSpPr txBox="1"/>
          <p:nvPr/>
        </p:nvSpPr>
        <p:spPr>
          <a:xfrm>
            <a:off x="3312160" y="2905760"/>
            <a:ext cx="558800" cy="369332"/>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0.5</a:t>
            </a:r>
            <a:endParaRPr lang="en-US" b="1"/>
          </a:p>
        </p:txBody>
      </p:sp>
      <p:sp>
        <p:nvSpPr>
          <p:cNvPr id="20" name="TextBox 19">
            <a:extLst>
              <a:ext uri="{FF2B5EF4-FFF2-40B4-BE49-F238E27FC236}">
                <a16:creationId xmlns:a16="http://schemas.microsoft.com/office/drawing/2014/main" id="{B6674283-B506-4BD7-8B27-38F43CF5BB2A}"/>
              </a:ext>
            </a:extLst>
          </p:cNvPr>
          <p:cNvSpPr txBox="1"/>
          <p:nvPr/>
        </p:nvSpPr>
        <p:spPr>
          <a:xfrm>
            <a:off x="5354319" y="2905760"/>
            <a:ext cx="264160" cy="369332"/>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1</a:t>
            </a:r>
            <a:endParaRPr lang="en-US" b="1"/>
          </a:p>
        </p:txBody>
      </p:sp>
      <p:sp>
        <p:nvSpPr>
          <p:cNvPr id="21" name="TextBox 20">
            <a:extLst>
              <a:ext uri="{FF2B5EF4-FFF2-40B4-BE49-F238E27FC236}">
                <a16:creationId xmlns:a16="http://schemas.microsoft.com/office/drawing/2014/main" id="{F2B7F901-FB73-E88C-D228-A742818A113A}"/>
              </a:ext>
            </a:extLst>
          </p:cNvPr>
          <p:cNvSpPr txBox="1"/>
          <p:nvPr/>
        </p:nvSpPr>
        <p:spPr>
          <a:xfrm>
            <a:off x="7691119" y="2905760"/>
            <a:ext cx="558800" cy="369332"/>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Calibri"/>
                <a:cs typeface="Calibri"/>
              </a:rPr>
              <a:t>1.5</a:t>
            </a:r>
            <a:endParaRPr lang="en-US"/>
          </a:p>
        </p:txBody>
      </p:sp>
      <p:sp>
        <p:nvSpPr>
          <p:cNvPr id="22" name="TextBox 21">
            <a:extLst>
              <a:ext uri="{FF2B5EF4-FFF2-40B4-BE49-F238E27FC236}">
                <a16:creationId xmlns:a16="http://schemas.microsoft.com/office/drawing/2014/main" id="{9A16DF0B-3D1B-D0B5-F76E-B0B34B8E1916}"/>
              </a:ext>
            </a:extLst>
          </p:cNvPr>
          <p:cNvSpPr txBox="1"/>
          <p:nvPr/>
        </p:nvSpPr>
        <p:spPr>
          <a:xfrm>
            <a:off x="10007598" y="2905760"/>
            <a:ext cx="558800" cy="369332"/>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Calibri"/>
                <a:cs typeface="Calibri"/>
              </a:rPr>
              <a:t>2.5</a:t>
            </a:r>
            <a:endParaRPr lang="en-US"/>
          </a:p>
        </p:txBody>
      </p:sp>
    </p:spTree>
    <p:extLst>
      <p:ext uri="{BB962C8B-B14F-4D97-AF65-F5344CB8AC3E}">
        <p14:creationId xmlns:p14="http://schemas.microsoft.com/office/powerpoint/2010/main" val="9719686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B9525-560B-A43F-177C-9C4911435364}"/>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45508982-5532-D932-2C59-F692B90E76F4}"/>
              </a:ext>
            </a:extLst>
          </p:cNvPr>
          <p:cNvSpPr>
            <a:spLocks noGrp="1"/>
          </p:cNvSpPr>
          <p:nvPr>
            <p:ph type="ftr" sz="quarter" idx="11"/>
          </p:nvPr>
        </p:nvSpPr>
        <p:spPr>
          <a:xfrm>
            <a:off x="1320744" y="6356350"/>
            <a:ext cx="9533466" cy="365125"/>
          </a:xfrm>
        </p:spPr>
        <p:txBody>
          <a:bodyPr/>
          <a:lstStyle/>
          <a:p>
            <a:r>
              <a:rPr lang="en-US">
                <a:ea typeface="+mn-lt"/>
                <a:cs typeface="+mn-lt"/>
                <a:hlinkClick r:id="rId3"/>
              </a:rPr>
              <a:t>NIST Handbook 44 - Current Edition | NIST</a:t>
            </a:r>
          </a:p>
        </p:txBody>
      </p:sp>
      <p:sp>
        <p:nvSpPr>
          <p:cNvPr id="3" name="Content Placeholder 2">
            <a:extLst>
              <a:ext uri="{FF2B5EF4-FFF2-40B4-BE49-F238E27FC236}">
                <a16:creationId xmlns:a16="http://schemas.microsoft.com/office/drawing/2014/main" id="{9B0E65AA-19E6-0690-3383-20DC69CE40D5}"/>
              </a:ext>
            </a:extLst>
          </p:cNvPr>
          <p:cNvSpPr>
            <a:spLocks noGrp="1"/>
          </p:cNvSpPr>
          <p:nvPr>
            <p:ph idx="4294967295"/>
          </p:nvPr>
        </p:nvSpPr>
        <p:spPr>
          <a:xfrm>
            <a:off x="205105" y="782850"/>
            <a:ext cx="11772265" cy="5281294"/>
          </a:xfrm>
        </p:spPr>
        <p:txBody>
          <a:bodyPr vert="horz" lIns="91440" tIns="45720" rIns="91440" bIns="45720" rtlCol="0" anchor="t">
            <a:noAutofit/>
          </a:bodyPr>
          <a:lstStyle/>
          <a:p>
            <a:pPr marL="12700" indent="0" algn="ctr">
              <a:lnSpc>
                <a:spcPct val="100000"/>
              </a:lnSpc>
              <a:spcBef>
                <a:spcPts val="735"/>
              </a:spcBef>
              <a:buSzPct val="94230"/>
              <a:buNone/>
              <a:tabLst>
                <a:tab pos="287020" algn="l"/>
              </a:tabLst>
            </a:pPr>
            <a:r>
              <a:rPr lang="en-US" sz="2400" b="1">
                <a:ea typeface="Calibri"/>
                <a:cs typeface="Arial"/>
              </a:rPr>
              <a:t>How to apply Table 6. during testing. What is a verification scale interval (e)?</a:t>
            </a:r>
            <a:endParaRPr lang="en-US">
              <a:ea typeface="Calibri"/>
              <a:cs typeface="Calibri" panose="020F0502020204030204"/>
            </a:endParaRPr>
          </a:p>
          <a:p>
            <a:pPr marL="12700" indent="0">
              <a:lnSpc>
                <a:spcPct val="100000"/>
              </a:lnSpc>
              <a:spcBef>
                <a:spcPts val="735"/>
              </a:spcBef>
              <a:buNone/>
              <a:tabLst>
                <a:tab pos="287020" algn="l"/>
              </a:tabLst>
            </a:pPr>
            <a:endParaRPr lang="en-US" sz="2400" b="1">
              <a:ea typeface="Calibri"/>
              <a:cs typeface="Arial"/>
            </a:endParaRPr>
          </a:p>
          <a:p>
            <a:pPr marL="12700" indent="0">
              <a:lnSpc>
                <a:spcPct val="100000"/>
              </a:lnSpc>
              <a:spcBef>
                <a:spcPts val="735"/>
              </a:spcBef>
              <a:buNone/>
              <a:tabLst>
                <a:tab pos="287020" algn="l"/>
              </a:tabLst>
            </a:pPr>
            <a:endParaRPr lang="en-US" b="1">
              <a:ea typeface="Calibri"/>
              <a:cs typeface="Arial"/>
            </a:endParaRPr>
          </a:p>
        </p:txBody>
      </p:sp>
      <p:sp>
        <p:nvSpPr>
          <p:cNvPr id="5" name="Slide Number Placeholder 4">
            <a:extLst>
              <a:ext uri="{FF2B5EF4-FFF2-40B4-BE49-F238E27FC236}">
                <a16:creationId xmlns:a16="http://schemas.microsoft.com/office/drawing/2014/main" id="{08222ED9-7F0B-6E58-2CB5-40CE070B26BB}"/>
              </a:ext>
            </a:extLst>
          </p:cNvPr>
          <p:cNvSpPr>
            <a:spLocks noGrp="1"/>
          </p:cNvSpPr>
          <p:nvPr>
            <p:ph type="sldNum" sz="quarter" idx="4294967295"/>
          </p:nvPr>
        </p:nvSpPr>
        <p:spPr>
          <a:xfrm>
            <a:off x="0" y="0"/>
            <a:ext cx="0" cy="0"/>
          </a:xfrm>
        </p:spPr>
        <p:txBody>
          <a:bodyPr/>
          <a:lstStyle/>
          <a:p>
            <a:fld id="{10FE9F58-E944-4E46-9D61-D29AFA3E7B77}" type="slidenum">
              <a:rPr lang="en-US" smtClean="0"/>
              <a:t>76</a:t>
            </a:fld>
            <a:endParaRPr lang="en-US"/>
          </a:p>
        </p:txBody>
      </p:sp>
      <p:sp>
        <p:nvSpPr>
          <p:cNvPr id="7" name="object 2">
            <a:extLst>
              <a:ext uri="{FF2B5EF4-FFF2-40B4-BE49-F238E27FC236}">
                <a16:creationId xmlns:a16="http://schemas.microsoft.com/office/drawing/2014/main" id="{326CCF16-E36E-53AD-B71A-2EC5B7D1A4B4}"/>
              </a:ext>
            </a:extLst>
          </p:cNvPr>
          <p:cNvSpPr txBox="1">
            <a:spLocks/>
          </p:cNvSpPr>
          <p:nvPr/>
        </p:nvSpPr>
        <p:spPr>
          <a:xfrm>
            <a:off x="1497213" y="10338"/>
            <a:ext cx="9535083" cy="766877"/>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pPr marL="12700" algn="ctr">
              <a:lnSpc>
                <a:spcPct val="100000"/>
              </a:lnSpc>
              <a:spcBef>
                <a:spcPts val="100"/>
              </a:spcBef>
            </a:pPr>
            <a:r>
              <a:rPr lang="en-US" sz="4900" spc="-5"/>
              <a:t>Verification Scale Interval (e)</a:t>
            </a:r>
            <a:endParaRPr lang="en-US" sz="4900">
              <a:ea typeface="Calibri" panose="020F0502020204030204"/>
              <a:cs typeface="Calibri" panose="020F0502020204030204"/>
            </a:endParaRPr>
          </a:p>
        </p:txBody>
      </p:sp>
      <p:pic>
        <p:nvPicPr>
          <p:cNvPr id="8" name="Picture 7">
            <a:extLst>
              <a:ext uri="{FF2B5EF4-FFF2-40B4-BE49-F238E27FC236}">
                <a16:creationId xmlns:a16="http://schemas.microsoft.com/office/drawing/2014/main" id="{5F98372F-9A62-078D-D85C-FE15D0E439BE}"/>
              </a:ext>
            </a:extLst>
          </p:cNvPr>
          <p:cNvPicPr>
            <a:picLocks noChangeAspect="1"/>
          </p:cNvPicPr>
          <p:nvPr/>
        </p:nvPicPr>
        <p:blipFill>
          <a:blip r:embed="rId4"/>
          <a:stretch>
            <a:fillRect/>
          </a:stretch>
        </p:blipFill>
        <p:spPr>
          <a:xfrm>
            <a:off x="772273" y="1215762"/>
            <a:ext cx="10996704" cy="4852500"/>
          </a:xfrm>
          <a:prstGeom prst="rect">
            <a:avLst/>
          </a:prstGeom>
        </p:spPr>
      </p:pic>
      <p:sp>
        <p:nvSpPr>
          <p:cNvPr id="12" name="Rectangle: Rounded Corners 11">
            <a:extLst>
              <a:ext uri="{FF2B5EF4-FFF2-40B4-BE49-F238E27FC236}">
                <a16:creationId xmlns:a16="http://schemas.microsoft.com/office/drawing/2014/main" id="{CCDA73F6-D3DA-1CF4-9D74-29ACDA3F29C9}"/>
              </a:ext>
            </a:extLst>
          </p:cNvPr>
          <p:cNvSpPr/>
          <p:nvPr/>
        </p:nvSpPr>
        <p:spPr>
          <a:xfrm>
            <a:off x="3104875" y="1865075"/>
            <a:ext cx="6325979" cy="280844"/>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2CC8A4A-6C45-A028-D256-854467705B20}"/>
              </a:ext>
            </a:extLst>
          </p:cNvPr>
          <p:cNvSpPr txBox="1"/>
          <p:nvPr/>
        </p:nvSpPr>
        <p:spPr>
          <a:xfrm>
            <a:off x="2712720" y="5980023"/>
            <a:ext cx="8705778" cy="36933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Calibri"/>
                <a:cs typeface="Calibri"/>
              </a:rPr>
              <a:t>Previously all values in Table 6. were in scale divisions (d). </a:t>
            </a:r>
            <a:r>
              <a:rPr lang="en-US" b="1" dirty="0">
                <a:ea typeface="Calibri"/>
                <a:cs typeface="Calibri"/>
              </a:rPr>
              <a:t>Amended 2024</a:t>
            </a:r>
          </a:p>
        </p:txBody>
      </p:sp>
      <p:sp>
        <p:nvSpPr>
          <p:cNvPr id="9" name="Arrow: Bent-Up 8">
            <a:extLst>
              <a:ext uri="{FF2B5EF4-FFF2-40B4-BE49-F238E27FC236}">
                <a16:creationId xmlns:a16="http://schemas.microsoft.com/office/drawing/2014/main" id="{4D25875A-54F3-C9CF-4F4C-2FCDB738EAFC}"/>
              </a:ext>
            </a:extLst>
          </p:cNvPr>
          <p:cNvSpPr/>
          <p:nvPr/>
        </p:nvSpPr>
        <p:spPr>
          <a:xfrm flipH="1">
            <a:off x="1493520" y="5984240"/>
            <a:ext cx="1219200" cy="365760"/>
          </a:xfrm>
          <a:prstGeom prst="bentUp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30362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698B3-84C1-C73F-F73E-B3CC953A07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7A9A4E-E1E8-B2CF-C19C-226BEE3F7528}"/>
              </a:ext>
            </a:extLst>
          </p:cNvPr>
          <p:cNvSpPr>
            <a:spLocks noGrp="1"/>
          </p:cNvSpPr>
          <p:nvPr>
            <p:ph type="title"/>
          </p:nvPr>
        </p:nvSpPr>
        <p:spPr>
          <a:xfrm>
            <a:off x="-2117" y="693"/>
            <a:ext cx="12195386" cy="1082147"/>
          </a:xfrm>
        </p:spPr>
        <p:txBody>
          <a:bodyPr>
            <a:normAutofit/>
          </a:bodyPr>
          <a:lstStyle/>
          <a:p>
            <a:pPr algn="ctr"/>
            <a:r>
              <a:rPr lang="en-US" dirty="0">
                <a:ea typeface="Calibri"/>
                <a:cs typeface="Calibri"/>
              </a:rPr>
              <a:t>Scale Division (d) and </a:t>
            </a:r>
            <a:r>
              <a:rPr lang="en-US" sz="4100" dirty="0">
                <a:ea typeface="Calibri"/>
                <a:cs typeface="Calibri"/>
              </a:rPr>
              <a:t>Verification Scale Interval (e) </a:t>
            </a:r>
            <a:endParaRPr lang="en-US" dirty="0"/>
          </a:p>
        </p:txBody>
      </p:sp>
      <p:sp>
        <p:nvSpPr>
          <p:cNvPr id="5" name="Slide Number Placeholder 4">
            <a:extLst>
              <a:ext uri="{FF2B5EF4-FFF2-40B4-BE49-F238E27FC236}">
                <a16:creationId xmlns:a16="http://schemas.microsoft.com/office/drawing/2014/main" id="{6F8DAD7A-1A5B-1EAC-7593-9F51EAEFE360}"/>
              </a:ext>
            </a:extLst>
          </p:cNvPr>
          <p:cNvSpPr>
            <a:spLocks noGrp="1"/>
          </p:cNvSpPr>
          <p:nvPr>
            <p:ph type="sldNum" sz="quarter" idx="12"/>
          </p:nvPr>
        </p:nvSpPr>
        <p:spPr/>
        <p:txBody>
          <a:bodyPr/>
          <a:lstStyle/>
          <a:p>
            <a:fld id="{10FE9F58-E944-4E46-9D61-D29AFA3E7B77}" type="slidenum">
              <a:rPr lang="en-US" smtClean="0"/>
              <a:t>77</a:t>
            </a:fld>
            <a:endParaRPr lang="en-US"/>
          </a:p>
        </p:txBody>
      </p:sp>
      <p:sp>
        <p:nvSpPr>
          <p:cNvPr id="9" name="Footer Placeholder 5">
            <a:extLst>
              <a:ext uri="{FF2B5EF4-FFF2-40B4-BE49-F238E27FC236}">
                <a16:creationId xmlns:a16="http://schemas.microsoft.com/office/drawing/2014/main" id="{1110232C-EAD2-D319-B83F-9679372D08FD}"/>
              </a:ext>
            </a:extLst>
          </p:cNvPr>
          <p:cNvSpPr>
            <a:spLocks noGrp="1"/>
          </p:cNvSpPr>
          <p:nvPr>
            <p:ph type="ftr" sz="quarter" idx="11"/>
          </p:nvPr>
        </p:nvSpPr>
        <p:spPr>
          <a:xfrm>
            <a:off x="1320744" y="6356350"/>
            <a:ext cx="9533466" cy="365125"/>
          </a:xfrm>
        </p:spPr>
        <p:txBody>
          <a:bodyPr/>
          <a:lstStyle/>
          <a:p>
            <a:r>
              <a:rPr lang="en-US">
                <a:ea typeface="+mn-lt"/>
                <a:cs typeface="+mn-lt"/>
                <a:hlinkClick r:id="rId3"/>
              </a:rPr>
              <a:t>NIST Handbook 44 - Current Edition | NIST</a:t>
            </a:r>
          </a:p>
        </p:txBody>
      </p:sp>
      <p:sp>
        <p:nvSpPr>
          <p:cNvPr id="3" name="TextBox 2">
            <a:extLst>
              <a:ext uri="{FF2B5EF4-FFF2-40B4-BE49-F238E27FC236}">
                <a16:creationId xmlns:a16="http://schemas.microsoft.com/office/drawing/2014/main" id="{030ED046-8312-0386-957F-CD3369DFBBE1}"/>
              </a:ext>
            </a:extLst>
          </p:cNvPr>
          <p:cNvSpPr txBox="1"/>
          <p:nvPr/>
        </p:nvSpPr>
        <p:spPr>
          <a:xfrm>
            <a:off x="121920" y="1234440"/>
            <a:ext cx="536448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What is a </a:t>
            </a:r>
            <a:r>
              <a:rPr lang="en-US" b="1" dirty="0">
                <a:solidFill>
                  <a:srgbClr val="FF0000"/>
                </a:solidFill>
              </a:rPr>
              <a:t>scale division (d)?</a:t>
            </a:r>
            <a:r>
              <a:rPr lang="en-US" dirty="0">
                <a:solidFill>
                  <a:srgbClr val="FF0000"/>
                </a:solidFill>
              </a:rPr>
              <a:t> </a:t>
            </a:r>
            <a:endParaRPr lang="en-US" dirty="0"/>
          </a:p>
          <a:p>
            <a:r>
              <a:rPr lang="en-US">
                <a:ea typeface="+mn-lt"/>
                <a:cs typeface="+mn-lt"/>
              </a:rPr>
              <a:t>A scale division is expressed in units of weight </a:t>
            </a:r>
            <a:r>
              <a:rPr lang="en-US" dirty="0">
                <a:ea typeface="+mn-lt"/>
                <a:cs typeface="+mn-lt"/>
              </a:rPr>
              <a:t>and is the incremental size between two consecutive indications on a digital indicator or two consecutive marks on an analog indicator.</a:t>
            </a:r>
            <a:r>
              <a:rPr lang="en-US" dirty="0"/>
              <a:t> This visual indication is what's called the scales resolution.</a:t>
            </a:r>
            <a:endParaRPr lang="en-US" dirty="0">
              <a:ea typeface="Calibri"/>
              <a:cs typeface="Calibri"/>
            </a:endParaRPr>
          </a:p>
          <a:p>
            <a:endParaRPr lang="en-US">
              <a:ea typeface="Calibri"/>
              <a:cs typeface="Calibri"/>
            </a:endParaRPr>
          </a:p>
          <a:p>
            <a:endParaRPr lang="en-US">
              <a:ea typeface="Calibri"/>
              <a:cs typeface="Calibri"/>
            </a:endParaRPr>
          </a:p>
          <a:p>
            <a:pPr algn="ctr"/>
            <a:endParaRPr lang="en-US">
              <a:ea typeface="Calibri"/>
              <a:cs typeface="Calibri"/>
            </a:endParaRPr>
          </a:p>
        </p:txBody>
      </p:sp>
      <p:sp>
        <p:nvSpPr>
          <p:cNvPr id="4" name="TextBox 3">
            <a:extLst>
              <a:ext uri="{FF2B5EF4-FFF2-40B4-BE49-F238E27FC236}">
                <a16:creationId xmlns:a16="http://schemas.microsoft.com/office/drawing/2014/main" id="{2175F5F5-6503-368D-4292-F41048BA42FE}"/>
              </a:ext>
            </a:extLst>
          </p:cNvPr>
          <p:cNvSpPr txBox="1"/>
          <p:nvPr/>
        </p:nvSpPr>
        <p:spPr>
          <a:xfrm>
            <a:off x="121920" y="3266440"/>
            <a:ext cx="6096000" cy="25699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What is a </a:t>
            </a:r>
            <a:r>
              <a:rPr lang="en-US" b="1" dirty="0">
                <a:solidFill>
                  <a:srgbClr val="FF0000"/>
                </a:solidFill>
              </a:rPr>
              <a:t>verification scale interval (e)? </a:t>
            </a:r>
            <a:endParaRPr lang="en-US" dirty="0"/>
          </a:p>
          <a:p>
            <a:r>
              <a:rPr lang="en-US" dirty="0"/>
              <a:t>A verification scale interval (e) is a value also expressed in units </a:t>
            </a:r>
            <a:r>
              <a:rPr lang="en-US"/>
              <a:t>of weight and is specified by the manufacturer of the </a:t>
            </a:r>
            <a:r>
              <a:rPr lang="en-US" dirty="0"/>
              <a:t>device, by which the tolerance values and accuracy class applicable to the device are determined. The verification scale interval is applied to all scales. </a:t>
            </a:r>
            <a:endParaRPr lang="en-US" dirty="0">
              <a:ea typeface="Calibri"/>
              <a:cs typeface="Calibri"/>
            </a:endParaRPr>
          </a:p>
          <a:p>
            <a:endParaRPr lang="en-US" dirty="0">
              <a:ea typeface="Calibri"/>
              <a:cs typeface="Calibri"/>
            </a:endParaRPr>
          </a:p>
          <a:p>
            <a:endParaRPr lang="en-US" sz="1700" dirty="0">
              <a:ea typeface="Calibri"/>
              <a:cs typeface="Calibri"/>
            </a:endParaRPr>
          </a:p>
          <a:p>
            <a:pPr algn="ctr"/>
            <a:endParaRPr lang="en-US">
              <a:ea typeface="Calibri" panose="020F0502020204030204"/>
              <a:cs typeface="Calibri" panose="020F0502020204030204"/>
            </a:endParaRPr>
          </a:p>
        </p:txBody>
      </p:sp>
      <p:pic>
        <p:nvPicPr>
          <p:cNvPr id="8" name="Picture 7">
            <a:extLst>
              <a:ext uri="{FF2B5EF4-FFF2-40B4-BE49-F238E27FC236}">
                <a16:creationId xmlns:a16="http://schemas.microsoft.com/office/drawing/2014/main" id="{2F142478-6520-EE35-81F9-132FF2A92E70}"/>
              </a:ext>
            </a:extLst>
          </p:cNvPr>
          <p:cNvPicPr>
            <a:picLocks noChangeAspect="1"/>
          </p:cNvPicPr>
          <p:nvPr/>
        </p:nvPicPr>
        <p:blipFill>
          <a:blip r:embed="rId4"/>
          <a:srcRect l="14731" t="40051" r="37299" b="255"/>
          <a:stretch>
            <a:fillRect/>
          </a:stretch>
        </p:blipFill>
        <p:spPr>
          <a:xfrm>
            <a:off x="6099175" y="2025620"/>
            <a:ext cx="6036882" cy="2783084"/>
          </a:xfrm>
          <a:prstGeom prst="rect">
            <a:avLst/>
          </a:prstGeom>
        </p:spPr>
      </p:pic>
      <p:sp>
        <p:nvSpPr>
          <p:cNvPr id="24" name="Rectangle: Rounded Corners 23">
            <a:extLst>
              <a:ext uri="{FF2B5EF4-FFF2-40B4-BE49-F238E27FC236}">
                <a16:creationId xmlns:a16="http://schemas.microsoft.com/office/drawing/2014/main" id="{D6EAD768-8673-71B7-CB1E-5A1BD956A44D}"/>
              </a:ext>
            </a:extLst>
          </p:cNvPr>
          <p:cNvSpPr/>
          <p:nvPr/>
        </p:nvSpPr>
        <p:spPr>
          <a:xfrm>
            <a:off x="7148555" y="2667715"/>
            <a:ext cx="555099" cy="280844"/>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3F487808-B540-6B55-2054-B8939A333DA4}"/>
              </a:ext>
            </a:extLst>
          </p:cNvPr>
          <p:cNvSpPr/>
          <p:nvPr/>
        </p:nvSpPr>
        <p:spPr>
          <a:xfrm>
            <a:off x="6345914" y="3114754"/>
            <a:ext cx="1216466" cy="323419"/>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7889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EB1C8-5A71-8376-78C5-E24F0B2A4B8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84F346-6232-4C74-95C8-2442ECDA6310}"/>
              </a:ext>
            </a:extLst>
          </p:cNvPr>
          <p:cNvSpPr>
            <a:spLocks noGrp="1"/>
          </p:cNvSpPr>
          <p:nvPr>
            <p:ph idx="4294967295"/>
          </p:nvPr>
        </p:nvSpPr>
        <p:spPr>
          <a:xfrm>
            <a:off x="4022" y="761684"/>
            <a:ext cx="12185014" cy="5302460"/>
          </a:xfrm>
        </p:spPr>
        <p:txBody>
          <a:bodyPr vert="horz" lIns="91440" tIns="45720" rIns="91440" bIns="45720" rtlCol="0" anchor="t">
            <a:noAutofit/>
          </a:bodyPr>
          <a:lstStyle/>
          <a:p>
            <a:pPr marL="12700" indent="0" algn="ctr">
              <a:lnSpc>
                <a:spcPct val="100000"/>
              </a:lnSpc>
              <a:spcBef>
                <a:spcPts val="735"/>
              </a:spcBef>
              <a:buSzPct val="94230"/>
              <a:buNone/>
              <a:tabLst>
                <a:tab pos="287020" algn="l"/>
              </a:tabLst>
            </a:pPr>
            <a:r>
              <a:rPr lang="en-US" sz="2400" b="1">
                <a:ea typeface="Calibri"/>
                <a:cs typeface="Arial"/>
              </a:rPr>
              <a:t>The test load applied in units of weight must be converted to (e) to determine allowable tolerance.</a:t>
            </a:r>
            <a:endParaRPr lang="en-US">
              <a:ea typeface="Calibri"/>
              <a:cs typeface="Calibri" panose="020F0502020204030204"/>
            </a:endParaRPr>
          </a:p>
          <a:p>
            <a:pPr marL="12700" indent="0">
              <a:lnSpc>
                <a:spcPct val="100000"/>
              </a:lnSpc>
              <a:spcBef>
                <a:spcPts val="735"/>
              </a:spcBef>
              <a:buNone/>
              <a:tabLst>
                <a:tab pos="287020" algn="l"/>
              </a:tabLst>
            </a:pPr>
            <a:endParaRPr lang="en-US" sz="2400" b="1" dirty="0">
              <a:ea typeface="Calibri"/>
              <a:cs typeface="Arial"/>
            </a:endParaRPr>
          </a:p>
          <a:p>
            <a:pPr marL="12700" indent="0">
              <a:lnSpc>
                <a:spcPct val="100000"/>
              </a:lnSpc>
              <a:spcBef>
                <a:spcPts val="735"/>
              </a:spcBef>
              <a:buNone/>
              <a:tabLst>
                <a:tab pos="287020" algn="l"/>
              </a:tabLst>
            </a:pPr>
            <a:endParaRPr lang="en-US" b="1" dirty="0">
              <a:ea typeface="Calibri"/>
              <a:cs typeface="Arial"/>
            </a:endParaRPr>
          </a:p>
        </p:txBody>
      </p:sp>
      <p:sp>
        <p:nvSpPr>
          <p:cNvPr id="5" name="Slide Number Placeholder 4">
            <a:extLst>
              <a:ext uri="{FF2B5EF4-FFF2-40B4-BE49-F238E27FC236}">
                <a16:creationId xmlns:a16="http://schemas.microsoft.com/office/drawing/2014/main" id="{F7642DCC-19D3-AB03-D3E7-14073DAAB16F}"/>
              </a:ext>
            </a:extLst>
          </p:cNvPr>
          <p:cNvSpPr>
            <a:spLocks noGrp="1"/>
          </p:cNvSpPr>
          <p:nvPr>
            <p:ph type="sldNum" sz="quarter" idx="4294967295"/>
          </p:nvPr>
        </p:nvSpPr>
        <p:spPr>
          <a:xfrm>
            <a:off x="0" y="0"/>
            <a:ext cx="0" cy="0"/>
          </a:xfrm>
        </p:spPr>
        <p:txBody>
          <a:bodyPr/>
          <a:lstStyle/>
          <a:p>
            <a:fld id="{10FE9F58-E944-4E46-9D61-D29AFA3E7B77}" type="slidenum">
              <a:rPr lang="en-US" smtClean="0"/>
              <a:t>78</a:t>
            </a:fld>
            <a:endParaRPr lang="en-US"/>
          </a:p>
        </p:txBody>
      </p:sp>
      <p:sp>
        <p:nvSpPr>
          <p:cNvPr id="7" name="object 2">
            <a:extLst>
              <a:ext uri="{FF2B5EF4-FFF2-40B4-BE49-F238E27FC236}">
                <a16:creationId xmlns:a16="http://schemas.microsoft.com/office/drawing/2014/main" id="{E845A154-DCEC-CE39-717C-429FC691AC66}"/>
              </a:ext>
            </a:extLst>
          </p:cNvPr>
          <p:cNvSpPr txBox="1">
            <a:spLocks/>
          </p:cNvSpPr>
          <p:nvPr/>
        </p:nvSpPr>
        <p:spPr>
          <a:xfrm>
            <a:off x="1327880" y="-245"/>
            <a:ext cx="9535083" cy="766877"/>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pPr marL="12700" algn="ctr">
              <a:lnSpc>
                <a:spcPct val="100000"/>
              </a:lnSpc>
              <a:spcBef>
                <a:spcPts val="100"/>
              </a:spcBef>
            </a:pPr>
            <a:r>
              <a:rPr lang="en-US" sz="4900" spc="-5"/>
              <a:t>Verification Scale Interval (e)</a:t>
            </a:r>
            <a:endParaRPr lang="en-US" sz="4900">
              <a:ea typeface="Calibri" panose="020F0502020204030204"/>
              <a:cs typeface="Calibri" panose="020F0502020204030204"/>
            </a:endParaRPr>
          </a:p>
        </p:txBody>
      </p:sp>
      <p:pic>
        <p:nvPicPr>
          <p:cNvPr id="8" name="Picture 7">
            <a:extLst>
              <a:ext uri="{FF2B5EF4-FFF2-40B4-BE49-F238E27FC236}">
                <a16:creationId xmlns:a16="http://schemas.microsoft.com/office/drawing/2014/main" id="{68BA26EB-A2EE-140C-662A-21B6A69E70A9}"/>
              </a:ext>
            </a:extLst>
          </p:cNvPr>
          <p:cNvPicPr>
            <a:picLocks noChangeAspect="1"/>
          </p:cNvPicPr>
          <p:nvPr/>
        </p:nvPicPr>
        <p:blipFill>
          <a:blip r:embed="rId3"/>
          <a:stretch>
            <a:fillRect/>
          </a:stretch>
        </p:blipFill>
        <p:spPr>
          <a:xfrm>
            <a:off x="1565598" y="1801717"/>
            <a:ext cx="9059646" cy="3973562"/>
          </a:xfrm>
          <a:prstGeom prst="rect">
            <a:avLst/>
          </a:prstGeom>
        </p:spPr>
      </p:pic>
      <p:sp>
        <p:nvSpPr>
          <p:cNvPr id="11" name="Rectangle: Rounded Corners 10">
            <a:extLst>
              <a:ext uri="{FF2B5EF4-FFF2-40B4-BE49-F238E27FC236}">
                <a16:creationId xmlns:a16="http://schemas.microsoft.com/office/drawing/2014/main" id="{9F1CB72A-D428-EA68-EE3A-ACD43A06AEFD}"/>
              </a:ext>
            </a:extLst>
          </p:cNvPr>
          <p:cNvSpPr/>
          <p:nvPr/>
        </p:nvSpPr>
        <p:spPr>
          <a:xfrm>
            <a:off x="2733674" y="3273576"/>
            <a:ext cx="7686497" cy="1603225"/>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99586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3C7A4-C31D-E63B-0F2F-D70EC757DC70}"/>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2BC5CA19-B300-5635-66F3-693F87BAA809}"/>
              </a:ext>
            </a:extLst>
          </p:cNvPr>
          <p:cNvSpPr>
            <a:spLocks noGrp="1"/>
          </p:cNvSpPr>
          <p:nvPr>
            <p:ph type="ftr" sz="quarter" idx="11"/>
          </p:nvPr>
        </p:nvSpPr>
        <p:spPr>
          <a:xfrm>
            <a:off x="1320744" y="6356350"/>
            <a:ext cx="9533466" cy="365125"/>
          </a:xfrm>
        </p:spPr>
        <p:txBody>
          <a:bodyPr/>
          <a:lstStyle/>
          <a:p>
            <a:r>
              <a:rPr lang="en-US" dirty="0">
                <a:ea typeface="+mn-lt"/>
                <a:cs typeface="+mn-lt"/>
                <a:hlinkClick r:id="rId3"/>
              </a:rPr>
              <a:t>NIST Handbook 44 - Current Edition | NIST</a:t>
            </a:r>
          </a:p>
        </p:txBody>
      </p:sp>
      <p:sp>
        <p:nvSpPr>
          <p:cNvPr id="3" name="Content Placeholder 2">
            <a:extLst>
              <a:ext uri="{FF2B5EF4-FFF2-40B4-BE49-F238E27FC236}">
                <a16:creationId xmlns:a16="http://schemas.microsoft.com/office/drawing/2014/main" id="{DDC8F575-3C83-AC0D-2762-FB1527BD85C6}"/>
              </a:ext>
            </a:extLst>
          </p:cNvPr>
          <p:cNvSpPr>
            <a:spLocks noGrp="1"/>
          </p:cNvSpPr>
          <p:nvPr>
            <p:ph idx="4294967295"/>
          </p:nvPr>
        </p:nvSpPr>
        <p:spPr>
          <a:xfrm>
            <a:off x="14607" y="205303"/>
            <a:ext cx="9428812" cy="895258"/>
          </a:xfrm>
          <a:prstGeom prst="corner">
            <a:avLst/>
          </a:prstGeom>
        </p:spPr>
        <p:txBody>
          <a:bodyPr vert="horz" lIns="91440" tIns="45720" rIns="91440" bIns="45720" rtlCol="0" anchor="t">
            <a:noAutofit/>
          </a:bodyPr>
          <a:lstStyle/>
          <a:p>
            <a:pPr marL="12700" indent="0">
              <a:lnSpc>
                <a:spcPct val="100000"/>
              </a:lnSpc>
              <a:spcBef>
                <a:spcPts val="735"/>
              </a:spcBef>
              <a:buNone/>
              <a:tabLst>
                <a:tab pos="287020" algn="l"/>
              </a:tabLst>
            </a:pPr>
            <a:r>
              <a:rPr lang="en-US" sz="2400" b="1" dirty="0">
                <a:ea typeface="Calibri"/>
                <a:cs typeface="Arial"/>
              </a:rPr>
              <a:t>Answer the following:</a:t>
            </a:r>
          </a:p>
          <a:p>
            <a:pPr marL="12700" indent="0">
              <a:lnSpc>
                <a:spcPct val="100000"/>
              </a:lnSpc>
              <a:spcBef>
                <a:spcPts val="735"/>
              </a:spcBef>
              <a:buNone/>
              <a:tabLst>
                <a:tab pos="287020" algn="l"/>
              </a:tabLst>
            </a:pPr>
            <a:r>
              <a:rPr lang="en-US" sz="2000">
                <a:ea typeface="Calibri"/>
                <a:cs typeface="Arial"/>
              </a:rPr>
              <a:t>What class is this scale?</a:t>
            </a:r>
          </a:p>
          <a:p>
            <a:pPr marL="12700" indent="0">
              <a:lnSpc>
                <a:spcPct val="100000"/>
              </a:lnSpc>
              <a:spcBef>
                <a:spcPts val="735"/>
              </a:spcBef>
              <a:buNone/>
              <a:tabLst>
                <a:tab pos="287020" algn="l"/>
              </a:tabLst>
            </a:pPr>
            <a:r>
              <a:rPr lang="en-US" sz="2000">
                <a:ea typeface="Calibri"/>
                <a:cs typeface="Arial"/>
              </a:rPr>
              <a:t>Convert test load in weight to test load in (e) and determine </a:t>
            </a:r>
            <a:endParaRPr lang="en-US">
              <a:ea typeface="Calibri"/>
              <a:cs typeface="Calibri"/>
            </a:endParaRPr>
          </a:p>
          <a:p>
            <a:pPr marL="12700" indent="0">
              <a:lnSpc>
                <a:spcPct val="100000"/>
              </a:lnSpc>
              <a:spcBef>
                <a:spcPts val="735"/>
              </a:spcBef>
              <a:buNone/>
              <a:tabLst>
                <a:tab pos="287020" algn="l"/>
              </a:tabLst>
            </a:pPr>
            <a:r>
              <a:rPr lang="en-US" sz="2000">
                <a:ea typeface="Calibri"/>
                <a:cs typeface="Arial"/>
              </a:rPr>
              <a:t>tolerance column.</a:t>
            </a:r>
            <a:endParaRPr lang="en-US">
              <a:ea typeface="Calibri"/>
              <a:cs typeface="Calibri"/>
            </a:endParaRPr>
          </a:p>
          <a:p>
            <a:pPr marL="12700" indent="0">
              <a:lnSpc>
                <a:spcPct val="100000"/>
              </a:lnSpc>
              <a:spcBef>
                <a:spcPts val="735"/>
              </a:spcBef>
              <a:buNone/>
              <a:tabLst>
                <a:tab pos="287020" algn="l"/>
              </a:tabLst>
            </a:pPr>
            <a:r>
              <a:rPr lang="en-US" sz="2000" dirty="0">
                <a:ea typeface="Calibri"/>
                <a:cs typeface="Arial"/>
              </a:rPr>
              <a:t>Formula: </a:t>
            </a:r>
            <a:r>
              <a:rPr lang="en-US" sz="2000">
                <a:solidFill>
                  <a:srgbClr val="FF0000"/>
                </a:solidFill>
                <a:ea typeface="Calibri"/>
                <a:cs typeface="Arial"/>
              </a:rPr>
              <a:t>Test Load in (weight) ÷  (e)   =  Test Load Applied in (e)</a:t>
            </a:r>
            <a:endParaRPr lang="en-US" sz="2000">
              <a:ea typeface="Calibri"/>
              <a:cs typeface="Arial"/>
            </a:endParaRPr>
          </a:p>
          <a:p>
            <a:pPr marL="12700" indent="0">
              <a:lnSpc>
                <a:spcPct val="100000"/>
              </a:lnSpc>
              <a:spcBef>
                <a:spcPts val="735"/>
              </a:spcBef>
              <a:buNone/>
              <a:tabLst>
                <a:tab pos="287020" algn="l"/>
              </a:tabLst>
            </a:pPr>
            <a:r>
              <a:rPr lang="en-US" sz="2000">
                <a:solidFill>
                  <a:srgbClr val="FF0000"/>
                </a:solidFill>
                <a:ea typeface="Calibri"/>
                <a:cs typeface="Arial"/>
              </a:rPr>
              <a:t>                         0.50 lbs                </a:t>
            </a:r>
            <a:r>
              <a:rPr lang="en-US" sz="1600">
                <a:solidFill>
                  <a:srgbClr val="FF0000"/>
                </a:solidFill>
                <a:ea typeface="Calibri"/>
                <a:cs typeface="Calibri"/>
              </a:rPr>
              <a:t>÷   0.01lbs   =    50 </a:t>
            </a:r>
            <a:endParaRPr lang="en-US" sz="2000" dirty="0">
              <a:solidFill>
                <a:srgbClr val="FF0000"/>
              </a:solidFill>
              <a:ea typeface="Calibri"/>
              <a:cs typeface="Arial"/>
            </a:endParaRPr>
          </a:p>
          <a:p>
            <a:pPr marL="12700" indent="0">
              <a:lnSpc>
                <a:spcPct val="100000"/>
              </a:lnSpc>
              <a:spcBef>
                <a:spcPts val="735"/>
              </a:spcBef>
              <a:buNone/>
              <a:tabLst>
                <a:tab pos="287020" algn="l"/>
              </a:tabLst>
            </a:pPr>
            <a:endParaRPr lang="en-US" sz="2000" dirty="0">
              <a:solidFill>
                <a:srgbClr val="FF0000"/>
              </a:solidFill>
              <a:ea typeface="Calibri"/>
              <a:cs typeface="Arial"/>
            </a:endParaRPr>
          </a:p>
          <a:p>
            <a:pPr marL="12700" indent="0">
              <a:lnSpc>
                <a:spcPct val="100000"/>
              </a:lnSpc>
              <a:spcBef>
                <a:spcPts val="735"/>
              </a:spcBef>
              <a:buNone/>
              <a:tabLst>
                <a:tab pos="287020" algn="l"/>
              </a:tabLst>
            </a:pPr>
            <a:endParaRPr lang="en-US" sz="2000" dirty="0">
              <a:ea typeface="Calibri"/>
              <a:cs typeface="Arial"/>
            </a:endParaRPr>
          </a:p>
          <a:p>
            <a:pPr marL="12700" indent="0">
              <a:lnSpc>
                <a:spcPct val="100000"/>
              </a:lnSpc>
              <a:spcBef>
                <a:spcPts val="735"/>
              </a:spcBef>
              <a:buNone/>
              <a:tabLst>
                <a:tab pos="287020" algn="l"/>
              </a:tabLst>
            </a:pPr>
            <a:endParaRPr lang="en-US" b="1" dirty="0">
              <a:ea typeface="Calibri"/>
              <a:cs typeface="Arial"/>
            </a:endParaRPr>
          </a:p>
        </p:txBody>
      </p:sp>
      <p:sp>
        <p:nvSpPr>
          <p:cNvPr id="5" name="Slide Number Placeholder 4">
            <a:extLst>
              <a:ext uri="{FF2B5EF4-FFF2-40B4-BE49-F238E27FC236}">
                <a16:creationId xmlns:a16="http://schemas.microsoft.com/office/drawing/2014/main" id="{337C1BA7-35D7-91FA-9020-450D631FB555}"/>
              </a:ext>
            </a:extLst>
          </p:cNvPr>
          <p:cNvSpPr>
            <a:spLocks noGrp="1"/>
          </p:cNvSpPr>
          <p:nvPr>
            <p:ph type="sldNum" sz="quarter" idx="4294967295"/>
          </p:nvPr>
        </p:nvSpPr>
        <p:spPr>
          <a:xfrm>
            <a:off x="0" y="0"/>
            <a:ext cx="0" cy="0"/>
          </a:xfrm>
        </p:spPr>
        <p:txBody>
          <a:bodyPr/>
          <a:lstStyle/>
          <a:p>
            <a:fld id="{10FE9F58-E944-4E46-9D61-D29AFA3E7B77}" type="slidenum">
              <a:rPr lang="en-US" smtClean="0"/>
              <a:t>79</a:t>
            </a:fld>
            <a:endParaRPr lang="en-US"/>
          </a:p>
        </p:txBody>
      </p:sp>
      <p:sp>
        <p:nvSpPr>
          <p:cNvPr id="7" name="object 2">
            <a:extLst>
              <a:ext uri="{FF2B5EF4-FFF2-40B4-BE49-F238E27FC236}">
                <a16:creationId xmlns:a16="http://schemas.microsoft.com/office/drawing/2014/main" id="{7D58B634-BE13-2B0F-B59D-15DE729BEC87}"/>
              </a:ext>
            </a:extLst>
          </p:cNvPr>
          <p:cNvSpPr txBox="1">
            <a:spLocks/>
          </p:cNvSpPr>
          <p:nvPr/>
        </p:nvSpPr>
        <p:spPr>
          <a:xfrm>
            <a:off x="1327880" y="-245"/>
            <a:ext cx="9535083" cy="766877"/>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pPr marL="12700" algn="ctr">
              <a:lnSpc>
                <a:spcPct val="100000"/>
              </a:lnSpc>
              <a:spcBef>
                <a:spcPts val="100"/>
              </a:spcBef>
            </a:pPr>
            <a:r>
              <a:rPr lang="en-US" sz="4900" spc="-5"/>
              <a:t>Verification Scale Interval (e)</a:t>
            </a:r>
            <a:endParaRPr lang="en-US" sz="4900">
              <a:ea typeface="Calibri" panose="020F0502020204030204"/>
              <a:cs typeface="Calibri" panose="020F0502020204030204"/>
            </a:endParaRPr>
          </a:p>
        </p:txBody>
      </p:sp>
      <p:pic>
        <p:nvPicPr>
          <p:cNvPr id="8" name="Picture 7">
            <a:extLst>
              <a:ext uri="{FF2B5EF4-FFF2-40B4-BE49-F238E27FC236}">
                <a16:creationId xmlns:a16="http://schemas.microsoft.com/office/drawing/2014/main" id="{092E01D1-B9AF-2DCE-7873-4588C1B560A7}"/>
              </a:ext>
            </a:extLst>
          </p:cNvPr>
          <p:cNvPicPr>
            <a:picLocks noChangeAspect="1"/>
          </p:cNvPicPr>
          <p:nvPr/>
        </p:nvPicPr>
        <p:blipFill>
          <a:blip r:embed="rId4"/>
          <a:stretch>
            <a:fillRect/>
          </a:stretch>
        </p:blipFill>
        <p:spPr>
          <a:xfrm>
            <a:off x="2512" y="3073874"/>
            <a:ext cx="7178962" cy="3134914"/>
          </a:xfrm>
          <a:prstGeom prst="rect">
            <a:avLst/>
          </a:prstGeom>
        </p:spPr>
      </p:pic>
      <p:pic>
        <p:nvPicPr>
          <p:cNvPr id="2" name="Picture 1">
            <a:extLst>
              <a:ext uri="{FF2B5EF4-FFF2-40B4-BE49-F238E27FC236}">
                <a16:creationId xmlns:a16="http://schemas.microsoft.com/office/drawing/2014/main" id="{FE133A7F-FB8C-9418-92C7-69712956C7A4}"/>
              </a:ext>
            </a:extLst>
          </p:cNvPr>
          <p:cNvPicPr>
            <a:picLocks noChangeAspect="1"/>
          </p:cNvPicPr>
          <p:nvPr/>
        </p:nvPicPr>
        <p:blipFill>
          <a:blip r:embed="rId5"/>
          <a:stretch>
            <a:fillRect/>
          </a:stretch>
        </p:blipFill>
        <p:spPr>
          <a:xfrm rot="5400000">
            <a:off x="7339541" y="1317624"/>
            <a:ext cx="4826000" cy="4709584"/>
          </a:xfrm>
          <a:prstGeom prst="rect">
            <a:avLst/>
          </a:prstGeom>
        </p:spPr>
      </p:pic>
      <p:sp>
        <p:nvSpPr>
          <p:cNvPr id="13" name="TextBox 12">
            <a:extLst>
              <a:ext uri="{FF2B5EF4-FFF2-40B4-BE49-F238E27FC236}">
                <a16:creationId xmlns:a16="http://schemas.microsoft.com/office/drawing/2014/main" id="{808590F2-FE84-1A20-F4A5-2C4B64F56A3F}"/>
              </a:ext>
            </a:extLst>
          </p:cNvPr>
          <p:cNvSpPr txBox="1"/>
          <p:nvPr/>
        </p:nvSpPr>
        <p:spPr>
          <a:xfrm>
            <a:off x="8140446" y="1471627"/>
            <a:ext cx="6313932" cy="369332"/>
          </a:xfrm>
          <a:prstGeom prst="rect">
            <a:avLst/>
          </a:prstGeom>
          <a:noFill/>
        </p:spPr>
        <p:txBody>
          <a:bodyPr wrap="square">
            <a:spAutoFit/>
          </a:bodyPr>
          <a:lstStyle/>
          <a:p>
            <a:r>
              <a:rPr lang="en-US" sz="1800" dirty="0">
                <a:solidFill>
                  <a:srgbClr val="FF0000"/>
                </a:solidFill>
                <a:highlight>
                  <a:srgbClr val="FFFF00"/>
                </a:highlight>
                <a:ea typeface="Calibri"/>
                <a:cs typeface="Arial"/>
              </a:rPr>
              <a:t>Class III Where d=e=0.01 lbs</a:t>
            </a:r>
            <a:endParaRPr lang="en-US" dirty="0">
              <a:highlight>
                <a:srgbClr val="FFFF00"/>
              </a:highlight>
            </a:endParaRPr>
          </a:p>
        </p:txBody>
      </p:sp>
    </p:spTree>
    <p:extLst>
      <p:ext uri="{BB962C8B-B14F-4D97-AF65-F5344CB8AC3E}">
        <p14:creationId xmlns:p14="http://schemas.microsoft.com/office/powerpoint/2010/main" val="920741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330B990-8983-C37D-E32E-CC5A1A54D67A}"/>
              </a:ext>
            </a:extLst>
          </p:cNvPr>
          <p:cNvSpPr>
            <a:spLocks noGrp="1"/>
          </p:cNvSpPr>
          <p:nvPr>
            <p:ph type="ftr" sz="quarter" idx="11"/>
          </p:nvPr>
        </p:nvSpPr>
        <p:spPr>
          <a:xfrm>
            <a:off x="1373659" y="6356350"/>
            <a:ext cx="9513729" cy="365125"/>
          </a:xfrm>
        </p:spPr>
        <p:txBody>
          <a:bodyPr/>
          <a:lstStyle/>
          <a:p>
            <a:r>
              <a:rPr lang="en-US" dirty="0">
                <a:ea typeface="+mn-lt"/>
                <a:cs typeface="+mn-lt"/>
                <a:hlinkClick r:id="rId2"/>
              </a:rPr>
              <a:t>NIST Handbook 130 - Current Edition | NIST</a:t>
            </a:r>
            <a:endParaRPr lang="en-US"/>
          </a:p>
        </p:txBody>
      </p:sp>
      <p:sp>
        <p:nvSpPr>
          <p:cNvPr id="5" name="Slide Number Placeholder 4">
            <a:extLst>
              <a:ext uri="{FF2B5EF4-FFF2-40B4-BE49-F238E27FC236}">
                <a16:creationId xmlns:a16="http://schemas.microsoft.com/office/drawing/2014/main" id="{0506C8CD-1760-ED19-2F69-856372994F67}"/>
              </a:ext>
            </a:extLst>
          </p:cNvPr>
          <p:cNvSpPr>
            <a:spLocks noGrp="1"/>
          </p:cNvSpPr>
          <p:nvPr>
            <p:ph type="sldNum" sz="quarter" idx="12"/>
          </p:nvPr>
        </p:nvSpPr>
        <p:spPr/>
        <p:txBody>
          <a:bodyPr/>
          <a:lstStyle/>
          <a:p>
            <a:fld id="{10FE9F58-E944-4E46-9D61-D29AFA3E7B77}" type="slidenum">
              <a:rPr lang="en-US" smtClean="0"/>
              <a:t>8</a:t>
            </a:fld>
            <a:endParaRPr lang="en-US"/>
          </a:p>
        </p:txBody>
      </p:sp>
      <p:sp>
        <p:nvSpPr>
          <p:cNvPr id="8" name="Title 7">
            <a:extLst>
              <a:ext uri="{FF2B5EF4-FFF2-40B4-BE49-F238E27FC236}">
                <a16:creationId xmlns:a16="http://schemas.microsoft.com/office/drawing/2014/main" id="{7F452887-76D7-CB4B-C3D9-7C89928133F8}"/>
              </a:ext>
            </a:extLst>
          </p:cNvPr>
          <p:cNvSpPr txBox="1">
            <a:spLocks noGrp="1"/>
          </p:cNvSpPr>
          <p:nvPr>
            <p:ph type="title"/>
          </p:nvPr>
        </p:nvSpPr>
        <p:spPr>
          <a:xfrm>
            <a:off x="226140" y="101108"/>
            <a:ext cx="11739717" cy="1588127"/>
          </a:xfrm>
          <a:prstGeom prst="rect">
            <a:avLst/>
          </a:prstGeom>
          <a:noFill/>
        </p:spPr>
        <p:txBody>
          <a:bodyPr wrap="square" rtlCol="0">
            <a:spAutoFit/>
          </a:bodyPr>
          <a:lstStyle/>
          <a:p>
            <a:pPr algn="ctr"/>
            <a:r>
              <a:rPr lang="en-US" sz="3600" b="1">
                <a:solidFill>
                  <a:srgbClr val="3F873F"/>
                </a:solidFill>
              </a:rPr>
              <a:t>Regulations pertaining to Voluntary Registration of Servicepersons and Service Agencies</a:t>
            </a:r>
            <a:br>
              <a:rPr lang="en-US" sz="3600"/>
            </a:br>
            <a:r>
              <a:rPr lang="en-US" sz="3600" b="1">
                <a:solidFill>
                  <a:srgbClr val="3F873F"/>
                </a:solidFill>
              </a:rPr>
              <a:t>NIST Handbook 130  </a:t>
            </a:r>
          </a:p>
        </p:txBody>
      </p:sp>
      <p:sp>
        <p:nvSpPr>
          <p:cNvPr id="9" name="Content Placeholder 8">
            <a:extLst>
              <a:ext uri="{FF2B5EF4-FFF2-40B4-BE49-F238E27FC236}">
                <a16:creationId xmlns:a16="http://schemas.microsoft.com/office/drawing/2014/main" id="{4BE92096-C8D2-02B3-0759-8B08C7B33AEF}"/>
              </a:ext>
            </a:extLst>
          </p:cNvPr>
          <p:cNvSpPr txBox="1">
            <a:spLocks noGrp="1"/>
          </p:cNvSpPr>
          <p:nvPr>
            <p:ph idx="1"/>
          </p:nvPr>
        </p:nvSpPr>
        <p:spPr>
          <a:xfrm>
            <a:off x="838199" y="1945852"/>
            <a:ext cx="10515600" cy="1993366"/>
          </a:xfrm>
          <a:prstGeom prst="rect">
            <a:avLst/>
          </a:prstGeom>
          <a:noFill/>
        </p:spPr>
        <p:txBody>
          <a:bodyPr wrap="square" rtlCol="0">
            <a:spAutoFit/>
          </a:bodyPr>
          <a:lstStyle/>
          <a:p>
            <a:pPr marL="285750" indent="-285750">
              <a:buFont typeface="Arial" panose="020B0604020202020204" pitchFamily="34" charset="0"/>
              <a:buChar char="•"/>
            </a:pPr>
            <a:r>
              <a:rPr lang="en-US" sz="3200"/>
              <a:t>Section IV. Uniform Regulation</a:t>
            </a:r>
          </a:p>
          <a:p>
            <a:pPr marL="285750" indent="-285750">
              <a:buFont typeface="Arial" panose="020B0604020202020204" pitchFamily="34" charset="0"/>
              <a:buChar char="•"/>
            </a:pPr>
            <a:r>
              <a:rPr lang="en-US" sz="3200"/>
              <a:t>Subsection D. Uniform Regulation for the Voluntary Registration of Servicepersons and Service Agencies for Commercial Weighing and Measuring Devices</a:t>
            </a:r>
          </a:p>
        </p:txBody>
      </p:sp>
    </p:spTree>
    <p:extLst>
      <p:ext uri="{BB962C8B-B14F-4D97-AF65-F5344CB8AC3E}">
        <p14:creationId xmlns:p14="http://schemas.microsoft.com/office/powerpoint/2010/main" val="7614679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3F5E1-AC27-8168-8D92-2321D2186632}"/>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4341703D-A9E9-DCF7-DDEB-C834C5318771}"/>
              </a:ext>
            </a:extLst>
          </p:cNvPr>
          <p:cNvSpPr>
            <a:spLocks noGrp="1"/>
          </p:cNvSpPr>
          <p:nvPr>
            <p:ph type="ftr" sz="quarter" idx="11"/>
          </p:nvPr>
        </p:nvSpPr>
        <p:spPr>
          <a:xfrm>
            <a:off x="1320744" y="6356350"/>
            <a:ext cx="9533466" cy="365125"/>
          </a:xfrm>
        </p:spPr>
        <p:txBody>
          <a:bodyPr/>
          <a:lstStyle/>
          <a:p>
            <a:r>
              <a:rPr lang="en-US" dirty="0">
                <a:ea typeface="+mn-lt"/>
                <a:cs typeface="+mn-lt"/>
                <a:hlinkClick r:id="rId3"/>
              </a:rPr>
              <a:t>NIST Handbook 44 - Current Edition | NIST</a:t>
            </a:r>
          </a:p>
        </p:txBody>
      </p:sp>
      <p:sp>
        <p:nvSpPr>
          <p:cNvPr id="3" name="Content Placeholder 2">
            <a:extLst>
              <a:ext uri="{FF2B5EF4-FFF2-40B4-BE49-F238E27FC236}">
                <a16:creationId xmlns:a16="http://schemas.microsoft.com/office/drawing/2014/main" id="{DC9F6B29-E403-E672-817E-EDDC347BB403}"/>
              </a:ext>
            </a:extLst>
          </p:cNvPr>
          <p:cNvSpPr>
            <a:spLocks noGrp="1"/>
          </p:cNvSpPr>
          <p:nvPr>
            <p:ph idx="4294967295"/>
          </p:nvPr>
        </p:nvSpPr>
        <p:spPr>
          <a:xfrm>
            <a:off x="14607" y="761684"/>
            <a:ext cx="12174430" cy="762211"/>
          </a:xfrm>
        </p:spPr>
        <p:txBody>
          <a:bodyPr vert="horz" lIns="91440" tIns="45720" rIns="91440" bIns="45720" rtlCol="0" anchor="t">
            <a:noAutofit/>
          </a:bodyPr>
          <a:lstStyle/>
          <a:p>
            <a:pPr marL="12700" indent="0">
              <a:lnSpc>
                <a:spcPct val="100000"/>
              </a:lnSpc>
              <a:spcBef>
                <a:spcPts val="735"/>
              </a:spcBef>
              <a:buNone/>
              <a:tabLst>
                <a:tab pos="287020" algn="l"/>
              </a:tabLst>
            </a:pPr>
            <a:r>
              <a:rPr lang="en-US" sz="2400" b="1" dirty="0">
                <a:ea typeface="Calibri"/>
                <a:cs typeface="Arial"/>
              </a:rPr>
              <a:t>Answer the following:</a:t>
            </a:r>
          </a:p>
          <a:p>
            <a:pPr marL="12700" indent="0">
              <a:lnSpc>
                <a:spcPct val="100000"/>
              </a:lnSpc>
              <a:spcBef>
                <a:spcPts val="735"/>
              </a:spcBef>
              <a:buNone/>
              <a:tabLst>
                <a:tab pos="287020" algn="l"/>
              </a:tabLst>
            </a:pPr>
            <a:r>
              <a:rPr lang="en-US" sz="2000">
                <a:ea typeface="Calibri"/>
                <a:cs typeface="Arial"/>
              </a:rPr>
              <a:t>What class is this scale?</a:t>
            </a:r>
          </a:p>
          <a:p>
            <a:pPr marL="12700" indent="0">
              <a:lnSpc>
                <a:spcPct val="100000"/>
              </a:lnSpc>
              <a:spcBef>
                <a:spcPts val="735"/>
              </a:spcBef>
              <a:buNone/>
              <a:tabLst>
                <a:tab pos="287020" algn="l"/>
              </a:tabLst>
            </a:pPr>
            <a:r>
              <a:rPr lang="en-US" sz="2000">
                <a:ea typeface="Calibri"/>
                <a:cs typeface="Arial"/>
              </a:rPr>
              <a:t>Convert test load in weight to test load in (e) to determine </a:t>
            </a:r>
          </a:p>
          <a:p>
            <a:pPr marL="12700" indent="0">
              <a:lnSpc>
                <a:spcPct val="100000"/>
              </a:lnSpc>
              <a:spcBef>
                <a:spcPts val="735"/>
              </a:spcBef>
              <a:buNone/>
              <a:tabLst>
                <a:tab pos="287020" algn="l"/>
              </a:tabLst>
            </a:pPr>
            <a:r>
              <a:rPr lang="en-US" sz="2000">
                <a:ea typeface="Calibri"/>
                <a:cs typeface="Arial"/>
              </a:rPr>
              <a:t>tolerance column.</a:t>
            </a:r>
          </a:p>
          <a:p>
            <a:pPr marL="12700" indent="0">
              <a:lnSpc>
                <a:spcPct val="100000"/>
              </a:lnSpc>
              <a:spcBef>
                <a:spcPts val="735"/>
              </a:spcBef>
              <a:buNone/>
              <a:tabLst>
                <a:tab pos="287020" algn="l"/>
              </a:tabLst>
            </a:pPr>
            <a:r>
              <a:rPr lang="en-US" sz="2000" dirty="0">
                <a:ea typeface="Calibri"/>
                <a:cs typeface="Arial"/>
              </a:rPr>
              <a:t>Formula: </a:t>
            </a:r>
            <a:r>
              <a:rPr lang="en-US" sz="2000">
                <a:solidFill>
                  <a:srgbClr val="FF0000"/>
                </a:solidFill>
                <a:ea typeface="Calibri"/>
                <a:cs typeface="Arial"/>
              </a:rPr>
              <a:t>Test Load in (Weight) ÷  (e)   =  Test Load in (e)</a:t>
            </a:r>
            <a:endParaRPr lang="en-US" sz="2000">
              <a:ea typeface="Calibri"/>
              <a:cs typeface="Arial"/>
            </a:endParaRPr>
          </a:p>
          <a:p>
            <a:pPr marL="12700" indent="0">
              <a:lnSpc>
                <a:spcPct val="100000"/>
              </a:lnSpc>
              <a:spcBef>
                <a:spcPts val="735"/>
              </a:spcBef>
              <a:buNone/>
              <a:tabLst>
                <a:tab pos="287020" algn="l"/>
              </a:tabLst>
            </a:pPr>
            <a:endParaRPr lang="en-US" sz="2000" dirty="0">
              <a:ea typeface="Calibri"/>
              <a:cs typeface="Arial"/>
            </a:endParaRPr>
          </a:p>
          <a:p>
            <a:pPr marL="12700" indent="0">
              <a:lnSpc>
                <a:spcPct val="100000"/>
              </a:lnSpc>
              <a:spcBef>
                <a:spcPts val="735"/>
              </a:spcBef>
              <a:buNone/>
              <a:tabLst>
                <a:tab pos="287020" algn="l"/>
              </a:tabLst>
            </a:pPr>
            <a:endParaRPr lang="en-US" b="1" dirty="0">
              <a:ea typeface="Calibri"/>
              <a:cs typeface="Arial"/>
            </a:endParaRPr>
          </a:p>
        </p:txBody>
      </p:sp>
      <p:sp>
        <p:nvSpPr>
          <p:cNvPr id="5" name="Slide Number Placeholder 4">
            <a:extLst>
              <a:ext uri="{FF2B5EF4-FFF2-40B4-BE49-F238E27FC236}">
                <a16:creationId xmlns:a16="http://schemas.microsoft.com/office/drawing/2014/main" id="{1C08D153-AB71-1C30-897A-B8A90C61739C}"/>
              </a:ext>
            </a:extLst>
          </p:cNvPr>
          <p:cNvSpPr>
            <a:spLocks noGrp="1"/>
          </p:cNvSpPr>
          <p:nvPr>
            <p:ph type="sldNum" sz="quarter" idx="4294967295"/>
          </p:nvPr>
        </p:nvSpPr>
        <p:spPr>
          <a:xfrm>
            <a:off x="0" y="0"/>
            <a:ext cx="0" cy="0"/>
          </a:xfrm>
        </p:spPr>
        <p:txBody>
          <a:bodyPr/>
          <a:lstStyle/>
          <a:p>
            <a:fld id="{10FE9F58-E944-4E46-9D61-D29AFA3E7B77}" type="slidenum">
              <a:rPr lang="en-US" smtClean="0"/>
              <a:t>80</a:t>
            </a:fld>
            <a:endParaRPr lang="en-US"/>
          </a:p>
        </p:txBody>
      </p:sp>
      <p:sp>
        <p:nvSpPr>
          <p:cNvPr id="7" name="object 2">
            <a:extLst>
              <a:ext uri="{FF2B5EF4-FFF2-40B4-BE49-F238E27FC236}">
                <a16:creationId xmlns:a16="http://schemas.microsoft.com/office/drawing/2014/main" id="{D7A245E0-D9A2-5139-918B-44B73359E950}"/>
              </a:ext>
            </a:extLst>
          </p:cNvPr>
          <p:cNvSpPr txBox="1">
            <a:spLocks/>
          </p:cNvSpPr>
          <p:nvPr/>
        </p:nvSpPr>
        <p:spPr>
          <a:xfrm>
            <a:off x="1327880" y="-245"/>
            <a:ext cx="9535083" cy="766877"/>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pPr marL="12700" algn="ctr">
              <a:lnSpc>
                <a:spcPct val="100000"/>
              </a:lnSpc>
              <a:spcBef>
                <a:spcPts val="100"/>
              </a:spcBef>
            </a:pPr>
            <a:r>
              <a:rPr lang="en-US" sz="4900" spc="-5"/>
              <a:t>Verification Scale Interval (e)</a:t>
            </a:r>
            <a:endParaRPr lang="en-US" sz="4900">
              <a:ea typeface="Calibri" panose="020F0502020204030204"/>
              <a:cs typeface="Calibri" panose="020F0502020204030204"/>
            </a:endParaRPr>
          </a:p>
        </p:txBody>
      </p:sp>
      <p:pic>
        <p:nvPicPr>
          <p:cNvPr id="8" name="Picture 7">
            <a:extLst>
              <a:ext uri="{FF2B5EF4-FFF2-40B4-BE49-F238E27FC236}">
                <a16:creationId xmlns:a16="http://schemas.microsoft.com/office/drawing/2014/main" id="{5320F20B-DAB5-C901-C1BD-3F24BAC883D8}"/>
              </a:ext>
            </a:extLst>
          </p:cNvPr>
          <p:cNvPicPr>
            <a:picLocks noChangeAspect="1"/>
          </p:cNvPicPr>
          <p:nvPr/>
        </p:nvPicPr>
        <p:blipFill>
          <a:blip r:embed="rId4"/>
          <a:stretch>
            <a:fillRect/>
          </a:stretch>
        </p:blipFill>
        <p:spPr>
          <a:xfrm>
            <a:off x="14607" y="2952920"/>
            <a:ext cx="7396677" cy="3267963"/>
          </a:xfrm>
          <a:prstGeom prst="rect">
            <a:avLst/>
          </a:prstGeom>
        </p:spPr>
      </p:pic>
      <p:pic>
        <p:nvPicPr>
          <p:cNvPr id="1028" name="Picture 4">
            <a:extLst>
              <a:ext uri="{FF2B5EF4-FFF2-40B4-BE49-F238E27FC236}">
                <a16:creationId xmlns:a16="http://schemas.microsoft.com/office/drawing/2014/main" id="{80D69E6A-2468-28AE-4258-7854C0C364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3579" y="1362245"/>
            <a:ext cx="4603117" cy="45893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2F149F4-52D2-5F2A-590F-97AF018AA137}"/>
              </a:ext>
            </a:extLst>
          </p:cNvPr>
          <p:cNvSpPr txBox="1"/>
          <p:nvPr/>
        </p:nvSpPr>
        <p:spPr>
          <a:xfrm>
            <a:off x="8252741" y="1406962"/>
            <a:ext cx="6313932" cy="369332"/>
          </a:xfrm>
          <a:prstGeom prst="rect">
            <a:avLst/>
          </a:prstGeom>
          <a:noFill/>
        </p:spPr>
        <p:txBody>
          <a:bodyPr wrap="square">
            <a:spAutoFit/>
          </a:bodyPr>
          <a:lstStyle/>
          <a:p>
            <a:r>
              <a:rPr lang="en-US" sz="1800" dirty="0">
                <a:solidFill>
                  <a:srgbClr val="FF0000"/>
                </a:solidFill>
                <a:highlight>
                  <a:srgbClr val="FFFF00"/>
                </a:highlight>
                <a:ea typeface="Calibri"/>
                <a:cs typeface="Arial"/>
              </a:rPr>
              <a:t>Class III Where d=e=0.01 lbs</a:t>
            </a:r>
            <a:endParaRPr lang="en-US" dirty="0">
              <a:highlight>
                <a:srgbClr val="FFFF00"/>
              </a:highlight>
            </a:endParaRPr>
          </a:p>
        </p:txBody>
      </p:sp>
    </p:spTree>
    <p:extLst>
      <p:ext uri="{BB962C8B-B14F-4D97-AF65-F5344CB8AC3E}">
        <p14:creationId xmlns:p14="http://schemas.microsoft.com/office/powerpoint/2010/main" val="6697818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950BD-9739-AAF1-64A1-DD4993BB91C0}"/>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D19AA1BD-F3EC-B3B6-37B8-FBA3242A3FB7}"/>
              </a:ext>
            </a:extLst>
          </p:cNvPr>
          <p:cNvSpPr>
            <a:spLocks noGrp="1"/>
          </p:cNvSpPr>
          <p:nvPr>
            <p:ph type="ftr" sz="quarter" idx="11"/>
          </p:nvPr>
        </p:nvSpPr>
        <p:spPr>
          <a:xfrm>
            <a:off x="1320744" y="6356350"/>
            <a:ext cx="9533466" cy="365125"/>
          </a:xfrm>
        </p:spPr>
        <p:txBody>
          <a:bodyPr/>
          <a:lstStyle/>
          <a:p>
            <a:r>
              <a:rPr lang="en-US" dirty="0">
                <a:ea typeface="+mn-lt"/>
                <a:cs typeface="+mn-lt"/>
                <a:hlinkClick r:id="rId3"/>
              </a:rPr>
              <a:t>NIST Handbook 44 - Current Edition | NIST</a:t>
            </a:r>
          </a:p>
        </p:txBody>
      </p:sp>
      <p:sp>
        <p:nvSpPr>
          <p:cNvPr id="3" name="Content Placeholder 2">
            <a:extLst>
              <a:ext uri="{FF2B5EF4-FFF2-40B4-BE49-F238E27FC236}">
                <a16:creationId xmlns:a16="http://schemas.microsoft.com/office/drawing/2014/main" id="{C5455204-36EA-B166-92FF-046DB0537420}"/>
              </a:ext>
            </a:extLst>
          </p:cNvPr>
          <p:cNvSpPr>
            <a:spLocks noGrp="1"/>
          </p:cNvSpPr>
          <p:nvPr>
            <p:ph idx="4294967295"/>
          </p:nvPr>
        </p:nvSpPr>
        <p:spPr>
          <a:xfrm>
            <a:off x="14607" y="761684"/>
            <a:ext cx="12174430" cy="762211"/>
          </a:xfrm>
        </p:spPr>
        <p:txBody>
          <a:bodyPr vert="horz" lIns="91440" tIns="45720" rIns="91440" bIns="45720" rtlCol="0" anchor="t">
            <a:noAutofit/>
          </a:bodyPr>
          <a:lstStyle/>
          <a:p>
            <a:pPr marL="12700" indent="0">
              <a:lnSpc>
                <a:spcPct val="100000"/>
              </a:lnSpc>
              <a:spcBef>
                <a:spcPts val="735"/>
              </a:spcBef>
              <a:buNone/>
              <a:tabLst>
                <a:tab pos="287020" algn="l"/>
              </a:tabLst>
            </a:pPr>
            <a:r>
              <a:rPr lang="en-US" sz="2400" b="1" dirty="0">
                <a:ea typeface="Calibri"/>
                <a:cs typeface="Arial"/>
              </a:rPr>
              <a:t>Answer the following:</a:t>
            </a:r>
          </a:p>
          <a:p>
            <a:pPr marL="12700" indent="0">
              <a:lnSpc>
                <a:spcPct val="100000"/>
              </a:lnSpc>
              <a:spcBef>
                <a:spcPts val="735"/>
              </a:spcBef>
              <a:buNone/>
              <a:tabLst>
                <a:tab pos="287020" algn="l"/>
              </a:tabLst>
            </a:pPr>
            <a:r>
              <a:rPr lang="en-US" sz="2000">
                <a:ea typeface="Calibri"/>
                <a:cs typeface="Arial"/>
              </a:rPr>
              <a:t>What class is this scale?</a:t>
            </a:r>
          </a:p>
          <a:p>
            <a:pPr marL="12700" indent="0">
              <a:lnSpc>
                <a:spcPct val="100000"/>
              </a:lnSpc>
              <a:spcBef>
                <a:spcPts val="735"/>
              </a:spcBef>
              <a:buNone/>
              <a:tabLst>
                <a:tab pos="287020" algn="l"/>
              </a:tabLst>
            </a:pPr>
            <a:r>
              <a:rPr lang="en-US" sz="2000">
                <a:ea typeface="Calibri"/>
                <a:cs typeface="Arial"/>
              </a:rPr>
              <a:t>Convert test load in weight to test load in values of (e) to determine </a:t>
            </a:r>
          </a:p>
          <a:p>
            <a:pPr marL="12700" indent="0">
              <a:lnSpc>
                <a:spcPct val="100000"/>
              </a:lnSpc>
              <a:spcBef>
                <a:spcPts val="735"/>
              </a:spcBef>
              <a:buNone/>
              <a:tabLst>
                <a:tab pos="287020" algn="l"/>
              </a:tabLst>
            </a:pPr>
            <a:r>
              <a:rPr lang="en-US" sz="2000">
                <a:ea typeface="Calibri"/>
                <a:cs typeface="Arial"/>
              </a:rPr>
              <a:t>tolerance column.</a:t>
            </a:r>
            <a:endParaRPr lang="en-US"/>
          </a:p>
          <a:p>
            <a:pPr marL="12700" indent="0">
              <a:lnSpc>
                <a:spcPct val="100000"/>
              </a:lnSpc>
              <a:spcBef>
                <a:spcPts val="735"/>
              </a:spcBef>
              <a:buNone/>
              <a:tabLst>
                <a:tab pos="287020" algn="l"/>
              </a:tabLst>
            </a:pPr>
            <a:r>
              <a:rPr lang="en-US" sz="2000" dirty="0">
                <a:ea typeface="Calibri"/>
                <a:cs typeface="Arial"/>
              </a:rPr>
              <a:t>Formula: </a:t>
            </a:r>
            <a:r>
              <a:rPr lang="en-US" sz="2000">
                <a:solidFill>
                  <a:srgbClr val="FF0000"/>
                </a:solidFill>
                <a:ea typeface="Calibri"/>
                <a:cs typeface="Arial"/>
              </a:rPr>
              <a:t>Test Load in (Weight) ÷  (e)   =  Test Load in (e)</a:t>
            </a:r>
            <a:endParaRPr lang="en-US" sz="2000">
              <a:ea typeface="Calibri"/>
              <a:cs typeface="Arial"/>
            </a:endParaRPr>
          </a:p>
          <a:p>
            <a:pPr marL="12700" indent="0">
              <a:lnSpc>
                <a:spcPct val="100000"/>
              </a:lnSpc>
              <a:spcBef>
                <a:spcPts val="735"/>
              </a:spcBef>
              <a:buNone/>
              <a:tabLst>
                <a:tab pos="287020" algn="l"/>
              </a:tabLst>
            </a:pPr>
            <a:endParaRPr lang="en-US" sz="2000" dirty="0">
              <a:ea typeface="Calibri"/>
              <a:cs typeface="Arial"/>
            </a:endParaRPr>
          </a:p>
          <a:p>
            <a:pPr marL="12700" indent="0">
              <a:lnSpc>
                <a:spcPct val="100000"/>
              </a:lnSpc>
              <a:spcBef>
                <a:spcPts val="735"/>
              </a:spcBef>
              <a:buNone/>
              <a:tabLst>
                <a:tab pos="287020" algn="l"/>
              </a:tabLst>
            </a:pPr>
            <a:endParaRPr lang="en-US" b="1" dirty="0">
              <a:ea typeface="Calibri"/>
              <a:cs typeface="Arial"/>
            </a:endParaRPr>
          </a:p>
        </p:txBody>
      </p:sp>
      <p:sp>
        <p:nvSpPr>
          <p:cNvPr id="5" name="Slide Number Placeholder 4">
            <a:extLst>
              <a:ext uri="{FF2B5EF4-FFF2-40B4-BE49-F238E27FC236}">
                <a16:creationId xmlns:a16="http://schemas.microsoft.com/office/drawing/2014/main" id="{F1D2A57D-B9B6-D16C-6905-69FF8E7426E2}"/>
              </a:ext>
            </a:extLst>
          </p:cNvPr>
          <p:cNvSpPr>
            <a:spLocks noGrp="1"/>
          </p:cNvSpPr>
          <p:nvPr>
            <p:ph type="sldNum" sz="quarter" idx="4294967295"/>
          </p:nvPr>
        </p:nvSpPr>
        <p:spPr>
          <a:xfrm>
            <a:off x="0" y="0"/>
            <a:ext cx="0" cy="0"/>
          </a:xfrm>
        </p:spPr>
        <p:txBody>
          <a:bodyPr/>
          <a:lstStyle/>
          <a:p>
            <a:fld id="{10FE9F58-E944-4E46-9D61-D29AFA3E7B77}" type="slidenum">
              <a:rPr lang="en-US" smtClean="0"/>
              <a:t>81</a:t>
            </a:fld>
            <a:endParaRPr lang="en-US"/>
          </a:p>
        </p:txBody>
      </p:sp>
      <p:sp>
        <p:nvSpPr>
          <p:cNvPr id="7" name="object 2">
            <a:extLst>
              <a:ext uri="{FF2B5EF4-FFF2-40B4-BE49-F238E27FC236}">
                <a16:creationId xmlns:a16="http://schemas.microsoft.com/office/drawing/2014/main" id="{C29C850B-CE22-A301-870F-4781A854446B}"/>
              </a:ext>
            </a:extLst>
          </p:cNvPr>
          <p:cNvSpPr txBox="1">
            <a:spLocks/>
          </p:cNvSpPr>
          <p:nvPr/>
        </p:nvSpPr>
        <p:spPr>
          <a:xfrm>
            <a:off x="1327880" y="-245"/>
            <a:ext cx="9535083" cy="766877"/>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pPr marL="12700" algn="ctr">
              <a:lnSpc>
                <a:spcPct val="100000"/>
              </a:lnSpc>
              <a:spcBef>
                <a:spcPts val="100"/>
              </a:spcBef>
            </a:pPr>
            <a:r>
              <a:rPr lang="en-US" sz="4900" spc="-5" dirty="0"/>
              <a:t>Verification Scale Interval (e)</a:t>
            </a:r>
            <a:endParaRPr lang="en-US" sz="4900" dirty="0">
              <a:ea typeface="Calibri" panose="020F0502020204030204"/>
              <a:cs typeface="Calibri" panose="020F0502020204030204"/>
            </a:endParaRPr>
          </a:p>
        </p:txBody>
      </p:sp>
      <p:pic>
        <p:nvPicPr>
          <p:cNvPr id="8" name="Picture 7">
            <a:extLst>
              <a:ext uri="{FF2B5EF4-FFF2-40B4-BE49-F238E27FC236}">
                <a16:creationId xmlns:a16="http://schemas.microsoft.com/office/drawing/2014/main" id="{9CC78417-F401-0473-5D0C-93DEAC2B9123}"/>
              </a:ext>
            </a:extLst>
          </p:cNvPr>
          <p:cNvPicPr>
            <a:picLocks noChangeAspect="1"/>
          </p:cNvPicPr>
          <p:nvPr/>
        </p:nvPicPr>
        <p:blipFill>
          <a:blip r:embed="rId4"/>
          <a:stretch>
            <a:fillRect/>
          </a:stretch>
        </p:blipFill>
        <p:spPr>
          <a:xfrm>
            <a:off x="14607" y="2952920"/>
            <a:ext cx="7396677" cy="3267963"/>
          </a:xfrm>
          <a:prstGeom prst="rect">
            <a:avLst/>
          </a:prstGeom>
        </p:spPr>
      </p:pic>
      <p:pic>
        <p:nvPicPr>
          <p:cNvPr id="2050" name="Picture 2">
            <a:extLst>
              <a:ext uri="{FF2B5EF4-FFF2-40B4-BE49-F238E27FC236}">
                <a16:creationId xmlns:a16="http://schemas.microsoft.com/office/drawing/2014/main" id="{2D5C0ED5-B31F-0827-3B3E-3AA0E1D602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1284" y="1892945"/>
            <a:ext cx="4591040" cy="39982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E0D0F8D-ED6C-6C71-8C84-F7DE4181222C}"/>
              </a:ext>
            </a:extLst>
          </p:cNvPr>
          <p:cNvSpPr txBox="1"/>
          <p:nvPr/>
        </p:nvSpPr>
        <p:spPr>
          <a:xfrm>
            <a:off x="8249413" y="814567"/>
            <a:ext cx="6313932" cy="923330"/>
          </a:xfrm>
          <a:prstGeom prst="rect">
            <a:avLst/>
          </a:prstGeom>
          <a:noFill/>
        </p:spPr>
        <p:txBody>
          <a:bodyPr wrap="square">
            <a:spAutoFit/>
          </a:bodyPr>
          <a:lstStyle/>
          <a:p>
            <a:r>
              <a:rPr lang="en-US" sz="1800" dirty="0">
                <a:solidFill>
                  <a:srgbClr val="FF0000"/>
                </a:solidFill>
                <a:highlight>
                  <a:srgbClr val="FFFF00"/>
                </a:highlight>
                <a:ea typeface="Calibri"/>
                <a:cs typeface="Arial"/>
              </a:rPr>
              <a:t>Multi-Interval Class III </a:t>
            </a:r>
          </a:p>
          <a:p>
            <a:r>
              <a:rPr lang="en-US" dirty="0">
                <a:solidFill>
                  <a:srgbClr val="FF0000"/>
                </a:solidFill>
                <a:highlight>
                  <a:srgbClr val="FFFF00"/>
                </a:highlight>
                <a:ea typeface="Calibri"/>
                <a:cs typeface="Arial"/>
              </a:rPr>
              <a:t>1</a:t>
            </a:r>
            <a:r>
              <a:rPr lang="en-US" baseline="30000" dirty="0">
                <a:solidFill>
                  <a:srgbClr val="FF0000"/>
                </a:solidFill>
                <a:highlight>
                  <a:srgbClr val="FFFF00"/>
                </a:highlight>
                <a:ea typeface="Calibri"/>
                <a:cs typeface="Arial"/>
              </a:rPr>
              <a:t>st</a:t>
            </a:r>
            <a:r>
              <a:rPr lang="en-US" dirty="0">
                <a:solidFill>
                  <a:srgbClr val="FF0000"/>
                </a:solidFill>
                <a:highlight>
                  <a:srgbClr val="FFFF00"/>
                </a:highlight>
                <a:ea typeface="Calibri"/>
                <a:cs typeface="Arial"/>
              </a:rPr>
              <a:t> interval 0-12lbs /  </a:t>
            </a:r>
            <a:r>
              <a:rPr lang="en-US" sz="1800" dirty="0">
                <a:solidFill>
                  <a:srgbClr val="FF0000"/>
                </a:solidFill>
                <a:highlight>
                  <a:srgbClr val="FFFF00"/>
                </a:highlight>
                <a:ea typeface="Calibri"/>
                <a:cs typeface="Arial"/>
              </a:rPr>
              <a:t>d=e=0.005 lbs</a:t>
            </a:r>
          </a:p>
          <a:p>
            <a:r>
              <a:rPr lang="en-US" dirty="0">
                <a:solidFill>
                  <a:srgbClr val="FF0000"/>
                </a:solidFill>
                <a:highlight>
                  <a:srgbClr val="FFFF00"/>
                </a:highlight>
                <a:ea typeface="Calibri"/>
                <a:cs typeface="Arial"/>
              </a:rPr>
              <a:t>2</a:t>
            </a:r>
            <a:r>
              <a:rPr lang="en-US" baseline="30000" dirty="0">
                <a:solidFill>
                  <a:srgbClr val="FF0000"/>
                </a:solidFill>
                <a:highlight>
                  <a:srgbClr val="FFFF00"/>
                </a:highlight>
                <a:ea typeface="Calibri"/>
                <a:cs typeface="Arial"/>
              </a:rPr>
              <a:t>nd</a:t>
            </a:r>
            <a:r>
              <a:rPr lang="en-US" dirty="0">
                <a:solidFill>
                  <a:srgbClr val="FF0000"/>
                </a:solidFill>
                <a:highlight>
                  <a:srgbClr val="FFFF00"/>
                </a:highlight>
                <a:ea typeface="Calibri"/>
                <a:cs typeface="Arial"/>
              </a:rPr>
              <a:t> Interval 12-30lbs / d=e=0.01 lbs</a:t>
            </a:r>
            <a:endParaRPr lang="en-US" dirty="0">
              <a:highlight>
                <a:srgbClr val="FFFF00"/>
              </a:highlight>
            </a:endParaRPr>
          </a:p>
        </p:txBody>
      </p:sp>
    </p:spTree>
    <p:extLst>
      <p:ext uri="{BB962C8B-B14F-4D97-AF65-F5344CB8AC3E}">
        <p14:creationId xmlns:p14="http://schemas.microsoft.com/office/powerpoint/2010/main" val="28893750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64DE1-8E97-77E9-6FC8-0093238D5081}"/>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3A729103-41AA-1FB4-6B6C-59C547479978}"/>
              </a:ext>
            </a:extLst>
          </p:cNvPr>
          <p:cNvSpPr>
            <a:spLocks noGrp="1"/>
          </p:cNvSpPr>
          <p:nvPr>
            <p:ph type="ftr" sz="quarter" idx="11"/>
          </p:nvPr>
        </p:nvSpPr>
        <p:spPr>
          <a:xfrm>
            <a:off x="1320744" y="6356350"/>
            <a:ext cx="9533466" cy="365125"/>
          </a:xfrm>
        </p:spPr>
        <p:txBody>
          <a:bodyPr/>
          <a:lstStyle/>
          <a:p>
            <a:r>
              <a:rPr lang="en-US" dirty="0">
                <a:ea typeface="+mn-lt"/>
                <a:cs typeface="+mn-lt"/>
                <a:hlinkClick r:id="rId3"/>
              </a:rPr>
              <a:t>NIST Handbook 44 - Current Edition | NIST</a:t>
            </a:r>
          </a:p>
        </p:txBody>
      </p:sp>
      <p:sp>
        <p:nvSpPr>
          <p:cNvPr id="3" name="Content Placeholder 2">
            <a:extLst>
              <a:ext uri="{FF2B5EF4-FFF2-40B4-BE49-F238E27FC236}">
                <a16:creationId xmlns:a16="http://schemas.microsoft.com/office/drawing/2014/main" id="{2063901C-61BB-73A3-EB2F-C372AC79EC63}"/>
              </a:ext>
            </a:extLst>
          </p:cNvPr>
          <p:cNvSpPr>
            <a:spLocks noGrp="1"/>
          </p:cNvSpPr>
          <p:nvPr>
            <p:ph idx="4294967295"/>
          </p:nvPr>
        </p:nvSpPr>
        <p:spPr>
          <a:xfrm>
            <a:off x="14607" y="761684"/>
            <a:ext cx="12174430" cy="762211"/>
          </a:xfrm>
        </p:spPr>
        <p:txBody>
          <a:bodyPr vert="horz" lIns="91440" tIns="45720" rIns="91440" bIns="45720" rtlCol="0" anchor="t">
            <a:noAutofit/>
          </a:bodyPr>
          <a:lstStyle/>
          <a:p>
            <a:pPr marL="12700" indent="0">
              <a:lnSpc>
                <a:spcPct val="100000"/>
              </a:lnSpc>
              <a:spcBef>
                <a:spcPts val="735"/>
              </a:spcBef>
              <a:buNone/>
              <a:tabLst>
                <a:tab pos="287020" algn="l"/>
              </a:tabLst>
            </a:pPr>
            <a:r>
              <a:rPr lang="en-US" sz="2400" b="1" dirty="0">
                <a:ea typeface="Calibri"/>
                <a:cs typeface="Arial"/>
              </a:rPr>
              <a:t>Answer the following:</a:t>
            </a:r>
          </a:p>
          <a:p>
            <a:pPr marL="12700" indent="0">
              <a:lnSpc>
                <a:spcPct val="100000"/>
              </a:lnSpc>
              <a:spcBef>
                <a:spcPts val="735"/>
              </a:spcBef>
              <a:buNone/>
              <a:tabLst>
                <a:tab pos="287020" algn="l"/>
              </a:tabLst>
            </a:pPr>
            <a:r>
              <a:rPr lang="en-US" sz="2000">
                <a:ea typeface="Calibri"/>
                <a:cs typeface="Arial"/>
              </a:rPr>
              <a:t>What class is this scale?</a:t>
            </a:r>
          </a:p>
          <a:p>
            <a:pPr marL="12700" indent="0">
              <a:lnSpc>
                <a:spcPct val="100000"/>
              </a:lnSpc>
              <a:spcBef>
                <a:spcPts val="735"/>
              </a:spcBef>
              <a:buNone/>
              <a:tabLst>
                <a:tab pos="287020" algn="l"/>
              </a:tabLst>
            </a:pPr>
            <a:r>
              <a:rPr lang="en-US" sz="2000">
                <a:ea typeface="Calibri"/>
                <a:cs typeface="Arial"/>
              </a:rPr>
              <a:t>Convert test load in weight to test load in values of (e) to determine '</a:t>
            </a:r>
          </a:p>
          <a:p>
            <a:pPr marL="12700" indent="0">
              <a:lnSpc>
                <a:spcPct val="100000"/>
              </a:lnSpc>
              <a:spcBef>
                <a:spcPts val="735"/>
              </a:spcBef>
              <a:buNone/>
              <a:tabLst>
                <a:tab pos="287020" algn="l"/>
              </a:tabLst>
            </a:pPr>
            <a:r>
              <a:rPr lang="en-US" sz="2000">
                <a:ea typeface="Calibri"/>
                <a:cs typeface="Arial"/>
              </a:rPr>
              <a:t>tolerance column.</a:t>
            </a:r>
            <a:endParaRPr lang="en-US"/>
          </a:p>
          <a:p>
            <a:pPr marL="12700" indent="0">
              <a:lnSpc>
                <a:spcPct val="100000"/>
              </a:lnSpc>
              <a:spcBef>
                <a:spcPts val="735"/>
              </a:spcBef>
              <a:buNone/>
              <a:tabLst>
                <a:tab pos="287020" algn="l"/>
              </a:tabLst>
            </a:pPr>
            <a:r>
              <a:rPr lang="en-US" sz="2000" dirty="0">
                <a:ea typeface="Calibri"/>
                <a:cs typeface="Arial"/>
              </a:rPr>
              <a:t>Formula: </a:t>
            </a:r>
            <a:r>
              <a:rPr lang="en-US" sz="2000">
                <a:solidFill>
                  <a:srgbClr val="FF0000"/>
                </a:solidFill>
                <a:ea typeface="Calibri"/>
                <a:cs typeface="Arial"/>
              </a:rPr>
              <a:t>Test Load in (Weight) ÷  (e)   =  Test Load in (e)</a:t>
            </a:r>
            <a:endParaRPr lang="en-US" sz="2000">
              <a:ea typeface="Calibri"/>
              <a:cs typeface="Arial"/>
            </a:endParaRPr>
          </a:p>
          <a:p>
            <a:pPr marL="12700" indent="0">
              <a:lnSpc>
                <a:spcPct val="100000"/>
              </a:lnSpc>
              <a:spcBef>
                <a:spcPts val="735"/>
              </a:spcBef>
              <a:buNone/>
              <a:tabLst>
                <a:tab pos="287020" algn="l"/>
              </a:tabLst>
            </a:pPr>
            <a:endParaRPr lang="en-US" sz="2000" dirty="0">
              <a:ea typeface="Calibri"/>
              <a:cs typeface="Arial"/>
            </a:endParaRPr>
          </a:p>
          <a:p>
            <a:pPr marL="12700" indent="0">
              <a:lnSpc>
                <a:spcPct val="100000"/>
              </a:lnSpc>
              <a:spcBef>
                <a:spcPts val="735"/>
              </a:spcBef>
              <a:buNone/>
              <a:tabLst>
                <a:tab pos="287020" algn="l"/>
              </a:tabLst>
            </a:pPr>
            <a:endParaRPr lang="en-US" b="1" dirty="0">
              <a:ea typeface="Calibri"/>
              <a:cs typeface="Arial"/>
            </a:endParaRPr>
          </a:p>
        </p:txBody>
      </p:sp>
      <p:sp>
        <p:nvSpPr>
          <p:cNvPr id="5" name="Slide Number Placeholder 4">
            <a:extLst>
              <a:ext uri="{FF2B5EF4-FFF2-40B4-BE49-F238E27FC236}">
                <a16:creationId xmlns:a16="http://schemas.microsoft.com/office/drawing/2014/main" id="{096BBB30-F042-5D75-4F3A-1A90E05B170A}"/>
              </a:ext>
            </a:extLst>
          </p:cNvPr>
          <p:cNvSpPr>
            <a:spLocks noGrp="1"/>
          </p:cNvSpPr>
          <p:nvPr>
            <p:ph type="sldNum" sz="quarter" idx="4294967295"/>
          </p:nvPr>
        </p:nvSpPr>
        <p:spPr>
          <a:xfrm>
            <a:off x="0" y="0"/>
            <a:ext cx="0" cy="0"/>
          </a:xfrm>
        </p:spPr>
        <p:txBody>
          <a:bodyPr/>
          <a:lstStyle/>
          <a:p>
            <a:fld id="{10FE9F58-E944-4E46-9D61-D29AFA3E7B77}" type="slidenum">
              <a:rPr lang="en-US" smtClean="0"/>
              <a:t>82</a:t>
            </a:fld>
            <a:endParaRPr lang="en-US"/>
          </a:p>
        </p:txBody>
      </p:sp>
      <p:sp>
        <p:nvSpPr>
          <p:cNvPr id="7" name="object 2">
            <a:extLst>
              <a:ext uri="{FF2B5EF4-FFF2-40B4-BE49-F238E27FC236}">
                <a16:creationId xmlns:a16="http://schemas.microsoft.com/office/drawing/2014/main" id="{32E3210A-7699-AB66-4E9A-4AEF6FCA61CC}"/>
              </a:ext>
            </a:extLst>
          </p:cNvPr>
          <p:cNvSpPr txBox="1">
            <a:spLocks/>
          </p:cNvSpPr>
          <p:nvPr/>
        </p:nvSpPr>
        <p:spPr>
          <a:xfrm>
            <a:off x="1327880" y="-245"/>
            <a:ext cx="9535083" cy="766877"/>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pPr marL="12700" algn="ctr">
              <a:lnSpc>
                <a:spcPct val="100000"/>
              </a:lnSpc>
              <a:spcBef>
                <a:spcPts val="100"/>
              </a:spcBef>
            </a:pPr>
            <a:r>
              <a:rPr lang="en-US" sz="4900" spc="-5" dirty="0"/>
              <a:t>Verification Scale Interval (e)</a:t>
            </a:r>
            <a:endParaRPr lang="en-US" sz="4900" dirty="0">
              <a:ea typeface="Calibri" panose="020F0502020204030204"/>
              <a:cs typeface="Calibri" panose="020F0502020204030204"/>
            </a:endParaRPr>
          </a:p>
        </p:txBody>
      </p:sp>
      <p:pic>
        <p:nvPicPr>
          <p:cNvPr id="8" name="Picture 7">
            <a:extLst>
              <a:ext uri="{FF2B5EF4-FFF2-40B4-BE49-F238E27FC236}">
                <a16:creationId xmlns:a16="http://schemas.microsoft.com/office/drawing/2014/main" id="{94FDF283-0FF0-8FDD-A0D9-7E675F551625}"/>
              </a:ext>
            </a:extLst>
          </p:cNvPr>
          <p:cNvPicPr>
            <a:picLocks noChangeAspect="1"/>
          </p:cNvPicPr>
          <p:nvPr/>
        </p:nvPicPr>
        <p:blipFill>
          <a:blip r:embed="rId4"/>
          <a:stretch>
            <a:fillRect/>
          </a:stretch>
        </p:blipFill>
        <p:spPr>
          <a:xfrm>
            <a:off x="14607" y="2952920"/>
            <a:ext cx="7396677" cy="3267963"/>
          </a:xfrm>
          <a:prstGeom prst="rect">
            <a:avLst/>
          </a:prstGeom>
        </p:spPr>
      </p:pic>
      <p:sp>
        <p:nvSpPr>
          <p:cNvPr id="2" name="TextBox 1">
            <a:extLst>
              <a:ext uri="{FF2B5EF4-FFF2-40B4-BE49-F238E27FC236}">
                <a16:creationId xmlns:a16="http://schemas.microsoft.com/office/drawing/2014/main" id="{5ED63AA2-8D34-83FE-B88F-BECFAF5F46D5}"/>
              </a:ext>
            </a:extLst>
          </p:cNvPr>
          <p:cNvSpPr txBox="1"/>
          <p:nvPr/>
        </p:nvSpPr>
        <p:spPr>
          <a:xfrm>
            <a:off x="8249413" y="814567"/>
            <a:ext cx="6313932" cy="923330"/>
          </a:xfrm>
          <a:prstGeom prst="rect">
            <a:avLst/>
          </a:prstGeom>
          <a:noFill/>
        </p:spPr>
        <p:txBody>
          <a:bodyPr wrap="square">
            <a:spAutoFit/>
          </a:bodyPr>
          <a:lstStyle/>
          <a:p>
            <a:r>
              <a:rPr lang="en-US" sz="1800" dirty="0">
                <a:solidFill>
                  <a:srgbClr val="FF0000"/>
                </a:solidFill>
                <a:highlight>
                  <a:srgbClr val="FFFF00"/>
                </a:highlight>
                <a:ea typeface="Calibri"/>
                <a:cs typeface="Arial"/>
              </a:rPr>
              <a:t>Multi-Interval Class III </a:t>
            </a:r>
          </a:p>
          <a:p>
            <a:r>
              <a:rPr lang="en-US" dirty="0">
                <a:solidFill>
                  <a:srgbClr val="FF0000"/>
                </a:solidFill>
                <a:highlight>
                  <a:srgbClr val="FFFF00"/>
                </a:highlight>
                <a:ea typeface="Calibri"/>
                <a:cs typeface="Arial"/>
              </a:rPr>
              <a:t>1</a:t>
            </a:r>
            <a:r>
              <a:rPr lang="en-US" baseline="30000" dirty="0">
                <a:solidFill>
                  <a:srgbClr val="FF0000"/>
                </a:solidFill>
                <a:highlight>
                  <a:srgbClr val="FFFF00"/>
                </a:highlight>
                <a:ea typeface="Calibri"/>
                <a:cs typeface="Arial"/>
              </a:rPr>
              <a:t>st</a:t>
            </a:r>
            <a:r>
              <a:rPr lang="en-US" dirty="0">
                <a:solidFill>
                  <a:srgbClr val="FF0000"/>
                </a:solidFill>
                <a:highlight>
                  <a:srgbClr val="FFFF00"/>
                </a:highlight>
                <a:ea typeface="Calibri"/>
                <a:cs typeface="Arial"/>
              </a:rPr>
              <a:t> Interval 0-30 lbs /  </a:t>
            </a:r>
            <a:r>
              <a:rPr lang="en-US" sz="1800" dirty="0">
                <a:solidFill>
                  <a:srgbClr val="FF0000"/>
                </a:solidFill>
                <a:highlight>
                  <a:srgbClr val="FFFF00"/>
                </a:highlight>
                <a:ea typeface="Calibri"/>
                <a:cs typeface="Arial"/>
              </a:rPr>
              <a:t>d=e=0.01 lbs</a:t>
            </a:r>
          </a:p>
          <a:p>
            <a:r>
              <a:rPr lang="en-US" dirty="0">
                <a:solidFill>
                  <a:srgbClr val="FF0000"/>
                </a:solidFill>
                <a:highlight>
                  <a:srgbClr val="FFFF00"/>
                </a:highlight>
                <a:ea typeface="Calibri"/>
                <a:cs typeface="Arial"/>
              </a:rPr>
              <a:t>2</a:t>
            </a:r>
            <a:r>
              <a:rPr lang="en-US" baseline="30000" dirty="0">
                <a:solidFill>
                  <a:srgbClr val="FF0000"/>
                </a:solidFill>
                <a:highlight>
                  <a:srgbClr val="FFFF00"/>
                </a:highlight>
                <a:ea typeface="Calibri"/>
                <a:cs typeface="Arial"/>
              </a:rPr>
              <a:t>nd</a:t>
            </a:r>
            <a:r>
              <a:rPr lang="en-US" dirty="0">
                <a:solidFill>
                  <a:srgbClr val="FF0000"/>
                </a:solidFill>
                <a:highlight>
                  <a:srgbClr val="FFFF00"/>
                </a:highlight>
                <a:ea typeface="Calibri"/>
                <a:cs typeface="Arial"/>
              </a:rPr>
              <a:t> Interval 30-60 lbs / d=e=0.02 lbs</a:t>
            </a:r>
            <a:endParaRPr lang="en-US" dirty="0">
              <a:highlight>
                <a:srgbClr val="FFFF00"/>
              </a:highlight>
            </a:endParaRPr>
          </a:p>
        </p:txBody>
      </p:sp>
      <p:pic>
        <p:nvPicPr>
          <p:cNvPr id="3076" name="Picture 4">
            <a:extLst>
              <a:ext uri="{FF2B5EF4-FFF2-40B4-BE49-F238E27FC236}">
                <a16:creationId xmlns:a16="http://schemas.microsoft.com/office/drawing/2014/main" id="{6A5EA11F-0ABD-8ABA-1B0A-711F5D4ED1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5372" y="1785832"/>
            <a:ext cx="4848950" cy="485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2566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9160B-AF2C-39CB-D685-858DEDA74732}"/>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150F4D88-E17F-B018-FD72-F18A8A4D36DF}"/>
              </a:ext>
            </a:extLst>
          </p:cNvPr>
          <p:cNvSpPr>
            <a:spLocks noGrp="1"/>
          </p:cNvSpPr>
          <p:nvPr>
            <p:ph type="ftr" sz="quarter" idx="11"/>
          </p:nvPr>
        </p:nvSpPr>
        <p:spPr>
          <a:xfrm>
            <a:off x="1320744" y="6356350"/>
            <a:ext cx="9533466" cy="365125"/>
          </a:xfrm>
        </p:spPr>
        <p:txBody>
          <a:bodyPr/>
          <a:lstStyle/>
          <a:p>
            <a:r>
              <a:rPr lang="en-US" dirty="0">
                <a:ea typeface="+mn-lt"/>
                <a:cs typeface="+mn-lt"/>
                <a:hlinkClick r:id="rId3"/>
              </a:rPr>
              <a:t>NIST Handbook 44 - Current Edition | NIST</a:t>
            </a:r>
          </a:p>
        </p:txBody>
      </p:sp>
      <p:sp>
        <p:nvSpPr>
          <p:cNvPr id="3" name="Content Placeholder 2">
            <a:extLst>
              <a:ext uri="{FF2B5EF4-FFF2-40B4-BE49-F238E27FC236}">
                <a16:creationId xmlns:a16="http://schemas.microsoft.com/office/drawing/2014/main" id="{773CEBC2-C695-7E56-1C49-EDE8ACCCD107}"/>
              </a:ext>
            </a:extLst>
          </p:cNvPr>
          <p:cNvSpPr>
            <a:spLocks noGrp="1"/>
          </p:cNvSpPr>
          <p:nvPr>
            <p:ph idx="4294967295"/>
          </p:nvPr>
        </p:nvSpPr>
        <p:spPr>
          <a:xfrm>
            <a:off x="14607" y="761684"/>
            <a:ext cx="12174430" cy="762211"/>
          </a:xfrm>
        </p:spPr>
        <p:txBody>
          <a:bodyPr vert="horz" lIns="91440" tIns="45720" rIns="91440" bIns="45720" rtlCol="0" anchor="t">
            <a:noAutofit/>
          </a:bodyPr>
          <a:lstStyle/>
          <a:p>
            <a:pPr marL="12700" indent="0">
              <a:lnSpc>
                <a:spcPct val="100000"/>
              </a:lnSpc>
              <a:spcBef>
                <a:spcPts val="735"/>
              </a:spcBef>
              <a:buNone/>
              <a:tabLst>
                <a:tab pos="287020" algn="l"/>
              </a:tabLst>
            </a:pPr>
            <a:r>
              <a:rPr lang="en-US" sz="2400" b="1" dirty="0">
                <a:ea typeface="Calibri"/>
                <a:cs typeface="Arial"/>
              </a:rPr>
              <a:t>Answer the following:</a:t>
            </a:r>
          </a:p>
          <a:p>
            <a:pPr marL="12700" indent="0">
              <a:lnSpc>
                <a:spcPct val="100000"/>
              </a:lnSpc>
              <a:spcBef>
                <a:spcPts val="735"/>
              </a:spcBef>
              <a:buNone/>
              <a:tabLst>
                <a:tab pos="287020" algn="l"/>
              </a:tabLst>
            </a:pPr>
            <a:r>
              <a:rPr lang="en-US" sz="2000" dirty="0">
                <a:ea typeface="Calibri"/>
                <a:cs typeface="Arial"/>
              </a:rPr>
              <a:t>Does this device comply with Maintenance tolerance?</a:t>
            </a:r>
          </a:p>
          <a:p>
            <a:pPr marL="12700" indent="0">
              <a:lnSpc>
                <a:spcPct val="100000"/>
              </a:lnSpc>
              <a:spcBef>
                <a:spcPts val="735"/>
              </a:spcBef>
              <a:buNone/>
              <a:tabLst>
                <a:tab pos="287020" algn="l"/>
              </a:tabLst>
            </a:pPr>
            <a:r>
              <a:rPr lang="en-US" sz="2000" dirty="0">
                <a:ea typeface="Calibri"/>
                <a:cs typeface="Arial"/>
              </a:rPr>
              <a:t>Acceptance tolerance?</a:t>
            </a:r>
            <a:r>
              <a:rPr lang="en-US" sz="2000" dirty="0">
                <a:solidFill>
                  <a:srgbClr val="FF0000"/>
                </a:solidFill>
                <a:ea typeface="Calibri"/>
                <a:cs typeface="Arial"/>
              </a:rPr>
              <a:t> </a:t>
            </a:r>
          </a:p>
          <a:p>
            <a:pPr marL="12700" indent="0">
              <a:lnSpc>
                <a:spcPct val="100000"/>
              </a:lnSpc>
              <a:spcBef>
                <a:spcPts val="735"/>
              </a:spcBef>
              <a:buNone/>
              <a:tabLst>
                <a:tab pos="287020" algn="l"/>
              </a:tabLst>
            </a:pPr>
            <a:endParaRPr lang="en-US" sz="2000" dirty="0">
              <a:ea typeface="Calibri"/>
              <a:cs typeface="Arial"/>
            </a:endParaRPr>
          </a:p>
          <a:p>
            <a:pPr marL="12700" indent="0">
              <a:lnSpc>
                <a:spcPct val="100000"/>
              </a:lnSpc>
              <a:spcBef>
                <a:spcPts val="735"/>
              </a:spcBef>
              <a:buNone/>
              <a:tabLst>
                <a:tab pos="287020" algn="l"/>
              </a:tabLst>
            </a:pPr>
            <a:endParaRPr lang="en-US" b="1" dirty="0">
              <a:ea typeface="Calibri"/>
              <a:cs typeface="Arial"/>
            </a:endParaRPr>
          </a:p>
        </p:txBody>
      </p:sp>
      <p:sp>
        <p:nvSpPr>
          <p:cNvPr id="5" name="Slide Number Placeholder 4">
            <a:extLst>
              <a:ext uri="{FF2B5EF4-FFF2-40B4-BE49-F238E27FC236}">
                <a16:creationId xmlns:a16="http://schemas.microsoft.com/office/drawing/2014/main" id="{83032255-9040-B1F5-14CC-DFCF4B93849C}"/>
              </a:ext>
            </a:extLst>
          </p:cNvPr>
          <p:cNvSpPr>
            <a:spLocks noGrp="1"/>
          </p:cNvSpPr>
          <p:nvPr>
            <p:ph type="sldNum" sz="quarter" idx="4294967295"/>
          </p:nvPr>
        </p:nvSpPr>
        <p:spPr>
          <a:xfrm>
            <a:off x="0" y="0"/>
            <a:ext cx="0" cy="0"/>
          </a:xfrm>
        </p:spPr>
        <p:txBody>
          <a:bodyPr/>
          <a:lstStyle/>
          <a:p>
            <a:fld id="{10FE9F58-E944-4E46-9D61-D29AFA3E7B77}" type="slidenum">
              <a:rPr lang="en-US" smtClean="0"/>
              <a:t>83</a:t>
            </a:fld>
            <a:endParaRPr lang="en-US"/>
          </a:p>
        </p:txBody>
      </p:sp>
      <p:sp>
        <p:nvSpPr>
          <p:cNvPr id="7" name="object 2">
            <a:extLst>
              <a:ext uri="{FF2B5EF4-FFF2-40B4-BE49-F238E27FC236}">
                <a16:creationId xmlns:a16="http://schemas.microsoft.com/office/drawing/2014/main" id="{8463D745-CD6A-4D10-54C0-086A124E5F41}"/>
              </a:ext>
            </a:extLst>
          </p:cNvPr>
          <p:cNvSpPr txBox="1">
            <a:spLocks/>
          </p:cNvSpPr>
          <p:nvPr/>
        </p:nvSpPr>
        <p:spPr>
          <a:xfrm>
            <a:off x="1327880" y="-245"/>
            <a:ext cx="9535083" cy="766877"/>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b="1" kern="1200">
                <a:solidFill>
                  <a:srgbClr val="3F873F"/>
                </a:solidFill>
                <a:latin typeface="+mn-lt"/>
                <a:ea typeface="+mj-ea"/>
                <a:cs typeface="+mj-cs"/>
              </a:defRPr>
            </a:lvl1pPr>
          </a:lstStyle>
          <a:p>
            <a:pPr marL="12700" algn="ctr">
              <a:lnSpc>
                <a:spcPct val="100000"/>
              </a:lnSpc>
              <a:spcBef>
                <a:spcPts val="100"/>
              </a:spcBef>
            </a:pPr>
            <a:r>
              <a:rPr lang="en-US" sz="4900" spc="-5" dirty="0"/>
              <a:t>Verification Scale Interval (e)</a:t>
            </a:r>
            <a:endParaRPr lang="en-US" sz="4900" dirty="0">
              <a:ea typeface="Calibri" panose="020F0502020204030204"/>
              <a:cs typeface="Calibri" panose="020F0502020204030204"/>
            </a:endParaRPr>
          </a:p>
        </p:txBody>
      </p:sp>
      <p:pic>
        <p:nvPicPr>
          <p:cNvPr id="8" name="Picture 7">
            <a:extLst>
              <a:ext uri="{FF2B5EF4-FFF2-40B4-BE49-F238E27FC236}">
                <a16:creationId xmlns:a16="http://schemas.microsoft.com/office/drawing/2014/main" id="{63771DEC-062D-4674-476D-FF77E9B28895}"/>
              </a:ext>
            </a:extLst>
          </p:cNvPr>
          <p:cNvPicPr>
            <a:picLocks noChangeAspect="1"/>
          </p:cNvPicPr>
          <p:nvPr/>
        </p:nvPicPr>
        <p:blipFill>
          <a:blip r:embed="rId4"/>
          <a:stretch>
            <a:fillRect/>
          </a:stretch>
        </p:blipFill>
        <p:spPr>
          <a:xfrm>
            <a:off x="14607" y="2952920"/>
            <a:ext cx="7396677" cy="3267963"/>
          </a:xfrm>
          <a:prstGeom prst="rect">
            <a:avLst/>
          </a:prstGeom>
        </p:spPr>
      </p:pic>
      <p:sp>
        <p:nvSpPr>
          <p:cNvPr id="2" name="TextBox 1">
            <a:extLst>
              <a:ext uri="{FF2B5EF4-FFF2-40B4-BE49-F238E27FC236}">
                <a16:creationId xmlns:a16="http://schemas.microsoft.com/office/drawing/2014/main" id="{289242D5-52C5-410B-0C59-F1C5772167B4}"/>
              </a:ext>
            </a:extLst>
          </p:cNvPr>
          <p:cNvSpPr txBox="1"/>
          <p:nvPr/>
        </p:nvSpPr>
        <p:spPr>
          <a:xfrm>
            <a:off x="8249413" y="814567"/>
            <a:ext cx="6313932" cy="923330"/>
          </a:xfrm>
          <a:prstGeom prst="rect">
            <a:avLst/>
          </a:prstGeom>
          <a:noFill/>
        </p:spPr>
        <p:txBody>
          <a:bodyPr wrap="square">
            <a:spAutoFit/>
          </a:bodyPr>
          <a:lstStyle/>
          <a:p>
            <a:r>
              <a:rPr lang="en-US" sz="1800" dirty="0">
                <a:solidFill>
                  <a:srgbClr val="FF0000"/>
                </a:solidFill>
                <a:highlight>
                  <a:srgbClr val="FFFF00"/>
                </a:highlight>
                <a:ea typeface="Calibri"/>
                <a:cs typeface="Arial"/>
              </a:rPr>
              <a:t>Multi-Interval Class III </a:t>
            </a:r>
          </a:p>
          <a:p>
            <a:r>
              <a:rPr lang="en-US" dirty="0">
                <a:solidFill>
                  <a:srgbClr val="FF0000"/>
                </a:solidFill>
                <a:highlight>
                  <a:srgbClr val="FFFF00"/>
                </a:highlight>
                <a:ea typeface="Calibri"/>
                <a:cs typeface="Arial"/>
              </a:rPr>
              <a:t>1</a:t>
            </a:r>
            <a:r>
              <a:rPr lang="en-US" baseline="30000" dirty="0">
                <a:solidFill>
                  <a:srgbClr val="FF0000"/>
                </a:solidFill>
                <a:highlight>
                  <a:srgbClr val="FFFF00"/>
                </a:highlight>
                <a:ea typeface="Calibri"/>
                <a:cs typeface="Arial"/>
              </a:rPr>
              <a:t>st</a:t>
            </a:r>
            <a:r>
              <a:rPr lang="en-US" dirty="0">
                <a:solidFill>
                  <a:srgbClr val="FF0000"/>
                </a:solidFill>
                <a:highlight>
                  <a:srgbClr val="FFFF00"/>
                </a:highlight>
                <a:ea typeface="Calibri"/>
                <a:cs typeface="Arial"/>
              </a:rPr>
              <a:t> Interval 0-30 lbs /  </a:t>
            </a:r>
            <a:r>
              <a:rPr lang="en-US" sz="1800" dirty="0">
                <a:solidFill>
                  <a:srgbClr val="FF0000"/>
                </a:solidFill>
                <a:highlight>
                  <a:srgbClr val="FFFF00"/>
                </a:highlight>
                <a:ea typeface="Calibri"/>
                <a:cs typeface="Arial"/>
              </a:rPr>
              <a:t>d=e=0.01 lbs</a:t>
            </a:r>
          </a:p>
          <a:p>
            <a:r>
              <a:rPr lang="en-US" dirty="0">
                <a:solidFill>
                  <a:srgbClr val="FF0000"/>
                </a:solidFill>
                <a:highlight>
                  <a:srgbClr val="FFFF00"/>
                </a:highlight>
                <a:ea typeface="Calibri"/>
                <a:cs typeface="Arial"/>
              </a:rPr>
              <a:t>2</a:t>
            </a:r>
            <a:r>
              <a:rPr lang="en-US" baseline="30000" dirty="0">
                <a:solidFill>
                  <a:srgbClr val="FF0000"/>
                </a:solidFill>
                <a:highlight>
                  <a:srgbClr val="FFFF00"/>
                </a:highlight>
                <a:ea typeface="Calibri"/>
                <a:cs typeface="Arial"/>
              </a:rPr>
              <a:t>nd</a:t>
            </a:r>
            <a:r>
              <a:rPr lang="en-US" dirty="0">
                <a:solidFill>
                  <a:srgbClr val="FF0000"/>
                </a:solidFill>
                <a:highlight>
                  <a:srgbClr val="FFFF00"/>
                </a:highlight>
                <a:ea typeface="Calibri"/>
                <a:cs typeface="Arial"/>
              </a:rPr>
              <a:t> Interval 30-60 lbs / d=e=0.02 lbs</a:t>
            </a:r>
            <a:endParaRPr lang="en-US" dirty="0">
              <a:highlight>
                <a:srgbClr val="FFFF00"/>
              </a:highlight>
            </a:endParaRPr>
          </a:p>
        </p:txBody>
      </p:sp>
      <p:pic>
        <p:nvPicPr>
          <p:cNvPr id="3076" name="Picture 4">
            <a:extLst>
              <a:ext uri="{FF2B5EF4-FFF2-40B4-BE49-F238E27FC236}">
                <a16:creationId xmlns:a16="http://schemas.microsoft.com/office/drawing/2014/main" id="{3F636107-7242-8CE3-BEF6-B371AAD77A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5372" y="1785832"/>
            <a:ext cx="4848950" cy="48577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BF30C9E-B16B-58A0-CD5F-C400362427FA}"/>
              </a:ext>
            </a:extLst>
          </p:cNvPr>
          <p:cNvSpPr txBox="1"/>
          <p:nvPr/>
        </p:nvSpPr>
        <p:spPr>
          <a:xfrm>
            <a:off x="4932354" y="3797750"/>
            <a:ext cx="525471" cy="369332"/>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ea typeface="Calibri"/>
                <a:cs typeface="Calibri"/>
              </a:rPr>
              <a:t>1.5</a:t>
            </a:r>
            <a:endParaRPr lang="en-US" dirty="0"/>
          </a:p>
        </p:txBody>
      </p:sp>
      <p:cxnSp>
        <p:nvCxnSpPr>
          <p:cNvPr id="9" name="Straight Arrow Connector 8">
            <a:extLst>
              <a:ext uri="{FF2B5EF4-FFF2-40B4-BE49-F238E27FC236}">
                <a16:creationId xmlns:a16="http://schemas.microsoft.com/office/drawing/2014/main" id="{F74B38D4-D7B9-3162-3CAC-9E7C311FACBA}"/>
              </a:ext>
            </a:extLst>
          </p:cNvPr>
          <p:cNvCxnSpPr>
            <a:cxnSpLocks/>
          </p:cNvCxnSpPr>
          <p:nvPr/>
        </p:nvCxnSpPr>
        <p:spPr>
          <a:xfrm flipH="1">
            <a:off x="4501515" y="3896056"/>
            <a:ext cx="284480" cy="172720"/>
          </a:xfrm>
          <a:prstGeom prst="straightConnector1">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06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270"/>
            <a:ext cx="10515600" cy="807403"/>
          </a:xfrm>
        </p:spPr>
        <p:txBody>
          <a:bodyPr>
            <a:normAutofit fontScale="90000"/>
          </a:bodyPr>
          <a:lstStyle/>
          <a:p>
            <a:pPr algn="ctr"/>
            <a:r>
              <a:rPr lang="en-US" sz="5400"/>
              <a:t>Minimum Test Weights and Test Loads</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84</a:t>
            </a:fld>
            <a:endParaRPr lang="en-US"/>
          </a:p>
        </p:txBody>
      </p:sp>
      <p:sp>
        <p:nvSpPr>
          <p:cNvPr id="6" name="TextBox 5">
            <a:extLst>
              <a:ext uri="{FF2B5EF4-FFF2-40B4-BE49-F238E27FC236}">
                <a16:creationId xmlns:a16="http://schemas.microsoft.com/office/drawing/2014/main" id="{29034D17-7A5D-D8A0-CE13-3E8CE93AFFC9}"/>
              </a:ext>
            </a:extLst>
          </p:cNvPr>
          <p:cNvSpPr txBox="1"/>
          <p:nvPr/>
        </p:nvSpPr>
        <p:spPr>
          <a:xfrm>
            <a:off x="172528" y="802257"/>
            <a:ext cx="5911587" cy="1569660"/>
          </a:xfrm>
          <a:prstGeom prst="rect">
            <a:avLst/>
          </a:prstGeom>
          <a:noFill/>
        </p:spPr>
        <p:txBody>
          <a:bodyPr wrap="square" lIns="91440" tIns="45720" rIns="91440" bIns="45720" anchor="t">
            <a:spAutoFit/>
          </a:bodyPr>
          <a:lstStyle/>
          <a:p>
            <a:r>
              <a:rPr lang="en-US" sz="2800" b="1"/>
              <a:t>N.3. Minimum Test Weights and Test Loads. </a:t>
            </a:r>
            <a:r>
              <a:rPr lang="en-US" sz="2000"/>
              <a:t>– The minimum test weights and test loads for in-service tests (except railway track scales) are shown in Table 4. </a:t>
            </a:r>
            <a:endParaRPr lang="en-US"/>
          </a:p>
        </p:txBody>
      </p:sp>
      <p:pic>
        <p:nvPicPr>
          <p:cNvPr id="8" name="Picture 7">
            <a:extLst>
              <a:ext uri="{FF2B5EF4-FFF2-40B4-BE49-F238E27FC236}">
                <a16:creationId xmlns:a16="http://schemas.microsoft.com/office/drawing/2014/main" id="{F9BF79FE-63C0-3D4B-2CEE-6ABCBF7013AB}"/>
              </a:ext>
            </a:extLst>
          </p:cNvPr>
          <p:cNvPicPr>
            <a:picLocks noChangeAspect="1"/>
          </p:cNvPicPr>
          <p:nvPr/>
        </p:nvPicPr>
        <p:blipFill>
          <a:blip r:embed="rId3"/>
          <a:srcRect l="5143" r="6700" b="61"/>
          <a:stretch>
            <a:fillRect/>
          </a:stretch>
        </p:blipFill>
        <p:spPr>
          <a:xfrm>
            <a:off x="6415848" y="761694"/>
            <a:ext cx="5267494" cy="5601319"/>
          </a:xfrm>
          <a:prstGeom prst="rect">
            <a:avLst/>
          </a:prstGeom>
        </p:spPr>
      </p:pic>
      <p:sp>
        <p:nvSpPr>
          <p:cNvPr id="9" name="Rectangle: Rounded Corners 8">
            <a:extLst>
              <a:ext uri="{FF2B5EF4-FFF2-40B4-BE49-F238E27FC236}">
                <a16:creationId xmlns:a16="http://schemas.microsoft.com/office/drawing/2014/main" id="{B9E9F2AF-41A2-73AB-475C-CCD2E965C9E7}"/>
              </a:ext>
            </a:extLst>
          </p:cNvPr>
          <p:cNvSpPr/>
          <p:nvPr/>
        </p:nvSpPr>
        <p:spPr>
          <a:xfrm>
            <a:off x="9052169" y="1223758"/>
            <a:ext cx="2627550" cy="157473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ooter Placeholder 5">
            <a:extLst>
              <a:ext uri="{FF2B5EF4-FFF2-40B4-BE49-F238E27FC236}">
                <a16:creationId xmlns:a16="http://schemas.microsoft.com/office/drawing/2014/main" id="{60C095B6-E861-4DF5-353A-C5564E64FA0D}"/>
              </a:ext>
            </a:extLst>
          </p:cNvPr>
          <p:cNvSpPr>
            <a:spLocks noGrp="1"/>
          </p:cNvSpPr>
          <p:nvPr>
            <p:ph type="ftr" sz="quarter" idx="11"/>
          </p:nvPr>
        </p:nvSpPr>
        <p:spPr>
          <a:xfrm>
            <a:off x="1320744" y="6356350"/>
            <a:ext cx="9533466" cy="365125"/>
          </a:xfrm>
        </p:spPr>
        <p:txBody>
          <a:bodyPr/>
          <a:lstStyle/>
          <a:p>
            <a:r>
              <a:rPr lang="en-US">
                <a:ea typeface="+mn-lt"/>
                <a:cs typeface="+mn-lt"/>
                <a:hlinkClick r:id="rId4"/>
              </a:rPr>
              <a:t>NIST Handbook 44 - Current Edition | NIST</a:t>
            </a:r>
          </a:p>
        </p:txBody>
      </p:sp>
    </p:spTree>
    <p:extLst>
      <p:ext uri="{BB962C8B-B14F-4D97-AF65-F5344CB8AC3E}">
        <p14:creationId xmlns:p14="http://schemas.microsoft.com/office/powerpoint/2010/main" val="40902638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220E4-FCC7-0212-A604-3D9C02F559D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10C877D-9146-0888-B78C-63D5ED1660C4}"/>
              </a:ext>
            </a:extLst>
          </p:cNvPr>
          <p:cNvSpPr txBox="1"/>
          <p:nvPr/>
        </p:nvSpPr>
        <p:spPr>
          <a:xfrm>
            <a:off x="11421979" y="6326297"/>
            <a:ext cx="770021" cy="369332"/>
          </a:xfrm>
          <a:prstGeom prst="rect">
            <a:avLst/>
          </a:prstGeom>
          <a:noFill/>
        </p:spPr>
        <p:txBody>
          <a:bodyPr wrap="square" lIns="91440" tIns="45720" rIns="91440" bIns="45720" rtlCol="0" anchor="t">
            <a:spAutoFit/>
          </a:bodyPr>
          <a:lstStyle/>
          <a:p>
            <a:r>
              <a:rPr lang="en-US">
                <a:solidFill>
                  <a:srgbClr val="3F873F"/>
                </a:solidFill>
              </a:rPr>
              <a:t>2026</a:t>
            </a:r>
          </a:p>
        </p:txBody>
      </p:sp>
      <p:sp>
        <p:nvSpPr>
          <p:cNvPr id="4" name="Slide Number Placeholder 6">
            <a:extLst>
              <a:ext uri="{FF2B5EF4-FFF2-40B4-BE49-F238E27FC236}">
                <a16:creationId xmlns:a16="http://schemas.microsoft.com/office/drawing/2014/main" id="{2D695D22-49CF-6D51-1BBB-6012E300DA01}"/>
              </a:ext>
            </a:extLst>
          </p:cNvPr>
          <p:cNvSpPr txBox="1">
            <a:spLocks/>
          </p:cNvSpPr>
          <p:nvPr/>
        </p:nvSpPr>
        <p:spPr>
          <a:xfrm>
            <a:off x="10923372" y="6356350"/>
            <a:ext cx="4304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5" name="Title 19">
            <a:extLst>
              <a:ext uri="{FF2B5EF4-FFF2-40B4-BE49-F238E27FC236}">
                <a16:creationId xmlns:a16="http://schemas.microsoft.com/office/drawing/2014/main" id="{511E4210-A5A1-4ACE-C0B6-964CDBF48175}"/>
              </a:ext>
            </a:extLst>
          </p:cNvPr>
          <p:cNvSpPr>
            <a:spLocks noGrp="1"/>
          </p:cNvSpPr>
          <p:nvPr>
            <p:ph type="ctrTitle"/>
          </p:nvPr>
        </p:nvSpPr>
        <p:spPr>
          <a:xfrm>
            <a:off x="0" y="4426344"/>
            <a:ext cx="12192000" cy="1649660"/>
          </a:xfrm>
        </p:spPr>
        <p:txBody>
          <a:bodyPr/>
          <a:lstStyle/>
          <a:p>
            <a:r>
              <a:rPr lang="en-US" sz="5400"/>
              <a:t>EPO 1 Testing Retail Computing Scales</a:t>
            </a:r>
            <a:endParaRPr lang="en-US" sz="5400" err="1"/>
          </a:p>
        </p:txBody>
      </p:sp>
    </p:spTree>
    <p:extLst>
      <p:ext uri="{BB962C8B-B14F-4D97-AF65-F5344CB8AC3E}">
        <p14:creationId xmlns:p14="http://schemas.microsoft.com/office/powerpoint/2010/main" val="39748482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73660" y="6356350"/>
            <a:ext cx="10654145" cy="503670"/>
          </a:xfrm>
        </p:spPr>
        <p:txBody>
          <a:bodyPr/>
          <a:lstStyle/>
          <a:p>
            <a:r>
              <a:rPr lang="en-US">
                <a:ea typeface="+mn-lt"/>
                <a:cs typeface="+mn-lt"/>
                <a:hlinkClick r:id="rId3"/>
              </a:rPr>
              <a:t>NIST Handbook 44 - Current Edition | NIST</a:t>
            </a:r>
            <a:endParaRPr lang="en-US">
              <a:ea typeface="+mn-lt"/>
              <a:cs typeface="+mn-lt"/>
            </a:endParaRPr>
          </a:p>
        </p:txBody>
      </p:sp>
      <p:sp>
        <p:nvSpPr>
          <p:cNvPr id="2" name="Title 1">
            <a:extLst>
              <a:ext uri="{FF2B5EF4-FFF2-40B4-BE49-F238E27FC236}">
                <a16:creationId xmlns:a16="http://schemas.microsoft.com/office/drawing/2014/main" id="{CD8FC890-867F-42A2-9379-8635AADA2884}"/>
              </a:ext>
            </a:extLst>
          </p:cNvPr>
          <p:cNvSpPr>
            <a:spLocks noGrp="1"/>
          </p:cNvSpPr>
          <p:nvPr>
            <p:ph type="title" idx="4294967295"/>
          </p:nvPr>
        </p:nvSpPr>
        <p:spPr>
          <a:xfrm>
            <a:off x="836084" y="11642"/>
            <a:ext cx="10515600" cy="1325563"/>
          </a:xfrm>
        </p:spPr>
        <p:txBody>
          <a:bodyPr>
            <a:normAutofit/>
          </a:bodyPr>
          <a:lstStyle/>
          <a:p>
            <a:pPr algn="ctr"/>
            <a:r>
              <a:rPr lang="en-US" sz="5400"/>
              <a:t>Test for Electronic Scales</a:t>
            </a:r>
            <a:br>
              <a:rPr lang="en-US" sz="5400" dirty="0"/>
            </a:br>
            <a:r>
              <a:rPr lang="en-US" sz="2000" dirty="0">
                <a:solidFill>
                  <a:schemeClr val="tx1"/>
                </a:solidFill>
                <a:ea typeface="Calibri"/>
                <a:cs typeface="Calibri"/>
              </a:rPr>
              <a:t>Retail Computing  Scales Not Weighing in Metric Units</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4294967295"/>
          </p:nvPr>
        </p:nvSpPr>
        <p:spPr>
          <a:xfrm>
            <a:off x="574771" y="1337782"/>
            <a:ext cx="11044671" cy="2238809"/>
          </a:xfrm>
        </p:spPr>
        <p:txBody>
          <a:bodyPr vert="horz" lIns="91440" tIns="45720" rIns="91440" bIns="45720" rtlCol="0" anchor="t">
            <a:noAutofit/>
          </a:bodyPr>
          <a:lstStyle/>
          <a:p>
            <a:pPr marL="469265" indent="-457200">
              <a:lnSpc>
                <a:spcPct val="100000"/>
              </a:lnSpc>
              <a:tabLst>
                <a:tab pos="299085" algn="l"/>
                <a:tab pos="299720" algn="l"/>
              </a:tabLst>
            </a:pPr>
            <a:r>
              <a:rPr lang="en-US" b="1"/>
              <a:t>Increasing Load Test (Center load)</a:t>
            </a:r>
          </a:p>
          <a:p>
            <a:pPr marL="926465" lvl="1" indent="-457200">
              <a:lnSpc>
                <a:spcPct val="100000"/>
              </a:lnSpc>
              <a:tabLst>
                <a:tab pos="299085" algn="l"/>
                <a:tab pos="299720" algn="l"/>
              </a:tabLst>
            </a:pPr>
            <a:r>
              <a:rPr lang="en-US" sz="2000" b="1"/>
              <a:t>Begin by checking for discrimination at zero-load balance then checkpoints will be;</a:t>
            </a:r>
            <a:endParaRPr lang="en-US" sz="2000" b="1">
              <a:ea typeface="Calibri"/>
              <a:cs typeface="Calibri"/>
            </a:endParaRPr>
          </a:p>
          <a:p>
            <a:pPr marL="2183765" lvl="4" indent="-342900">
              <a:lnSpc>
                <a:spcPct val="100000"/>
              </a:lnSpc>
              <a:buFont typeface="Wingdings" panose="05000000000000000000" pitchFamily="2" charset="2"/>
              <a:buChar char="q"/>
              <a:tabLst>
                <a:tab pos="299085" algn="l"/>
                <a:tab pos="299720" algn="l"/>
              </a:tabLst>
            </a:pPr>
            <a:r>
              <a:rPr lang="en-US" sz="2000"/>
              <a:t>(20d)</a:t>
            </a:r>
            <a:endParaRPr lang="en-US" sz="2000">
              <a:ea typeface="Calibri"/>
              <a:cs typeface="Calibri"/>
            </a:endParaRPr>
          </a:p>
          <a:p>
            <a:pPr marL="2183765" lvl="4" indent="-342900">
              <a:lnSpc>
                <a:spcPct val="100000"/>
              </a:lnSpc>
              <a:buFont typeface="Wingdings" panose="05000000000000000000" pitchFamily="2" charset="2"/>
              <a:buChar char="q"/>
              <a:tabLst>
                <a:tab pos="299085" algn="l"/>
                <a:tab pos="299720" algn="l"/>
              </a:tabLst>
            </a:pPr>
            <a:r>
              <a:rPr lang="en-US" sz="2000"/>
              <a:t>0.50lb</a:t>
            </a:r>
            <a:endParaRPr lang="en-US" sz="2000">
              <a:ea typeface="Calibri"/>
              <a:cs typeface="Calibri"/>
            </a:endParaRPr>
          </a:p>
          <a:p>
            <a:pPr marL="2183765" lvl="4" indent="-342900">
              <a:lnSpc>
                <a:spcPct val="100000"/>
              </a:lnSpc>
              <a:buFont typeface="Wingdings" panose="05000000000000000000" pitchFamily="2" charset="2"/>
              <a:buChar char="q"/>
              <a:tabLst>
                <a:tab pos="299085" algn="l"/>
                <a:tab pos="299720" algn="l"/>
              </a:tabLst>
            </a:pPr>
            <a:r>
              <a:rPr lang="en-US" sz="2000"/>
              <a:t>1lb increments until you reach 5lbs </a:t>
            </a:r>
            <a:endParaRPr lang="en-US" sz="2000">
              <a:ea typeface="Calibri"/>
              <a:cs typeface="Calibri"/>
            </a:endParaRPr>
          </a:p>
          <a:p>
            <a:pPr marL="2183765" lvl="4" indent="-342900">
              <a:lnSpc>
                <a:spcPct val="100000"/>
              </a:lnSpc>
              <a:buFont typeface="Wingdings" panose="05000000000000000000" pitchFamily="2" charset="2"/>
              <a:buChar char="q"/>
              <a:tabLst>
                <a:tab pos="299085" algn="l"/>
                <a:tab pos="299720" algn="l"/>
              </a:tabLst>
            </a:pPr>
            <a:r>
              <a:rPr lang="en-US" sz="2000"/>
              <a:t>1lb, 2lb, or 5lb increments until you reach 30-35% of the scale's capacity</a:t>
            </a:r>
            <a:endParaRPr lang="en-US" sz="2000">
              <a:ea typeface="Calibri"/>
              <a:cs typeface="Calibri"/>
            </a:endParaRPr>
          </a:p>
          <a:p>
            <a:pPr marL="2183765" lvl="4" indent="-342900">
              <a:lnSpc>
                <a:spcPct val="100000"/>
              </a:lnSpc>
              <a:buFont typeface="Wingdings,Sans-Serif"/>
              <a:buChar char="q"/>
              <a:tabLst>
                <a:tab pos="299085" algn="l"/>
                <a:tab pos="299720" algn="l"/>
              </a:tabLst>
            </a:pPr>
            <a:r>
              <a:rPr lang="en-US" sz="2000">
                <a:ea typeface="Calibri"/>
                <a:cs typeface="Calibri"/>
              </a:rPr>
              <a:t>At 30-35% of the scale's capacity, conduct a shift test</a:t>
            </a:r>
          </a:p>
          <a:p>
            <a:pPr marL="812165" lvl="1" indent="-342900">
              <a:lnSpc>
                <a:spcPct val="100000"/>
              </a:lnSpc>
              <a:tabLst>
                <a:tab pos="299085" algn="l"/>
                <a:tab pos="299720" algn="l"/>
              </a:tabLst>
            </a:pPr>
            <a:r>
              <a:rPr lang="en-US" sz="2000" b="1">
                <a:ea typeface="Calibri" panose="020F0502020204030204"/>
                <a:cs typeface="Calibri" panose="020F0502020204030204"/>
              </a:rPr>
              <a:t>Shift Test</a:t>
            </a:r>
            <a:r>
              <a:rPr lang="en-US" sz="2000">
                <a:ea typeface="Calibri" panose="020F0502020204030204"/>
                <a:cs typeface="Calibri" panose="020F0502020204030204"/>
              </a:rPr>
              <a:t> </a:t>
            </a:r>
          </a:p>
          <a:p>
            <a:pPr marL="2183765" lvl="4" indent="-342900">
              <a:lnSpc>
                <a:spcPct val="100000"/>
              </a:lnSpc>
              <a:buFont typeface="Wingdings" panose="020B0604020202020204" pitchFamily="34" charset="0"/>
              <a:buChar char="q"/>
              <a:tabLst>
                <a:tab pos="299085" algn="l"/>
                <a:tab pos="299720" algn="l"/>
              </a:tabLst>
            </a:pPr>
            <a:r>
              <a:rPr lang="en-US" sz="2000" b="1">
                <a:ea typeface="Calibri" panose="020F0502020204030204"/>
                <a:cs typeface="Calibri" panose="020F0502020204030204"/>
              </a:rPr>
              <a:t>T.N.4.4. Shift or Section Tests. </a:t>
            </a:r>
            <a:r>
              <a:rPr lang="en-US" sz="2000">
                <a:ea typeface="Calibri" panose="020F0502020204030204"/>
                <a:cs typeface="Calibri" panose="020F0502020204030204"/>
              </a:rPr>
              <a:t>– The range of the results obtained during the conduct of a shift test, or a section test shall not exceed the absolute value of the maintenance tolerance applicable, and each test result shall be within applicable tolerances.</a:t>
            </a:r>
          </a:p>
          <a:p>
            <a:pPr marL="12065" indent="0">
              <a:lnSpc>
                <a:spcPct val="100000"/>
              </a:lnSpc>
              <a:buNone/>
              <a:tabLst>
                <a:tab pos="299085" algn="l"/>
                <a:tab pos="299720" algn="l"/>
              </a:tabLst>
            </a:pPr>
            <a:endParaRPr lang="en-US" b="1">
              <a:ea typeface="Calibri" panose="020F0502020204030204"/>
              <a:cs typeface="Calibri" panose="020F0502020204030204"/>
            </a:endParaRP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4294967295"/>
          </p:nvPr>
        </p:nvSpPr>
        <p:spPr>
          <a:xfrm>
            <a:off x="0" y="0"/>
            <a:ext cx="0" cy="0"/>
          </a:xfrm>
        </p:spPr>
        <p:txBody>
          <a:bodyPr/>
          <a:lstStyle/>
          <a:p>
            <a:fld id="{10FE9F58-E944-4E46-9D61-D29AFA3E7B77}" type="slidenum">
              <a:rPr lang="en-US" smtClean="0"/>
              <a:t>86</a:t>
            </a:fld>
            <a:endParaRPr lang="en-US"/>
          </a:p>
        </p:txBody>
      </p:sp>
    </p:spTree>
    <p:extLst>
      <p:ext uri="{BB962C8B-B14F-4D97-AF65-F5344CB8AC3E}">
        <p14:creationId xmlns:p14="http://schemas.microsoft.com/office/powerpoint/2010/main" val="20084792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263890"/>
            <a:ext cx="10515600" cy="1325563"/>
          </a:xfrm>
        </p:spPr>
        <p:txBody>
          <a:bodyPr>
            <a:normAutofit/>
          </a:bodyPr>
          <a:lstStyle/>
          <a:p>
            <a:pPr algn="ctr"/>
            <a:r>
              <a:rPr lang="en-US" sz="5400"/>
              <a:t>Test for Electronic Scales</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87</a:t>
            </a:fld>
            <a:endParaRPr lang="en-US"/>
          </a:p>
        </p:txBody>
      </p:sp>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73659" y="6356350"/>
            <a:ext cx="9736599" cy="365125"/>
          </a:xfrm>
        </p:spPr>
        <p:txBody>
          <a:bodyPr/>
          <a:lstStyle/>
          <a:p>
            <a:r>
              <a:rPr lang="en-US">
                <a:ea typeface="+mn-lt"/>
                <a:cs typeface="+mn-lt"/>
                <a:hlinkClick r:id="rId3"/>
              </a:rPr>
              <a:t>NIST Handbook 44 - Current Edition | NIST</a:t>
            </a:r>
            <a:endParaRPr lang="en-US"/>
          </a:p>
        </p:txBody>
      </p:sp>
      <p:pic>
        <p:nvPicPr>
          <p:cNvPr id="7" name="Picture 6">
            <a:extLst>
              <a:ext uri="{FF2B5EF4-FFF2-40B4-BE49-F238E27FC236}">
                <a16:creationId xmlns:a16="http://schemas.microsoft.com/office/drawing/2014/main" id="{CEAA97F1-1322-3AB9-FA42-F07CE8F4904F}"/>
              </a:ext>
            </a:extLst>
          </p:cNvPr>
          <p:cNvPicPr>
            <a:picLocks noChangeAspect="1"/>
          </p:cNvPicPr>
          <p:nvPr/>
        </p:nvPicPr>
        <p:blipFill>
          <a:blip r:embed="rId4"/>
          <a:stretch>
            <a:fillRect/>
          </a:stretch>
        </p:blipFill>
        <p:spPr>
          <a:xfrm>
            <a:off x="6065170" y="808774"/>
            <a:ext cx="6128720" cy="5103997"/>
          </a:xfrm>
          <a:prstGeom prst="rect">
            <a:avLst/>
          </a:prstGeom>
        </p:spPr>
      </p:pic>
      <p:sp>
        <p:nvSpPr>
          <p:cNvPr id="8" name="TextBox 7">
            <a:extLst>
              <a:ext uri="{FF2B5EF4-FFF2-40B4-BE49-F238E27FC236}">
                <a16:creationId xmlns:a16="http://schemas.microsoft.com/office/drawing/2014/main" id="{E61063DC-FF2C-19DF-8B52-BFEF62E61C0C}"/>
              </a:ext>
            </a:extLst>
          </p:cNvPr>
          <p:cNvSpPr txBox="1"/>
          <p:nvPr/>
        </p:nvSpPr>
        <p:spPr>
          <a:xfrm>
            <a:off x="7565856" y="1179203"/>
            <a:ext cx="1012141" cy="369332"/>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10.00lbs</a:t>
            </a:r>
            <a:endParaRPr lang="en-US" b="1"/>
          </a:p>
        </p:txBody>
      </p:sp>
      <p:sp>
        <p:nvSpPr>
          <p:cNvPr id="9" name="TextBox 8">
            <a:extLst>
              <a:ext uri="{FF2B5EF4-FFF2-40B4-BE49-F238E27FC236}">
                <a16:creationId xmlns:a16="http://schemas.microsoft.com/office/drawing/2014/main" id="{61DBC08A-9534-920F-88C9-5EE50221D288}"/>
              </a:ext>
            </a:extLst>
          </p:cNvPr>
          <p:cNvSpPr txBox="1"/>
          <p:nvPr/>
        </p:nvSpPr>
        <p:spPr>
          <a:xfrm>
            <a:off x="9822920" y="1179202"/>
            <a:ext cx="1012141" cy="369332"/>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10.01lbs</a:t>
            </a:r>
            <a:endParaRPr lang="en-US" b="1"/>
          </a:p>
        </p:txBody>
      </p:sp>
      <p:sp>
        <p:nvSpPr>
          <p:cNvPr id="10" name="TextBox 9">
            <a:extLst>
              <a:ext uri="{FF2B5EF4-FFF2-40B4-BE49-F238E27FC236}">
                <a16:creationId xmlns:a16="http://schemas.microsoft.com/office/drawing/2014/main" id="{3833F4E5-CF10-AD8E-E288-C205504CEF01}"/>
              </a:ext>
            </a:extLst>
          </p:cNvPr>
          <p:cNvSpPr txBox="1"/>
          <p:nvPr/>
        </p:nvSpPr>
        <p:spPr>
          <a:xfrm>
            <a:off x="7565855" y="3426619"/>
            <a:ext cx="1012141" cy="369332"/>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9.99lbs</a:t>
            </a:r>
            <a:endParaRPr lang="en-US" b="1"/>
          </a:p>
        </p:txBody>
      </p:sp>
      <p:sp>
        <p:nvSpPr>
          <p:cNvPr id="11" name="TextBox 10">
            <a:extLst>
              <a:ext uri="{FF2B5EF4-FFF2-40B4-BE49-F238E27FC236}">
                <a16:creationId xmlns:a16="http://schemas.microsoft.com/office/drawing/2014/main" id="{A6B424F7-DEFD-F030-BCBB-DB84FE5B080E}"/>
              </a:ext>
            </a:extLst>
          </p:cNvPr>
          <p:cNvSpPr txBox="1"/>
          <p:nvPr/>
        </p:nvSpPr>
        <p:spPr>
          <a:xfrm>
            <a:off x="9822919" y="3426618"/>
            <a:ext cx="1012141" cy="369332"/>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9.99lbs</a:t>
            </a:r>
            <a:endParaRPr lang="en-US" b="1"/>
          </a:p>
        </p:txBody>
      </p:sp>
      <p:pic>
        <p:nvPicPr>
          <p:cNvPr id="12" name="Picture 11">
            <a:extLst>
              <a:ext uri="{FF2B5EF4-FFF2-40B4-BE49-F238E27FC236}">
                <a16:creationId xmlns:a16="http://schemas.microsoft.com/office/drawing/2014/main" id="{B114F230-0ED7-3EE2-9C7D-F97859C04A2B}"/>
              </a:ext>
            </a:extLst>
          </p:cNvPr>
          <p:cNvPicPr>
            <a:picLocks noChangeAspect="1"/>
          </p:cNvPicPr>
          <p:nvPr/>
        </p:nvPicPr>
        <p:blipFill>
          <a:blip r:embed="rId5"/>
          <a:stretch>
            <a:fillRect/>
          </a:stretch>
        </p:blipFill>
        <p:spPr>
          <a:xfrm>
            <a:off x="-3014" y="2827960"/>
            <a:ext cx="6709699" cy="3218003"/>
          </a:xfrm>
          <a:prstGeom prst="rect">
            <a:avLst/>
          </a:prstGeom>
        </p:spPr>
      </p:pic>
      <p:sp>
        <p:nvSpPr>
          <p:cNvPr id="15" name="TextBox 14">
            <a:extLst>
              <a:ext uri="{FF2B5EF4-FFF2-40B4-BE49-F238E27FC236}">
                <a16:creationId xmlns:a16="http://schemas.microsoft.com/office/drawing/2014/main" id="{98DA57C6-F2CF-2C60-662F-EDB4430A98B8}"/>
              </a:ext>
            </a:extLst>
          </p:cNvPr>
          <p:cNvSpPr txBox="1"/>
          <p:nvPr/>
        </p:nvSpPr>
        <p:spPr>
          <a:xfrm>
            <a:off x="144684" y="698146"/>
            <a:ext cx="6096000" cy="25699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aseline="0">
                <a:highlight>
                  <a:srgbClr val="FFFF00"/>
                </a:highlight>
                <a:latin typeface="Calibri"/>
              </a:rPr>
              <a:t>Class III </a:t>
            </a:r>
            <a:r>
              <a:rPr lang="en-US">
                <a:highlight>
                  <a:srgbClr val="FFFF00"/>
                </a:highlight>
                <a:latin typeface="Calibri"/>
              </a:rPr>
              <a:t>Single Interval </a:t>
            </a:r>
            <a:r>
              <a:rPr lang="en-US" baseline="0">
                <a:highlight>
                  <a:srgbClr val="FFFF00"/>
                </a:highlight>
                <a:latin typeface="Calibri"/>
              </a:rPr>
              <a:t>Scale in Acceptance Tolerance</a:t>
            </a:r>
            <a:endParaRPr lang="en-US"/>
          </a:p>
          <a:p>
            <a:pPr marL="285750" indent="-285750">
              <a:buFont typeface="Arial"/>
              <a:buChar char="•"/>
            </a:pPr>
            <a:r>
              <a:rPr lang="en-US">
                <a:ea typeface="Calibri"/>
                <a:cs typeface="Calibri"/>
              </a:rPr>
              <a:t>Occurs at 30-35% of capacity (Example 30lb Capacity)</a:t>
            </a:r>
            <a:endParaRPr lang="en-US" dirty="0">
              <a:ea typeface="Calibri"/>
              <a:cs typeface="Calibri"/>
            </a:endParaRPr>
          </a:p>
          <a:p>
            <a:pPr marL="285750" indent="-285750">
              <a:buFont typeface="Arial"/>
              <a:buChar char="•"/>
            </a:pPr>
            <a:r>
              <a:rPr lang="en-US">
                <a:ea typeface="Calibri"/>
                <a:cs typeface="Calibri"/>
              </a:rPr>
              <a:t>Each test point must pass applicable tolerance.</a:t>
            </a:r>
            <a:endParaRPr lang="en-US" dirty="0">
              <a:ea typeface="Calibri"/>
              <a:cs typeface="Calibri"/>
            </a:endParaRPr>
          </a:p>
          <a:p>
            <a:pPr marL="285750" indent="-285750">
              <a:buFont typeface="Arial"/>
              <a:buChar char="•"/>
            </a:pPr>
            <a:r>
              <a:rPr lang="en-US">
                <a:ea typeface="Calibri"/>
                <a:cs typeface="Calibri"/>
              </a:rPr>
              <a:t>Range must comply with maintenace tolerance.</a:t>
            </a:r>
            <a:endParaRPr lang="en-US" dirty="0">
              <a:ea typeface="Calibri"/>
              <a:cs typeface="Calibri"/>
            </a:endParaRPr>
          </a:p>
          <a:p>
            <a:pPr marL="285750" indent="-285750">
              <a:buFont typeface="Arial"/>
              <a:buChar char="•"/>
            </a:pPr>
            <a:r>
              <a:rPr lang="en-US">
                <a:ea typeface="Calibri"/>
                <a:cs typeface="Calibri"/>
              </a:rPr>
              <a:t>d=e=0.01lbs</a:t>
            </a:r>
            <a:endParaRPr lang="en-US" dirty="0">
              <a:ea typeface="Calibri"/>
              <a:cs typeface="Calibri"/>
            </a:endParaRPr>
          </a:p>
          <a:p>
            <a:pPr marL="285750" indent="-285750">
              <a:buFont typeface="Arial"/>
              <a:buChar char="•"/>
            </a:pPr>
            <a:r>
              <a:rPr lang="en-US">
                <a:ea typeface="Calibri"/>
                <a:cs typeface="Calibri"/>
              </a:rPr>
              <a:t>How many e values at 10 pounds?</a:t>
            </a:r>
            <a:r>
              <a:rPr lang="en-US" dirty="0">
                <a:solidFill>
                  <a:srgbClr val="000000"/>
                </a:solidFill>
                <a:ea typeface="Calibri"/>
                <a:cs typeface="Calibri"/>
              </a:rPr>
              <a:t> </a:t>
            </a:r>
            <a:r>
              <a:rPr lang="en-US" sz="1700" dirty="0">
                <a:solidFill>
                  <a:srgbClr val="FF0000"/>
                </a:solidFill>
                <a:ea typeface="Calibri"/>
                <a:cs typeface="Calibri"/>
              </a:rPr>
              <a:t> </a:t>
            </a:r>
          </a:p>
          <a:p>
            <a:pPr marL="285750" indent="-285750">
              <a:buFont typeface="Arial"/>
              <a:buChar char="•"/>
            </a:pPr>
            <a:r>
              <a:rPr lang="en-US" sz="1700">
                <a:solidFill>
                  <a:srgbClr val="FF0000"/>
                </a:solidFill>
                <a:ea typeface="Calibri"/>
                <a:cs typeface="Calibri"/>
              </a:rPr>
              <a:t>Test Load in (Weight) ÷ (e) = Test Load in (e)</a:t>
            </a:r>
            <a:endParaRPr lang="en-US"/>
          </a:p>
          <a:p>
            <a:endParaRPr lang="en-US" b="1">
              <a:ea typeface="Calibri"/>
              <a:cs typeface="Calibri"/>
            </a:endParaRPr>
          </a:p>
          <a:p>
            <a:pPr algn="ctr"/>
            <a:endParaRPr lang="en-US">
              <a:ea typeface="Calibri"/>
              <a:cs typeface="Calibri"/>
            </a:endParaRPr>
          </a:p>
        </p:txBody>
      </p:sp>
    </p:spTree>
    <p:extLst>
      <p:ext uri="{BB962C8B-B14F-4D97-AF65-F5344CB8AC3E}">
        <p14:creationId xmlns:p14="http://schemas.microsoft.com/office/powerpoint/2010/main" val="1184718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263890"/>
            <a:ext cx="10515600" cy="1325563"/>
          </a:xfrm>
        </p:spPr>
        <p:txBody>
          <a:bodyPr>
            <a:normAutofit/>
          </a:bodyPr>
          <a:lstStyle/>
          <a:p>
            <a:pPr algn="ctr"/>
            <a:r>
              <a:rPr lang="en-US" sz="5400"/>
              <a:t>Test for Electronic Scales</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1"/>
          </p:nvPr>
        </p:nvSpPr>
        <p:spPr>
          <a:xfrm>
            <a:off x="711200" y="979410"/>
            <a:ext cx="11059065" cy="5148828"/>
          </a:xfrm>
        </p:spPr>
        <p:txBody>
          <a:bodyPr vert="horz" lIns="91440" tIns="45720" rIns="91440" bIns="45720" rtlCol="0" anchor="t">
            <a:noAutofit/>
          </a:bodyPr>
          <a:lstStyle/>
          <a:p>
            <a:pPr marL="469265" indent="-457200">
              <a:lnSpc>
                <a:spcPct val="100000"/>
              </a:lnSpc>
              <a:tabLst>
                <a:tab pos="299085" algn="l"/>
                <a:tab pos="299720" algn="l"/>
              </a:tabLst>
            </a:pPr>
            <a:r>
              <a:rPr lang="en-US" b="1"/>
              <a:t>Increasing Load Test continued… (Center load)</a:t>
            </a:r>
          </a:p>
          <a:p>
            <a:pPr marL="12065" indent="0">
              <a:lnSpc>
                <a:spcPct val="100000"/>
              </a:lnSpc>
              <a:buNone/>
              <a:tabLst>
                <a:tab pos="299085" algn="l"/>
                <a:tab pos="299720" algn="l"/>
              </a:tabLst>
            </a:pPr>
            <a:r>
              <a:rPr lang="en-US" b="1"/>
              <a:t>         </a:t>
            </a:r>
            <a:r>
              <a:rPr lang="en-US" sz="2400" b="1"/>
              <a:t>After shift test;</a:t>
            </a:r>
            <a:endParaRPr lang="en-US" sz="2400" b="1">
              <a:ea typeface="Calibri"/>
              <a:cs typeface="Calibri"/>
            </a:endParaRPr>
          </a:p>
          <a:p>
            <a:pPr marL="2183765" lvl="4" indent="-342900">
              <a:lnSpc>
                <a:spcPct val="100000"/>
              </a:lnSpc>
              <a:buFont typeface="Wingdings" panose="05000000000000000000" pitchFamily="2" charset="2"/>
              <a:buChar char="q"/>
              <a:tabLst>
                <a:tab pos="299085" algn="l"/>
                <a:tab pos="299720" algn="l"/>
              </a:tabLst>
            </a:pPr>
            <a:r>
              <a:rPr lang="en-US" sz="2000"/>
              <a:t>5lb increments until you reach capacity</a:t>
            </a:r>
            <a:endParaRPr lang="en-US" sz="2000">
              <a:ea typeface="Calibri"/>
              <a:cs typeface="Calibri"/>
            </a:endParaRPr>
          </a:p>
          <a:p>
            <a:pPr marL="2183765" lvl="4" indent="-342900">
              <a:lnSpc>
                <a:spcPct val="100000"/>
              </a:lnSpc>
              <a:buFont typeface="Wingdings" panose="05000000000000000000" pitchFamily="2" charset="2"/>
              <a:buChar char="q"/>
              <a:tabLst>
                <a:tab pos="299085" algn="l"/>
                <a:tab pos="299720" algn="l"/>
              </a:tabLst>
            </a:pPr>
            <a:r>
              <a:rPr lang="en-US" sz="2000"/>
              <a:t>During increasing load test, include check points equal to 500d, 2000d, 4000d</a:t>
            </a:r>
            <a:endParaRPr lang="en-US" sz="2000">
              <a:ea typeface="Calibri"/>
              <a:cs typeface="Calibri"/>
            </a:endParaRPr>
          </a:p>
          <a:p>
            <a:pPr marL="2183765" lvl="4" indent="-342900">
              <a:lnSpc>
                <a:spcPct val="100000"/>
              </a:lnSpc>
              <a:buFont typeface="Wingdings" panose="05000000000000000000" pitchFamily="2" charset="2"/>
              <a:buChar char="q"/>
              <a:tabLst>
                <a:tab pos="299085" algn="l"/>
                <a:tab pos="299720" algn="l"/>
              </a:tabLst>
            </a:pPr>
            <a:r>
              <a:rPr lang="en-US" sz="2000"/>
              <a:t>Test for over-capacity</a:t>
            </a:r>
            <a:endParaRPr lang="en-US" sz="2000">
              <a:ea typeface="Calibri"/>
              <a:cs typeface="Calibri"/>
            </a:endParaRPr>
          </a:p>
          <a:p>
            <a:pPr marL="2640965" lvl="5" indent="-342900">
              <a:lnSpc>
                <a:spcPct val="100000"/>
              </a:lnSpc>
              <a:tabLst>
                <a:tab pos="299085" algn="l"/>
                <a:tab pos="299720" algn="l"/>
              </a:tabLst>
            </a:pPr>
            <a:r>
              <a:rPr lang="en-US" sz="2000" b="1" i="1" dirty="0">
                <a:ea typeface="+mn-lt"/>
                <a:cs typeface="+mn-lt"/>
              </a:rPr>
              <a:t> See Code: 2.20: S.1.7.(a), S.1.7.(b)</a:t>
            </a:r>
            <a:endParaRPr lang="en-US" sz="2000" b="1" i="1" dirty="0">
              <a:ea typeface="Calibri" panose="020F0502020204030204"/>
              <a:cs typeface="Calibri" panose="020F0502020204030204"/>
            </a:endParaRPr>
          </a:p>
          <a:p>
            <a:pPr marL="2183765" lvl="4" indent="-342900">
              <a:lnSpc>
                <a:spcPct val="100000"/>
              </a:lnSpc>
              <a:buFont typeface="Wingdings" panose="05000000000000000000" pitchFamily="2" charset="2"/>
              <a:buChar char="q"/>
              <a:tabLst>
                <a:tab pos="299085" algn="l"/>
                <a:tab pos="299720" algn="l"/>
              </a:tabLst>
            </a:pPr>
            <a:r>
              <a:rPr lang="en-US" sz="2000"/>
              <a:t>Check for RFI/EMI if problem suspected</a:t>
            </a:r>
            <a:endParaRPr lang="en-US" sz="2000">
              <a:ea typeface="Calibri"/>
              <a:cs typeface="Calibri"/>
            </a:endParaRPr>
          </a:p>
          <a:p>
            <a:pPr marL="12065" indent="0">
              <a:lnSpc>
                <a:spcPct val="100000"/>
              </a:lnSpc>
              <a:buNone/>
              <a:tabLst>
                <a:tab pos="299085" algn="l"/>
                <a:tab pos="299720" algn="l"/>
              </a:tabLst>
            </a:pPr>
            <a:r>
              <a:rPr lang="en-US" b="1"/>
              <a:t>          </a:t>
            </a:r>
            <a:endParaRPr lang="en-US" sz="2400"/>
          </a:p>
          <a:p>
            <a:pPr marL="12065" indent="0">
              <a:lnSpc>
                <a:spcPct val="100000"/>
              </a:lnSpc>
              <a:buNone/>
              <a:tabLst>
                <a:tab pos="299085" algn="l"/>
                <a:tab pos="299720" algn="l"/>
              </a:tabLst>
            </a:pPr>
            <a:endParaRPr lang="en-US" b="1"/>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88</a:t>
            </a:fld>
            <a:endParaRPr lang="en-US"/>
          </a:p>
        </p:txBody>
      </p:sp>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73659" y="6356350"/>
            <a:ext cx="9736599" cy="365125"/>
          </a:xfrm>
        </p:spPr>
        <p:txBody>
          <a:bodyPr/>
          <a:lstStyle/>
          <a:p>
            <a:r>
              <a:rPr lang="en-US">
                <a:ea typeface="+mn-lt"/>
                <a:cs typeface="+mn-lt"/>
                <a:hlinkClick r:id="rId3"/>
              </a:rPr>
              <a:t>NIST Handbook 44 - Current Edition | NIST</a:t>
            </a:r>
            <a:endParaRPr lang="en-US"/>
          </a:p>
        </p:txBody>
      </p:sp>
    </p:spTree>
    <p:extLst>
      <p:ext uri="{BB962C8B-B14F-4D97-AF65-F5344CB8AC3E}">
        <p14:creationId xmlns:p14="http://schemas.microsoft.com/office/powerpoint/2010/main" val="16770001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8199" y="-263890"/>
            <a:ext cx="10515600" cy="1325563"/>
          </a:xfrm>
        </p:spPr>
        <p:txBody>
          <a:bodyPr>
            <a:normAutofit/>
          </a:bodyPr>
          <a:lstStyle/>
          <a:p>
            <a:pPr algn="ctr"/>
            <a:r>
              <a:rPr lang="en-US" sz="5400"/>
              <a:t>Test for Electronic Scales</a:t>
            </a:r>
          </a:p>
        </p:txBody>
      </p:sp>
      <p:sp>
        <p:nvSpPr>
          <p:cNvPr id="3" name="Content Placeholder 2">
            <a:extLst>
              <a:ext uri="{FF2B5EF4-FFF2-40B4-BE49-F238E27FC236}">
                <a16:creationId xmlns:a16="http://schemas.microsoft.com/office/drawing/2014/main" id="{048D6AD7-5859-4222-B480-AA578883E950}"/>
              </a:ext>
            </a:extLst>
          </p:cNvPr>
          <p:cNvSpPr>
            <a:spLocks noGrp="1"/>
          </p:cNvSpPr>
          <p:nvPr>
            <p:ph idx="1"/>
          </p:nvPr>
        </p:nvSpPr>
        <p:spPr>
          <a:xfrm>
            <a:off x="704969" y="839423"/>
            <a:ext cx="10786413" cy="4198875"/>
          </a:xfrm>
        </p:spPr>
        <p:txBody>
          <a:bodyPr vert="horz" lIns="91440" tIns="45720" rIns="91440" bIns="45720" rtlCol="0" anchor="t">
            <a:noAutofit/>
          </a:bodyPr>
          <a:lstStyle/>
          <a:p>
            <a:pPr marL="469265" indent="-457200">
              <a:lnSpc>
                <a:spcPct val="100000"/>
              </a:lnSpc>
              <a:tabLst>
                <a:tab pos="299085" algn="l"/>
                <a:tab pos="299720" algn="l"/>
              </a:tabLst>
            </a:pPr>
            <a:r>
              <a:rPr lang="en-US" b="1"/>
              <a:t>Decreasing Load Test (Load Centered)</a:t>
            </a:r>
          </a:p>
          <a:p>
            <a:pPr marL="12065" indent="0">
              <a:lnSpc>
                <a:spcPct val="100000"/>
              </a:lnSpc>
              <a:buNone/>
              <a:tabLst>
                <a:tab pos="299085" algn="l"/>
                <a:tab pos="299720" algn="l"/>
              </a:tabLst>
            </a:pPr>
            <a:r>
              <a:rPr lang="en-US" sz="2000" b="1"/>
              <a:t>          </a:t>
            </a:r>
            <a:r>
              <a:rPr lang="en-US" sz="2400" b="1"/>
              <a:t>After testing for over-capacity;</a:t>
            </a:r>
            <a:endParaRPr lang="en-US" sz="2400" b="1">
              <a:ea typeface="Calibri"/>
              <a:cs typeface="Calibri"/>
            </a:endParaRPr>
          </a:p>
          <a:p>
            <a:pPr marL="2183765" lvl="4" indent="-342900">
              <a:lnSpc>
                <a:spcPct val="100000"/>
              </a:lnSpc>
              <a:buFont typeface="Wingdings" panose="05000000000000000000" pitchFamily="2" charset="2"/>
              <a:buChar char="q"/>
              <a:tabLst>
                <a:tab pos="299085" algn="l"/>
                <a:tab pos="299720" algn="l"/>
              </a:tabLst>
            </a:pPr>
            <a:r>
              <a:rPr lang="en-US" sz="2000" b="1"/>
              <a:t> </a:t>
            </a:r>
            <a:r>
              <a:rPr lang="en-US" sz="2000"/>
              <a:t>if the scale has 1000 or more scale divisions, test with loads equal to the maximum test load at each tolerance value. </a:t>
            </a:r>
            <a:endParaRPr lang="en-US" sz="2000">
              <a:ea typeface="Calibri"/>
              <a:cs typeface="Calibri"/>
            </a:endParaRPr>
          </a:p>
          <a:p>
            <a:pPr marL="2183765" lvl="4" indent="-342900">
              <a:lnSpc>
                <a:spcPct val="100000"/>
              </a:lnSpc>
              <a:buFont typeface="Wingdings" panose="05000000000000000000" pitchFamily="2" charset="2"/>
              <a:buChar char="q"/>
              <a:tabLst>
                <a:tab pos="299085" algn="l"/>
                <a:tab pos="299720" algn="l"/>
              </a:tabLst>
            </a:pPr>
            <a:r>
              <a:rPr lang="en-US" sz="2000">
                <a:ea typeface="Calibri"/>
                <a:cs typeface="Calibri"/>
              </a:rPr>
              <a:t>All other scales test with one-half of the maximum test load applied in the increasing load test. </a:t>
            </a:r>
          </a:p>
          <a:p>
            <a:pPr marL="12065" indent="0">
              <a:lnSpc>
                <a:spcPct val="100000"/>
              </a:lnSpc>
              <a:buNone/>
              <a:tabLst>
                <a:tab pos="299085" algn="l"/>
                <a:tab pos="299720" algn="l"/>
              </a:tabLst>
            </a:pPr>
            <a:r>
              <a:rPr lang="en-US" sz="2000"/>
              <a:t>Example: for a Class III scale with 3000 scale divisions and 0.01 scale division test at 3000d, 2000d, 500d. Checkpoints on decreasing load test will be 30lbs, 20lbs, and 5lbs. </a:t>
            </a:r>
            <a:endParaRPr lang="en-US" sz="2000">
              <a:ea typeface="Calibri"/>
              <a:cs typeface="Calibri"/>
            </a:endParaRPr>
          </a:p>
          <a:p>
            <a:pPr marL="2183765" lvl="4" indent="-342900">
              <a:lnSpc>
                <a:spcPct val="100000"/>
              </a:lnSpc>
              <a:buFont typeface="Wingdings" panose="05000000000000000000" pitchFamily="2" charset="2"/>
              <a:buChar char="q"/>
              <a:tabLst>
                <a:tab pos="299085" algn="l"/>
                <a:tab pos="299720" algn="l"/>
              </a:tabLst>
            </a:pPr>
            <a:r>
              <a:rPr lang="en-US" sz="2000"/>
              <a:t>Recheck zero-load balance</a:t>
            </a:r>
            <a:endParaRPr lang="en-US" sz="2000">
              <a:ea typeface="Calibri"/>
              <a:cs typeface="Calibri"/>
            </a:endParaRPr>
          </a:p>
          <a:p>
            <a:pPr marL="1840865" lvl="4" indent="0">
              <a:lnSpc>
                <a:spcPct val="100000"/>
              </a:lnSpc>
              <a:buNone/>
              <a:tabLst>
                <a:tab pos="299085" algn="l"/>
                <a:tab pos="299720" algn="l"/>
              </a:tabLst>
            </a:pPr>
            <a:endParaRPr lang="en-US" sz="2000">
              <a:ea typeface="Calibri"/>
              <a:cs typeface="Calibri"/>
            </a:endParaRPr>
          </a:p>
          <a:p>
            <a:pPr marL="12065" indent="0">
              <a:lnSpc>
                <a:spcPct val="100000"/>
              </a:lnSpc>
              <a:buNone/>
              <a:tabLst>
                <a:tab pos="299085" algn="l"/>
                <a:tab pos="299720" algn="l"/>
              </a:tabLst>
            </a:pPr>
            <a:endParaRPr lang="en-US" sz="2400" b="1">
              <a:ea typeface="Calibri" panose="020F0502020204030204"/>
              <a:cs typeface="Calibri" panose="020F0502020204030204"/>
            </a:endParaRPr>
          </a:p>
          <a:p>
            <a:pPr marL="469265" indent="-457200">
              <a:lnSpc>
                <a:spcPct val="100000"/>
              </a:lnSpc>
              <a:tabLst>
                <a:tab pos="299085" algn="l"/>
                <a:tab pos="299720" algn="l"/>
              </a:tabLst>
            </a:pPr>
            <a:r>
              <a:rPr lang="en-US" sz="2600" b="1">
                <a:ea typeface="Calibri" panose="020F0502020204030204"/>
                <a:cs typeface="Calibri" panose="020F0502020204030204"/>
              </a:rPr>
              <a:t>Reapply a physical security seal if calibration was performed and a physical seal is required.</a:t>
            </a:r>
            <a:endParaRPr lang="en-US">
              <a:ea typeface="Calibri" panose="020F0502020204030204"/>
              <a:cs typeface="Calibri" panose="020F0502020204030204"/>
            </a:endParaRP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89</a:t>
            </a:fld>
            <a:endParaRPr lang="en-US"/>
          </a:p>
        </p:txBody>
      </p:sp>
      <p:sp>
        <p:nvSpPr>
          <p:cNvPr id="4" name="Footer Placeholder 5">
            <a:extLst>
              <a:ext uri="{FF2B5EF4-FFF2-40B4-BE49-F238E27FC236}">
                <a16:creationId xmlns:a16="http://schemas.microsoft.com/office/drawing/2014/main" id="{8F2D3028-47DE-5056-68CB-E0BFA85FE1BC}"/>
              </a:ext>
            </a:extLst>
          </p:cNvPr>
          <p:cNvSpPr>
            <a:spLocks noGrp="1"/>
          </p:cNvSpPr>
          <p:nvPr>
            <p:ph type="ftr" sz="quarter" idx="11"/>
          </p:nvPr>
        </p:nvSpPr>
        <p:spPr>
          <a:xfrm>
            <a:off x="1373659" y="6356350"/>
            <a:ext cx="9736599" cy="365125"/>
          </a:xfrm>
        </p:spPr>
        <p:txBody>
          <a:bodyPr/>
          <a:lstStyle/>
          <a:p>
            <a:r>
              <a:rPr lang="en-US">
                <a:ea typeface="+mn-lt"/>
                <a:cs typeface="+mn-lt"/>
                <a:hlinkClick r:id="rId3"/>
              </a:rPr>
              <a:t>NIST Handbook 44 - Current Edition | NIST</a:t>
            </a:r>
            <a:endParaRPr lang="en-US"/>
          </a:p>
        </p:txBody>
      </p:sp>
    </p:spTree>
    <p:extLst>
      <p:ext uri="{BB962C8B-B14F-4D97-AF65-F5344CB8AC3E}">
        <p14:creationId xmlns:p14="http://schemas.microsoft.com/office/powerpoint/2010/main" val="3754728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943280" y="983809"/>
            <a:ext cx="10305437" cy="5032215"/>
          </a:xfrm>
        </p:spPr>
        <p:txBody>
          <a:bodyPr vert="horz" lIns="91440" tIns="45720" rIns="91440" bIns="45720" rtlCol="0" anchor="t">
            <a:normAutofit fontScale="92500" lnSpcReduction="10000"/>
          </a:bodyPr>
          <a:lstStyle/>
          <a:p>
            <a:r>
              <a:rPr lang="en-US" sz="2400"/>
              <a:t>If a device has a place or requires a physical seal, affix one</a:t>
            </a:r>
          </a:p>
          <a:p>
            <a:endParaRPr lang="en-US" sz="2400"/>
          </a:p>
          <a:p>
            <a:r>
              <a:rPr lang="en-US" sz="2400"/>
              <a:t>NTEP Certificate of Conformance describes the sealing required on each device</a:t>
            </a:r>
            <a:endParaRPr lang="en-US" sz="2400">
              <a:ea typeface="Calibri"/>
              <a:cs typeface="Calibri"/>
            </a:endParaRPr>
          </a:p>
          <a:p>
            <a:pPr marL="0" indent="0">
              <a:buNone/>
            </a:pPr>
            <a:endParaRPr lang="en-US" sz="2400"/>
          </a:p>
          <a:p>
            <a:r>
              <a:rPr lang="en-US" sz="2400"/>
              <a:t>Apply seals only if you calibrate a device</a:t>
            </a:r>
            <a:endParaRPr lang="en-US" sz="2400">
              <a:ea typeface="Calibri"/>
              <a:cs typeface="Calibri"/>
            </a:endParaRPr>
          </a:p>
          <a:p>
            <a:endParaRPr lang="en-US" sz="2400"/>
          </a:p>
          <a:p>
            <a:r>
              <a:rPr lang="en-US" sz="2400"/>
              <a:t>Seals MUST be properly affixed to prevent tampering and adjustments. No loose wire.</a:t>
            </a:r>
            <a:endParaRPr lang="en-US" sz="2400">
              <a:ea typeface="Calibri"/>
              <a:cs typeface="Calibri"/>
            </a:endParaRPr>
          </a:p>
          <a:p>
            <a:endParaRPr lang="en-US" sz="2400"/>
          </a:p>
          <a:p>
            <a:r>
              <a:rPr lang="en-US" sz="2400"/>
              <a:t>Lead seals must be replaced with state approved seals</a:t>
            </a:r>
            <a:endParaRPr lang="en-US" sz="2400">
              <a:ea typeface="Calibri"/>
              <a:cs typeface="Calibri"/>
            </a:endParaRPr>
          </a:p>
          <a:p>
            <a:endParaRPr lang="en-US" sz="2400"/>
          </a:p>
          <a:p>
            <a:r>
              <a:rPr lang="en-US" sz="2400"/>
              <a:t>The Bureau of Standards DOES NOT provide decals or seals:</a:t>
            </a:r>
            <a:endParaRPr lang="en-US" sz="2400">
              <a:ea typeface="Calibri"/>
              <a:cs typeface="Calibri"/>
            </a:endParaRPr>
          </a:p>
          <a:p>
            <a:pPr marL="0" indent="0">
              <a:buNone/>
            </a:pPr>
            <a:r>
              <a:rPr lang="en-US" sz="2400"/>
              <a:t>   -Decal and seal ordering information found on our website</a:t>
            </a:r>
          </a:p>
          <a:p>
            <a:endParaRPr lang="en-US" sz="2400"/>
          </a:p>
        </p:txBody>
      </p:sp>
      <p:sp>
        <p:nvSpPr>
          <p:cNvPr id="7" name="Slide Number Placeholder 6"/>
          <p:cNvSpPr>
            <a:spLocks noGrp="1"/>
          </p:cNvSpPr>
          <p:nvPr>
            <p:ph type="sldNum" sz="quarter" idx="12"/>
          </p:nvPr>
        </p:nvSpPr>
        <p:spPr/>
        <p:txBody>
          <a:bodyPr/>
          <a:lstStyle/>
          <a:p>
            <a:fld id="{10FE9F58-E944-4E46-9D61-D29AFA3E7B77}" type="slidenum">
              <a:rPr lang="en-US" smtClean="0"/>
              <a:t>9</a:t>
            </a:fld>
            <a:endParaRPr lang="en-US"/>
          </a:p>
        </p:txBody>
      </p:sp>
      <p:sp>
        <p:nvSpPr>
          <p:cNvPr id="8" name="Title 7">
            <a:extLst>
              <a:ext uri="{FF2B5EF4-FFF2-40B4-BE49-F238E27FC236}">
                <a16:creationId xmlns:a16="http://schemas.microsoft.com/office/drawing/2014/main" id="{E9987ACE-2F77-403A-9B6F-973DBF40D93A}"/>
              </a:ext>
            </a:extLst>
          </p:cNvPr>
          <p:cNvSpPr txBox="1">
            <a:spLocks noGrp="1"/>
          </p:cNvSpPr>
          <p:nvPr>
            <p:ph type="title"/>
          </p:nvPr>
        </p:nvSpPr>
        <p:spPr>
          <a:xfrm>
            <a:off x="838199" y="80253"/>
            <a:ext cx="10515600" cy="840230"/>
          </a:xfrm>
          <a:prstGeom prst="rect">
            <a:avLst/>
          </a:prstGeom>
          <a:noFill/>
        </p:spPr>
        <p:txBody>
          <a:bodyPr wrap="square" rtlCol="0">
            <a:spAutoFit/>
          </a:bodyPr>
          <a:lstStyle/>
          <a:p>
            <a:pPr algn="ctr"/>
            <a:r>
              <a:rPr lang="en-US" sz="5400">
                <a:cs typeface="Times New Roman" panose="02020603050405020304" pitchFamily="18" charset="0"/>
              </a:rPr>
              <a:t>Security Seals</a:t>
            </a:r>
          </a:p>
        </p:txBody>
      </p:sp>
      <p:sp>
        <p:nvSpPr>
          <p:cNvPr id="11" name="Footer Placeholder 5">
            <a:extLst>
              <a:ext uri="{FF2B5EF4-FFF2-40B4-BE49-F238E27FC236}">
                <a16:creationId xmlns:a16="http://schemas.microsoft.com/office/drawing/2014/main" id="{88F7B45B-F3AF-7929-B602-536C41A4FB4A}"/>
              </a:ext>
            </a:extLst>
          </p:cNvPr>
          <p:cNvSpPr>
            <a:spLocks noGrp="1"/>
          </p:cNvSpPr>
          <p:nvPr>
            <p:ph type="ftr" sz="quarter" idx="11"/>
          </p:nvPr>
        </p:nvSpPr>
        <p:spPr>
          <a:xfrm>
            <a:off x="1405513" y="6356350"/>
            <a:ext cx="6303490" cy="365125"/>
          </a:xfrm>
        </p:spPr>
        <p:txBody>
          <a:bodyPr/>
          <a:lstStyle/>
          <a:p>
            <a:r>
              <a:rPr lang="en-US" dirty="0">
                <a:solidFill>
                  <a:srgbClr val="3F873F"/>
                </a:solidFill>
                <a:ea typeface="+mn-lt"/>
                <a:cs typeface="+mn-lt"/>
                <a:hlinkClick r:id="rId2"/>
              </a:rPr>
              <a:t>ORDERING-INFORMATION-FOR-SECURITY-PRODUCTS.pdf</a:t>
            </a:r>
            <a:endParaRPr lang="en-US"/>
          </a:p>
        </p:txBody>
      </p:sp>
    </p:spTree>
    <p:extLst>
      <p:ext uri="{BB962C8B-B14F-4D97-AF65-F5344CB8AC3E}">
        <p14:creationId xmlns:p14="http://schemas.microsoft.com/office/powerpoint/2010/main" val="49055141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816EE-0761-FC2F-50D6-601B5FDFC7F7}"/>
              </a:ext>
            </a:extLst>
          </p:cNvPr>
          <p:cNvSpPr>
            <a:spLocks noGrp="1"/>
          </p:cNvSpPr>
          <p:nvPr>
            <p:ph type="title"/>
          </p:nvPr>
        </p:nvSpPr>
        <p:spPr>
          <a:xfrm>
            <a:off x="828174" y="4178"/>
            <a:ext cx="10515600" cy="1325563"/>
          </a:xfrm>
        </p:spPr>
        <p:txBody>
          <a:bodyPr/>
          <a:lstStyle/>
          <a:p>
            <a:pPr algn="ctr"/>
            <a:r>
              <a:rPr lang="en-US">
                <a:ea typeface="Calibri" panose="020F0502020204030204"/>
                <a:cs typeface="Calibri" panose="020F0502020204030204"/>
              </a:rPr>
              <a:t>Other Information</a:t>
            </a:r>
          </a:p>
        </p:txBody>
      </p:sp>
      <p:sp>
        <p:nvSpPr>
          <p:cNvPr id="3" name="Content Placeholder 2">
            <a:extLst>
              <a:ext uri="{FF2B5EF4-FFF2-40B4-BE49-F238E27FC236}">
                <a16:creationId xmlns:a16="http://schemas.microsoft.com/office/drawing/2014/main" id="{C0CA6899-C031-3C9D-305B-3ED363B1450F}"/>
              </a:ext>
            </a:extLst>
          </p:cNvPr>
          <p:cNvSpPr>
            <a:spLocks noGrp="1"/>
          </p:cNvSpPr>
          <p:nvPr>
            <p:ph idx="1"/>
          </p:nvPr>
        </p:nvSpPr>
        <p:spPr>
          <a:xfrm>
            <a:off x="383250" y="1090495"/>
            <a:ext cx="11435792" cy="4832601"/>
          </a:xfrm>
        </p:spPr>
        <p:txBody>
          <a:bodyPr vert="horz" lIns="91440" tIns="45720" rIns="91440" bIns="45720" rtlCol="0" anchor="t">
            <a:normAutofit/>
          </a:bodyPr>
          <a:lstStyle/>
          <a:p>
            <a:pPr marL="0" indent="0" algn="ctr">
              <a:buNone/>
            </a:pPr>
            <a:r>
              <a:rPr lang="en-US" sz="4000" b="1" dirty="0">
                <a:ea typeface="Calibri"/>
                <a:cs typeface="Calibri"/>
              </a:rPr>
              <a:t> Arkansas Bureau of Standards may soon require </a:t>
            </a:r>
            <a:r>
              <a:rPr lang="en-US" sz="4000" b="1">
                <a:ea typeface="Calibri"/>
                <a:cs typeface="Calibri"/>
              </a:rPr>
              <a:t>RSA certification on</a:t>
            </a:r>
            <a:endParaRPr lang="en-US"/>
          </a:p>
          <a:p>
            <a:pPr marL="0" indent="0" algn="ctr">
              <a:buNone/>
            </a:pPr>
            <a:r>
              <a:rPr lang="en-US" sz="4000" b="1">
                <a:ea typeface="Calibri"/>
                <a:cs typeface="Calibri"/>
              </a:rPr>
              <a:t>NIST Handbook 44 </a:t>
            </a:r>
            <a:r>
              <a:rPr lang="en-US" sz="4000" b="1" dirty="0">
                <a:ea typeface="Calibri"/>
                <a:cs typeface="Calibri"/>
              </a:rPr>
              <a:t>Scales Requirements</a:t>
            </a:r>
            <a:endParaRPr lang="en-US" sz="4000" b="1">
              <a:ea typeface="Calibri"/>
              <a:cs typeface="Calibri"/>
            </a:endParaRPr>
          </a:p>
          <a:p>
            <a:pPr marL="0" indent="0" algn="ctr">
              <a:buNone/>
            </a:pPr>
            <a:endParaRPr lang="en-US" sz="4000" b="1">
              <a:ea typeface="Calibri"/>
              <a:cs typeface="Calibri"/>
            </a:endParaRPr>
          </a:p>
          <a:p>
            <a:pPr marL="0" indent="0" algn="ctr">
              <a:buNone/>
            </a:pPr>
            <a:r>
              <a:rPr lang="en-US" sz="4000" b="1">
                <a:ea typeface="Calibri"/>
                <a:cs typeface="Calibri"/>
              </a:rPr>
              <a:t>Certification exam is available on the National Council on Weights and Measures (NCWM) website and</a:t>
            </a:r>
            <a:r>
              <a:rPr lang="en-US" sz="4000" b="1" dirty="0">
                <a:ea typeface="Calibri"/>
                <a:cs typeface="Calibri"/>
              </a:rPr>
              <a:t> will be</a:t>
            </a:r>
            <a:r>
              <a:rPr lang="en-US" sz="4000" b="1">
                <a:ea typeface="Calibri"/>
                <a:cs typeface="Calibri"/>
              </a:rPr>
              <a:t> recognized by this state.</a:t>
            </a:r>
          </a:p>
        </p:txBody>
      </p:sp>
      <p:sp>
        <p:nvSpPr>
          <p:cNvPr id="5" name="Slide Number Placeholder 4">
            <a:extLst>
              <a:ext uri="{FF2B5EF4-FFF2-40B4-BE49-F238E27FC236}">
                <a16:creationId xmlns:a16="http://schemas.microsoft.com/office/drawing/2014/main" id="{515BF42A-B6C7-69BB-E7D2-8E4DE5E58CF6}"/>
              </a:ext>
            </a:extLst>
          </p:cNvPr>
          <p:cNvSpPr>
            <a:spLocks noGrp="1"/>
          </p:cNvSpPr>
          <p:nvPr>
            <p:ph type="sldNum" sz="quarter" idx="12"/>
          </p:nvPr>
        </p:nvSpPr>
        <p:spPr/>
        <p:txBody>
          <a:bodyPr/>
          <a:lstStyle/>
          <a:p>
            <a:fld id="{10FE9F58-E944-4E46-9D61-D29AFA3E7B77}" type="slidenum">
              <a:rPr lang="en-US" smtClean="0"/>
              <a:t>90</a:t>
            </a:fld>
            <a:endParaRPr lang="en-US"/>
          </a:p>
        </p:txBody>
      </p:sp>
      <p:sp>
        <p:nvSpPr>
          <p:cNvPr id="4" name="Footer Placeholder 3">
            <a:extLst>
              <a:ext uri="{FF2B5EF4-FFF2-40B4-BE49-F238E27FC236}">
                <a16:creationId xmlns:a16="http://schemas.microsoft.com/office/drawing/2014/main" id="{2AFAE301-119D-A525-D913-1207C4B1F6A5}"/>
              </a:ext>
            </a:extLst>
          </p:cNvPr>
          <p:cNvSpPr>
            <a:spLocks noGrp="1"/>
          </p:cNvSpPr>
          <p:nvPr>
            <p:ph type="ftr" sz="quarter" idx="11"/>
          </p:nvPr>
        </p:nvSpPr>
        <p:spPr/>
        <p:txBody>
          <a:bodyPr/>
          <a:lstStyle/>
          <a:p>
            <a:r>
              <a:rPr lang="en-US" dirty="0"/>
              <a:t> </a:t>
            </a:r>
            <a:r>
              <a:rPr lang="en-US" dirty="0">
                <a:ea typeface="+mn-lt"/>
                <a:cs typeface="+mn-lt"/>
                <a:hlinkClick r:id="rId2"/>
              </a:rPr>
              <a:t>NCWM Home</a:t>
            </a:r>
            <a:endParaRPr lang="en-US"/>
          </a:p>
        </p:txBody>
      </p:sp>
    </p:spTree>
    <p:extLst>
      <p:ext uri="{BB962C8B-B14F-4D97-AF65-F5344CB8AC3E}">
        <p14:creationId xmlns:p14="http://schemas.microsoft.com/office/powerpoint/2010/main" val="21083575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C890-867F-42A2-9379-8635AADA2884}"/>
              </a:ext>
            </a:extLst>
          </p:cNvPr>
          <p:cNvSpPr>
            <a:spLocks noGrp="1"/>
          </p:cNvSpPr>
          <p:nvPr>
            <p:ph type="title"/>
          </p:nvPr>
        </p:nvSpPr>
        <p:spPr>
          <a:xfrm>
            <a:off x="837039" y="2992"/>
            <a:ext cx="10515600" cy="864601"/>
          </a:xfrm>
        </p:spPr>
        <p:txBody>
          <a:bodyPr>
            <a:normAutofit/>
          </a:bodyPr>
          <a:lstStyle/>
          <a:p>
            <a:pPr algn="ctr"/>
            <a:r>
              <a:rPr lang="en-US" sz="3600">
                <a:ea typeface="Calibri"/>
                <a:cs typeface="Calibri"/>
              </a:rPr>
              <a:t>Summary</a:t>
            </a:r>
          </a:p>
        </p:txBody>
      </p:sp>
      <p:sp>
        <p:nvSpPr>
          <p:cNvPr id="5" name="Slide Number Placeholder 4">
            <a:extLst>
              <a:ext uri="{FF2B5EF4-FFF2-40B4-BE49-F238E27FC236}">
                <a16:creationId xmlns:a16="http://schemas.microsoft.com/office/drawing/2014/main" id="{06265F6F-A045-4007-9BDB-A43727DD8D61}"/>
              </a:ext>
            </a:extLst>
          </p:cNvPr>
          <p:cNvSpPr>
            <a:spLocks noGrp="1"/>
          </p:cNvSpPr>
          <p:nvPr>
            <p:ph type="sldNum" sz="quarter" idx="12"/>
          </p:nvPr>
        </p:nvSpPr>
        <p:spPr/>
        <p:txBody>
          <a:bodyPr/>
          <a:lstStyle/>
          <a:p>
            <a:fld id="{10FE9F58-E944-4E46-9D61-D29AFA3E7B77}" type="slidenum">
              <a:rPr lang="en-US" smtClean="0"/>
              <a:t>91</a:t>
            </a:fld>
            <a:endParaRPr lang="en-US"/>
          </a:p>
        </p:txBody>
      </p:sp>
      <p:sp>
        <p:nvSpPr>
          <p:cNvPr id="4" name="Content Placeholder 3">
            <a:extLst>
              <a:ext uri="{FF2B5EF4-FFF2-40B4-BE49-F238E27FC236}">
                <a16:creationId xmlns:a16="http://schemas.microsoft.com/office/drawing/2014/main" id="{E3AEDA08-CAD7-6D4D-25A2-DB8835072390}"/>
              </a:ext>
            </a:extLst>
          </p:cNvPr>
          <p:cNvSpPr>
            <a:spLocks noGrp="1"/>
          </p:cNvSpPr>
          <p:nvPr>
            <p:ph idx="1"/>
          </p:nvPr>
        </p:nvSpPr>
        <p:spPr>
          <a:xfrm>
            <a:off x="605524" y="761765"/>
            <a:ext cx="10989988" cy="5115828"/>
          </a:xfrm>
        </p:spPr>
        <p:txBody>
          <a:bodyPr vert="horz" lIns="91440" tIns="45720" rIns="91440" bIns="45720" rtlCol="0" anchor="t">
            <a:noAutofit/>
          </a:bodyPr>
          <a:lstStyle/>
          <a:p>
            <a:pPr marL="342900" indent="-342900"/>
            <a:r>
              <a:rPr lang="en-US" sz="2400">
                <a:ea typeface="Calibri"/>
                <a:cs typeface="Calibri"/>
              </a:rPr>
              <a:t>Our follow up goal is to quickly determine compliance and exit.</a:t>
            </a:r>
          </a:p>
          <a:p>
            <a:pPr marL="342900" indent="-342900"/>
            <a:r>
              <a:rPr lang="en-US" sz="2400">
                <a:ea typeface="Calibri"/>
                <a:cs typeface="Calibri"/>
              </a:rPr>
              <a:t>Affix Seals and Decals properly. No stacking decals.</a:t>
            </a:r>
          </a:p>
          <a:p>
            <a:pPr marL="342900" indent="-342900"/>
            <a:r>
              <a:rPr lang="en-US" sz="2400">
                <a:ea typeface="Calibri"/>
                <a:cs typeface="Calibri"/>
              </a:rPr>
              <a:t>Leave a copy of Test Report at the site. </a:t>
            </a:r>
          </a:p>
          <a:p>
            <a:pPr marL="342900" indent="-342900"/>
            <a:r>
              <a:rPr lang="en-US" sz="2400">
                <a:ea typeface="Calibri"/>
                <a:cs typeface="Calibri"/>
              </a:rPr>
              <a:t>Email one copy to </a:t>
            </a:r>
            <a:r>
              <a:rPr lang="en-US" sz="2400">
                <a:ea typeface="Calibri"/>
                <a:cs typeface="Calibri"/>
                <a:hlinkClick r:id="rId3"/>
              </a:rPr>
              <a:t>Bureau@agriculture.arkansas.gov</a:t>
            </a:r>
            <a:r>
              <a:rPr lang="en-US" sz="2400">
                <a:ea typeface="Calibri"/>
                <a:cs typeface="Calibri"/>
              </a:rPr>
              <a:t> within two weeks</a:t>
            </a:r>
          </a:p>
          <a:p>
            <a:pPr marL="342900" indent="-342900"/>
            <a:r>
              <a:rPr lang="en-US" sz="2400">
                <a:ea typeface="Calibri"/>
                <a:cs typeface="Calibri"/>
              </a:rPr>
              <a:t>Once the reports are signed you could be held accountable for any issues at the site.</a:t>
            </a:r>
          </a:p>
          <a:p>
            <a:pPr marL="342900" indent="-342900"/>
            <a:r>
              <a:rPr lang="en-US" sz="2400">
                <a:ea typeface="Calibri"/>
                <a:cs typeface="Calibri"/>
              </a:rPr>
              <a:t>Do not work in the State if your Registration has expired. Renew before it expires.</a:t>
            </a:r>
            <a:endParaRPr lang="en-US"/>
          </a:p>
          <a:p>
            <a:pPr marL="0" indent="0">
              <a:spcBef>
                <a:spcPts val="0"/>
              </a:spcBef>
              <a:buNone/>
            </a:pPr>
            <a:r>
              <a:rPr lang="en-US" sz="2400">
                <a:ea typeface="Calibri"/>
                <a:cs typeface="Calibri"/>
              </a:rPr>
              <a:t>      </a:t>
            </a:r>
            <a:r>
              <a:rPr lang="en-US" sz="1600">
                <a:ea typeface="Calibri"/>
                <a:cs typeface="Calibri"/>
              </a:rPr>
              <a:t>-Extension on Registration will not be granted if your Registration has expired</a:t>
            </a:r>
          </a:p>
          <a:p>
            <a:pPr marL="0" indent="0">
              <a:spcBef>
                <a:spcPts val="0"/>
              </a:spcBef>
              <a:buNone/>
            </a:pPr>
            <a:r>
              <a:rPr lang="en-US" sz="1600">
                <a:ea typeface="Calibri"/>
                <a:cs typeface="Calibri"/>
              </a:rPr>
              <a:t>        -If your calibration certification date is over six-months-old, you may not apply for registration with our office</a:t>
            </a:r>
          </a:p>
          <a:p>
            <a:pPr marL="342900" indent="-342900">
              <a:spcBef>
                <a:spcPts val="0"/>
              </a:spcBef>
            </a:pPr>
            <a:r>
              <a:rPr lang="en-US" sz="2400">
                <a:ea typeface="Calibri"/>
                <a:cs typeface="Calibri"/>
              </a:rPr>
              <a:t>We require your cooperation in correcting nonconformities in expediting manner.</a:t>
            </a:r>
            <a:endParaRPr lang="en-US">
              <a:ea typeface="Calibri" panose="020F0502020204030204"/>
              <a:cs typeface="Calibri" panose="020F0502020204030204"/>
            </a:endParaRPr>
          </a:p>
          <a:p>
            <a:pPr marL="342900" indent="-342900"/>
            <a:r>
              <a:rPr lang="en-US" sz="2400">
                <a:ea typeface="Calibri"/>
                <a:cs typeface="Calibri"/>
              </a:rPr>
              <a:t>Your work represents our office and the State of Arkansas.</a:t>
            </a:r>
          </a:p>
          <a:p>
            <a:pPr marL="342900" indent="-342900"/>
            <a:endParaRPr lang="en-US">
              <a:ea typeface="Calibri" panose="020F0502020204030204"/>
              <a:cs typeface="Calibri" panose="020F0502020204030204"/>
            </a:endParaRPr>
          </a:p>
          <a:p>
            <a:pPr marL="0" indent="0">
              <a:buNone/>
            </a:pPr>
            <a:endParaRPr lang="en-US">
              <a:ea typeface="Calibri" panose="020F0502020204030204"/>
              <a:cs typeface="Calibri" panose="020F0502020204030204"/>
            </a:endParaRPr>
          </a:p>
        </p:txBody>
      </p:sp>
      <p:sp>
        <p:nvSpPr>
          <p:cNvPr id="7" name="Footer Placeholder 3">
            <a:extLst>
              <a:ext uri="{FF2B5EF4-FFF2-40B4-BE49-F238E27FC236}">
                <a16:creationId xmlns:a16="http://schemas.microsoft.com/office/drawing/2014/main" id="{6706DD44-5765-EF58-D244-7C2C3D582A5C}"/>
              </a:ext>
            </a:extLst>
          </p:cNvPr>
          <p:cNvSpPr>
            <a:spLocks noGrp="1"/>
          </p:cNvSpPr>
          <p:nvPr>
            <p:ph type="ftr" sz="quarter" idx="11"/>
          </p:nvPr>
        </p:nvSpPr>
        <p:spPr>
          <a:xfrm>
            <a:off x="1373660" y="6356350"/>
            <a:ext cx="4114800" cy="365125"/>
          </a:xfrm>
        </p:spPr>
        <p:txBody>
          <a:bodyPr/>
          <a:lstStyle/>
          <a:p>
            <a:r>
              <a:rPr lang="en-US" dirty="0"/>
              <a:t> </a:t>
            </a:r>
            <a:r>
              <a:rPr lang="en-US" dirty="0">
                <a:ea typeface="+mn-lt"/>
                <a:cs typeface="+mn-lt"/>
                <a:hlinkClick r:id="rId4"/>
              </a:rPr>
              <a:t>Bureau of Standards - Arkansas Department of Agriculture</a:t>
            </a:r>
            <a:endParaRPr lang="en-US"/>
          </a:p>
        </p:txBody>
      </p:sp>
    </p:spTree>
    <p:extLst>
      <p:ext uri="{BB962C8B-B14F-4D97-AF65-F5344CB8AC3E}">
        <p14:creationId xmlns:p14="http://schemas.microsoft.com/office/powerpoint/2010/main" val="3864014992"/>
      </p:ext>
    </p:extLst>
  </p:cSld>
  <p:clrMapOvr>
    <a:masterClrMapping/>
  </p:clrMapOvr>
</p:sld>
</file>

<file path=ppt/theme/theme1.xml><?xml version="1.0" encoding="utf-8"?>
<a:theme xmlns:a="http://schemas.openxmlformats.org/drawingml/2006/main" name="Arkansas Department of Agricultur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nstructions xmlns="9367363c-e991-4cfd-b8ba-c6a8d8fac0d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1579F7D7F156F49AE60357EE4AE69BC" ma:contentTypeVersion="11" ma:contentTypeDescription="Create a new document." ma:contentTypeScope="" ma:versionID="2878e39d8531fe77f914a34b8c4ad08c">
  <xsd:schema xmlns:xsd="http://www.w3.org/2001/XMLSchema" xmlns:xs="http://www.w3.org/2001/XMLSchema" xmlns:p="http://schemas.microsoft.com/office/2006/metadata/properties" xmlns:ns2="9367363c-e991-4cfd-b8ba-c6a8d8fac0d5" xmlns:ns3="f4bc6013-d9ca-4d92-8067-8c03c66ceca1" targetNamespace="http://schemas.microsoft.com/office/2006/metadata/properties" ma:root="true" ma:fieldsID="7cce32988d54e02a2b289051d4e504b5" ns2:_="" ns3:_="">
    <xsd:import namespace="9367363c-e991-4cfd-b8ba-c6a8d8fac0d5"/>
    <xsd:import namespace="f4bc6013-d9ca-4d92-8067-8c03c66ceca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Instruct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67363c-e991-4cfd-b8ba-c6a8d8fac0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Instructions" ma:index="17" nillable="true" ma:displayName="Instructions" ma:format="Dropdown" ma:internalName="Instruction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4bc6013-d9ca-4d92-8067-8c03c66ceca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2937E2-23A7-4C33-AFB4-32F8C9F7C2A5}">
  <ds:schemaRefs>
    <ds:schemaRef ds:uri="9367363c-e991-4cfd-b8ba-c6a8d8fac0d5"/>
    <ds:schemaRef ds:uri="f4bc6013-d9ca-4d92-8067-8c03c66ceca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58DF5BE-8456-454D-881C-2507D4D9A2BC}">
  <ds:schemaRefs>
    <ds:schemaRef ds:uri="http://schemas.microsoft.com/sharepoint/v3/contenttype/forms"/>
  </ds:schemaRefs>
</ds:datastoreItem>
</file>

<file path=customXml/itemProps3.xml><?xml version="1.0" encoding="utf-8"?>
<ds:datastoreItem xmlns:ds="http://schemas.openxmlformats.org/officeDocument/2006/customXml" ds:itemID="{C0AD4453-D576-434C-B4C2-57B29CB7C88B}">
  <ds:schemaRefs>
    <ds:schemaRef ds:uri="9367363c-e991-4cfd-b8ba-c6a8d8fac0d5"/>
    <ds:schemaRef ds:uri="f4bc6013-d9ca-4d92-8067-8c03c66cec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TotalTime>
  <Words>4903</Words>
  <Application>Microsoft Office PowerPoint</Application>
  <PresentationFormat>Widescreen</PresentationFormat>
  <Paragraphs>827</Paragraphs>
  <Slides>91</Slides>
  <Notes>50</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91</vt:i4>
      </vt:variant>
    </vt:vector>
  </HeadingPairs>
  <TitlesOfParts>
    <vt:vector size="101" baseType="lpstr">
      <vt:lpstr>Arial</vt:lpstr>
      <vt:lpstr>Calibri</vt:lpstr>
      <vt:lpstr>Kunstler Script</vt:lpstr>
      <vt:lpstr>Mistral</vt:lpstr>
      <vt:lpstr>Times New Roman</vt:lpstr>
      <vt:lpstr>Wingdings</vt:lpstr>
      <vt:lpstr>Wingdings 2</vt:lpstr>
      <vt:lpstr>Wingdings,Sans-Serif</vt:lpstr>
      <vt:lpstr>Arkansas Department of Agriculture Theme</vt:lpstr>
      <vt:lpstr>Custom Design</vt:lpstr>
      <vt:lpstr>Scale Training Seminar Arkansas Bureau of Standards</vt:lpstr>
      <vt:lpstr>Objectives</vt:lpstr>
      <vt:lpstr>PowerPoint Presentation</vt:lpstr>
      <vt:lpstr>AR Code § 4-18-344</vt:lpstr>
      <vt:lpstr>AR Code § 4-18-344</vt:lpstr>
      <vt:lpstr>AR Code § 4-18-344</vt:lpstr>
      <vt:lpstr>Voluntary Registration </vt:lpstr>
      <vt:lpstr>Regulations pertaining to Voluntary Registration of Servicepersons and Service Agencies NIST Handbook 130  </vt:lpstr>
      <vt:lpstr>Security Seals</vt:lpstr>
      <vt:lpstr>Security Seals</vt:lpstr>
      <vt:lpstr>Security Seals</vt:lpstr>
      <vt:lpstr>Security Seals</vt:lpstr>
      <vt:lpstr>Security Seals</vt:lpstr>
      <vt:lpstr>Security Seals</vt:lpstr>
      <vt:lpstr>Security Seals</vt:lpstr>
      <vt:lpstr>Decals</vt:lpstr>
      <vt:lpstr>Decals</vt:lpstr>
      <vt:lpstr>Decals</vt:lpstr>
      <vt:lpstr>National Type Evaluation Program</vt:lpstr>
      <vt:lpstr>Locating the Devices National Type Evaluation Program (NTEP) Certificate of Conformance (CC)</vt:lpstr>
      <vt:lpstr>National Type Evaluation Program</vt:lpstr>
      <vt:lpstr>NIST Handbook 130 – Regulation for National Type Evaluation</vt:lpstr>
      <vt:lpstr>OFFICAL ANNUAL TEST REPORTS</vt:lpstr>
      <vt:lpstr>Official Annual Test Reports</vt:lpstr>
      <vt:lpstr>When to Perform an Annual Inspection</vt:lpstr>
      <vt:lpstr>Improper Testing</vt:lpstr>
      <vt:lpstr>Adjustments or Calibrations</vt:lpstr>
      <vt:lpstr>PowerPoint Presentation</vt:lpstr>
      <vt:lpstr>PowerPoint Presentation</vt:lpstr>
      <vt:lpstr>A Report is Rejected if…</vt:lpstr>
      <vt:lpstr>PowerPoint Presentation</vt:lpstr>
      <vt:lpstr>Place in Service Reports (Form 1822)</vt:lpstr>
      <vt:lpstr>When to complete a Form 1822</vt:lpstr>
      <vt:lpstr>When to complete Form 1822</vt:lpstr>
      <vt:lpstr>Rejection Red Tags and Seals</vt:lpstr>
      <vt:lpstr>PowerPoint Presentation</vt:lpstr>
      <vt:lpstr>Scale Inspection and Testing Training Arkansas Bureau of Standards</vt:lpstr>
      <vt:lpstr>Objectives</vt:lpstr>
      <vt:lpstr>Handbook 112</vt:lpstr>
      <vt:lpstr>Handbook 44 Key</vt:lpstr>
      <vt:lpstr>Handbook 44 Key</vt:lpstr>
      <vt:lpstr>General Code</vt:lpstr>
      <vt:lpstr>EPO 1 Safety</vt:lpstr>
      <vt:lpstr>Safety</vt:lpstr>
      <vt:lpstr>Safety</vt:lpstr>
      <vt:lpstr>EPO 1 Zero Load Balance</vt:lpstr>
      <vt:lpstr>Zero-Load Balance</vt:lpstr>
      <vt:lpstr>Zero-Load Balance</vt:lpstr>
      <vt:lpstr>EPO 1 General Considerations</vt:lpstr>
      <vt:lpstr>General Consideration</vt:lpstr>
      <vt:lpstr>General Consideration</vt:lpstr>
      <vt:lpstr>General Consideration</vt:lpstr>
      <vt:lpstr>General Consideration</vt:lpstr>
      <vt:lpstr>General Consideration</vt:lpstr>
      <vt:lpstr>General Considerations</vt:lpstr>
      <vt:lpstr>General Consideration</vt:lpstr>
      <vt:lpstr>General Considerations</vt:lpstr>
      <vt:lpstr>General Consideration</vt:lpstr>
      <vt:lpstr>General Considerations</vt:lpstr>
      <vt:lpstr>General Considerations</vt:lpstr>
      <vt:lpstr>General Considerations</vt:lpstr>
      <vt:lpstr>General Considerations</vt:lpstr>
      <vt:lpstr>General Consideration</vt:lpstr>
      <vt:lpstr>PowerPoint Presentation</vt:lpstr>
      <vt:lpstr>EPO 1 Marking Requirements</vt:lpstr>
      <vt:lpstr>Marking Requirements</vt:lpstr>
      <vt:lpstr>Marking Requirements</vt:lpstr>
      <vt:lpstr>Marking Requirements</vt:lpstr>
      <vt:lpstr>EPO 1 Indicating and Recording Elements</vt:lpstr>
      <vt:lpstr>Value of Scale Division</vt:lpstr>
      <vt:lpstr>Value of Tare Division</vt:lpstr>
      <vt:lpstr>EPO 1 Pretest Determinations</vt:lpstr>
      <vt:lpstr>PowerPoint Presentation</vt:lpstr>
      <vt:lpstr>PowerPoint Presentation</vt:lpstr>
      <vt:lpstr>PowerPoint Presentation</vt:lpstr>
      <vt:lpstr>PowerPoint Presentation</vt:lpstr>
      <vt:lpstr>Scale Division (d) and Verification Scale Interval (e) </vt:lpstr>
      <vt:lpstr>PowerPoint Presentation</vt:lpstr>
      <vt:lpstr>PowerPoint Presentation</vt:lpstr>
      <vt:lpstr>PowerPoint Presentation</vt:lpstr>
      <vt:lpstr>PowerPoint Presentation</vt:lpstr>
      <vt:lpstr>PowerPoint Presentation</vt:lpstr>
      <vt:lpstr>PowerPoint Presentation</vt:lpstr>
      <vt:lpstr>Minimum Test Weights and Test Loads</vt:lpstr>
      <vt:lpstr>EPO 1 Testing Retail Computing Scales</vt:lpstr>
      <vt:lpstr>Test for Electronic Scales Retail Computing  Scales Not Weighing in Metric Units</vt:lpstr>
      <vt:lpstr>Test for Electronic Scales</vt:lpstr>
      <vt:lpstr>Test for Electronic Scales</vt:lpstr>
      <vt:lpstr>Test for Electronic Scales</vt:lpstr>
      <vt:lpstr>Other Information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Joby Miller</dc:creator>
  <cp:lastModifiedBy>Lori Scott-Nakai</cp:lastModifiedBy>
  <cp:revision>420</cp:revision>
  <dcterms:created xsi:type="dcterms:W3CDTF">2019-10-22T14:24:19Z</dcterms:created>
  <dcterms:modified xsi:type="dcterms:W3CDTF">2026-05-12T15:53:31Z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0x01010061579F7D7F156F49AE60357EE4AE69BC</vt:lpwstr>
  </property>
</Properties>
</file>